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73" r:id="rId3"/>
    <p:sldId id="283" r:id="rId4"/>
    <p:sldId id="284" r:id="rId5"/>
    <p:sldId id="288" r:id="rId6"/>
    <p:sldId id="292" r:id="rId7"/>
    <p:sldId id="293" r:id="rId8"/>
    <p:sldId id="294" r:id="rId9"/>
    <p:sldId id="282" r:id="rId10"/>
    <p:sldId id="295" r:id="rId11"/>
    <p:sldId id="297" r:id="rId12"/>
    <p:sldId id="298" r:id="rId13"/>
    <p:sldId id="300" r:id="rId14"/>
    <p:sldId id="301" r:id="rId15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5C26"/>
    <a:srgbClr val="08385E"/>
    <a:srgbClr val="F28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01"/>
    <p:restoredTop sz="73129"/>
  </p:normalViewPr>
  <p:slideViewPr>
    <p:cSldViewPr snapToGrid="0">
      <p:cViewPr varScale="1">
        <p:scale>
          <a:sx n="103" d="100"/>
          <a:sy n="103" d="100"/>
        </p:scale>
        <p:origin x="1460" y="64"/>
      </p:cViewPr>
      <p:guideLst/>
    </p:cSldViewPr>
  </p:slideViewPr>
  <p:notesTextViewPr>
    <p:cViewPr>
      <p:scale>
        <a:sx n="1" d="1"/>
        <a:sy n="1" d="1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3524E-820C-1B4B-B6BE-AB9539FDC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2444F-E52A-584B-81D4-AC66D7B43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God’s most impressive qualities is that He is omniscient – He knows everything.  Heb 4:13 says,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 there is no creature hidden from His sight, but all things are open and laid bare to the eyes of Him with whom we have to do.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Bible doesn’t show us all we might like to know about this – but God does tell us enough to impress us – He is worthy of our worship. Enough to assure us – He is acting with the highest love.</a:t>
            </a:r>
          </a:p>
          <a:p>
            <a:endParaRPr lang="en-US" dirty="0"/>
          </a:p>
          <a:p>
            <a:r>
              <a:rPr lang="en-US" dirty="0"/>
              <a:t>In that way – He is very much like a loving Father. (visually I think of someone thumbing across a stack of money – I can cover this.)</a:t>
            </a:r>
          </a:p>
          <a:p>
            <a:endParaRPr lang="en-US" dirty="0"/>
          </a:p>
          <a:p>
            <a:r>
              <a:rPr lang="en-US" dirty="0"/>
              <a:t>The point is not to treat God like a fortune teller – the point is to treat God like a King.</a:t>
            </a:r>
          </a:p>
          <a:p>
            <a:endParaRPr lang="en-US" dirty="0"/>
          </a:p>
          <a:p>
            <a:r>
              <a:rPr lang="en-US" dirty="0"/>
              <a:t>** Why the Big Deal? Because it is related to our salvation.  And of course we have a very high interest in subjects that impact our SALVATION!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Acts 26, Paul’s accusers KNEW his manner of life, but did not control it.</a:t>
            </a:r>
          </a:p>
          <a:p>
            <a:endParaRPr lang="en-US" dirty="0"/>
          </a:p>
          <a:p>
            <a:r>
              <a:rPr lang="en-US" dirty="0"/>
              <a:t>In 2 Peter 3:17, Peter’s readers KNEW the destruction of the world is coming, but they did not control this.</a:t>
            </a:r>
          </a:p>
          <a:p>
            <a:endParaRPr lang="en-US" dirty="0"/>
          </a:p>
          <a:p>
            <a:r>
              <a:rPr lang="en-US" dirty="0"/>
              <a:t>** The suggestion that Foreknowledge is equal to COMPLETE and TOTAL control is wrong.  It requires adopting a definition that goes beyond the meaning of the words, goes against the meaning in other passages, and eliminates man’s free-choice to accept or reject the Gospel.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Foreknowledge &amp; Free-Will can co-exist.</a:t>
            </a:r>
          </a:p>
          <a:p>
            <a:endParaRPr lang="en-US" dirty="0"/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(Acts 26:4-5)</a:t>
            </a:r>
          </a:p>
          <a:p>
            <a:pPr lvl="2"/>
            <a:r>
              <a:rPr lang="en-US" dirty="0"/>
              <a:t>People: Before Today’s Trial, They Already Knew Paul’s “Manner of Life” </a:t>
            </a:r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(2 Peter 3:16)</a:t>
            </a:r>
          </a:p>
          <a:p>
            <a:pPr lvl="2"/>
            <a:r>
              <a:rPr lang="en-US" dirty="0"/>
              <a:t>People: Before The Day of Judgment Arrives, The Reader Knows It Is Impending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Seeing</a:t>
            </a:r>
          </a:p>
          <a:p>
            <a:endParaRPr lang="en-US" dirty="0"/>
          </a:p>
          <a:p>
            <a:r>
              <a:rPr lang="en-US" dirty="0"/>
              <a:t>Knowing</a:t>
            </a:r>
          </a:p>
          <a:p>
            <a:endParaRPr lang="en-US" dirty="0"/>
          </a:p>
          <a:p>
            <a:r>
              <a:rPr lang="en-US" dirty="0"/>
              <a:t>Controlling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6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Acts 26, Paul’s accusers KNEW his manner of life, but did not control it.</a:t>
            </a:r>
          </a:p>
          <a:p>
            <a:endParaRPr lang="en-US" dirty="0"/>
          </a:p>
          <a:p>
            <a:r>
              <a:rPr lang="en-US" dirty="0"/>
              <a:t>In 2 Peter 3:17, Peter’s readers KNEW the destruction of the world is coming, but they did not control this.</a:t>
            </a:r>
          </a:p>
          <a:p>
            <a:endParaRPr lang="en-US" dirty="0"/>
          </a:p>
          <a:p>
            <a:r>
              <a:rPr lang="en-US" dirty="0"/>
              <a:t>** The suggestion that Foreknowledge is equal to COMPLETE and TOTAL control is wrong.  It requires adopting a definition that goes beyond the meaning of the words, goes against the meaning in other passages, and eliminates man’s free-choice to accept or reject the Gospel.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Foreknowledge &amp; Free-Will can co-exist.</a:t>
            </a:r>
          </a:p>
          <a:p>
            <a:endParaRPr lang="en-US" dirty="0"/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(Acts 26:4-5)</a:t>
            </a:r>
          </a:p>
          <a:p>
            <a:pPr lvl="2"/>
            <a:r>
              <a:rPr lang="en-US" dirty="0"/>
              <a:t>People: Before Today’s Trial, They Already Knew Paul’s “Manner of Life” </a:t>
            </a:r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(2 Peter 3:16)</a:t>
            </a:r>
          </a:p>
          <a:p>
            <a:pPr lvl="2"/>
            <a:r>
              <a:rPr lang="en-US" dirty="0"/>
              <a:t>People: Before The Day of Judgment Arrives, The Reader Knows It Is Impending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Seeing</a:t>
            </a:r>
          </a:p>
          <a:p>
            <a:endParaRPr lang="en-US" dirty="0"/>
          </a:p>
          <a:p>
            <a:r>
              <a:rPr lang="en-US" dirty="0"/>
              <a:t>Knowing</a:t>
            </a:r>
          </a:p>
          <a:p>
            <a:endParaRPr lang="en-US" dirty="0"/>
          </a:p>
          <a:p>
            <a:r>
              <a:rPr lang="en-US" dirty="0"/>
              <a:t>Controlling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19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God’s most impressive qualities is that He is omniscient – He knows everything.  Heb 4:13 says,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 there is no creature hidden from His sight, but all things are open and laid bare to the eyes of Him with whom we have to do.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Bible doesn’t show us all we might like to know about this – but God does tell us enough to impress us – He is worthy of our worship. Enough to assure us – He is acting with the highest love.</a:t>
            </a:r>
          </a:p>
          <a:p>
            <a:endParaRPr lang="en-US" dirty="0"/>
          </a:p>
          <a:p>
            <a:r>
              <a:rPr lang="en-US" dirty="0"/>
              <a:t>In that way – He is very much like a loving Father. (visually I think of someone thumbing across a stack of money – I can cover this.)</a:t>
            </a:r>
          </a:p>
          <a:p>
            <a:endParaRPr lang="en-US" dirty="0"/>
          </a:p>
          <a:p>
            <a:r>
              <a:rPr lang="en-US" dirty="0"/>
              <a:t>The point is not to treat God like a fortune teller – the point is to treat God like a King.</a:t>
            </a:r>
          </a:p>
          <a:p>
            <a:endParaRPr lang="en-US" dirty="0"/>
          </a:p>
          <a:p>
            <a:r>
              <a:rPr lang="en-US" dirty="0"/>
              <a:t>** Why the Big Deal? Because it is related to our salvation.  And of course we have a very high interest in subjects that impact our SALVATION!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Let me give you the definition and the background to the definition….</a:t>
            </a:r>
          </a:p>
          <a:p>
            <a:endParaRPr lang="en-US" dirty="0"/>
          </a:p>
          <a:p>
            <a:r>
              <a:rPr lang="en-US" dirty="0"/>
              <a:t>Prog – E – no – </a:t>
            </a:r>
            <a:r>
              <a:rPr lang="en-US" dirty="0" err="1"/>
              <a:t>sko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Prog – NO - sis</a:t>
            </a:r>
          </a:p>
          <a:p>
            <a:endParaRPr lang="en-US" dirty="0"/>
          </a:p>
          <a:p>
            <a:r>
              <a:rPr lang="en-US" dirty="0"/>
              <a:t>Yes, this is exactly where we get our English word: prognosis.</a:t>
            </a:r>
          </a:p>
          <a:p>
            <a:endParaRPr lang="en-US" dirty="0"/>
          </a:p>
          <a:p>
            <a:r>
              <a:rPr lang="en-US" dirty="0"/>
              <a:t>We use it in a medical context – with our best estimation.</a:t>
            </a:r>
          </a:p>
          <a:p>
            <a:endParaRPr lang="en-US" dirty="0"/>
          </a:p>
          <a:p>
            <a:r>
              <a:rPr lang="en-US" dirty="0"/>
              <a:t>God uses this term in a Spiritual context – because he isn’t just estimating. He fully, accurately, precisely – knows.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NT writers use this word, it is based on the very Nature of God!</a:t>
            </a:r>
          </a:p>
          <a:p>
            <a:endParaRPr lang="en-US" dirty="0"/>
          </a:p>
          <a:p>
            <a:r>
              <a:rPr lang="en-US" dirty="0"/>
              <a:t>So it is helpful to look at the passages that use this term, but the best place to start is just with God’s own description of His divine Foreknowledge.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Transition – so this is the attribute of God that the apostles have in mind when they speak of God’s foreknowledge…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 NT writers use this word, it is based on the very Nature of God!</a:t>
            </a:r>
          </a:p>
          <a:p>
            <a:endParaRPr lang="en-US" dirty="0"/>
          </a:p>
          <a:p>
            <a:r>
              <a:rPr lang="en-US" dirty="0"/>
              <a:t>So it is helpful to look at the passages that use this term, but the best place to start is just with God’s own description of His divine Foreknowledge.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Transition – so this is the attribute of God that the apostles have in mind when they speak of God’s foreknowledge…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4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 – E – no – </a:t>
            </a:r>
            <a:r>
              <a:rPr lang="en-US" dirty="0" err="1"/>
              <a:t>sko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Prog – NO - sis</a:t>
            </a:r>
          </a:p>
          <a:p>
            <a:endParaRPr lang="en-US" dirty="0"/>
          </a:p>
          <a:p>
            <a:r>
              <a:rPr lang="en-US" dirty="0"/>
              <a:t>Point – this term is only used 7 times.</a:t>
            </a:r>
          </a:p>
          <a:p>
            <a:endParaRPr lang="en-US" dirty="0"/>
          </a:p>
          <a:p>
            <a:r>
              <a:rPr lang="en-US" dirty="0"/>
              <a:t>So the debates are not so much over what is said – but over what other ideas are related.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8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specific people.</a:t>
            </a:r>
          </a:p>
          <a:p>
            <a:r>
              <a:rPr lang="en-US" dirty="0"/>
              <a:t>A very specific action.</a:t>
            </a:r>
          </a:p>
          <a:p>
            <a:r>
              <a:rPr lang="en-US" dirty="0"/>
              <a:t>A very specific means.</a:t>
            </a:r>
          </a:p>
          <a:p>
            <a:endParaRPr lang="en-US" dirty="0"/>
          </a:p>
          <a:p>
            <a:r>
              <a:rPr lang="en-US" dirty="0"/>
              <a:t>God knew all of this ahead of time.  </a:t>
            </a:r>
          </a:p>
          <a:p>
            <a:endParaRPr lang="en-US" dirty="0"/>
          </a:p>
          <a:p>
            <a:r>
              <a:rPr lang="en-US" dirty="0"/>
              <a:t>Bottomline: His Foreknowledge is PERSONAL and is DETAILED.</a:t>
            </a:r>
          </a:p>
          <a:p>
            <a:endParaRPr lang="en-US" dirty="0"/>
          </a:p>
          <a:p>
            <a:r>
              <a:rPr lang="en-US" dirty="0"/>
              <a:t>God Knew the PEOPLE</a:t>
            </a:r>
          </a:p>
          <a:p>
            <a:r>
              <a:rPr lang="en-US" dirty="0"/>
              <a:t>God Knew their Response to JESUS</a:t>
            </a:r>
          </a:p>
          <a:p>
            <a:r>
              <a:rPr lang="en-US" dirty="0"/>
              <a:t>God Knew their Sins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specific people.</a:t>
            </a:r>
          </a:p>
          <a:p>
            <a:r>
              <a:rPr lang="en-US" dirty="0"/>
              <a:t>A very specific action.</a:t>
            </a:r>
          </a:p>
          <a:p>
            <a:r>
              <a:rPr lang="en-US" dirty="0"/>
              <a:t>A very specific means.</a:t>
            </a:r>
          </a:p>
          <a:p>
            <a:r>
              <a:rPr lang="en-US" dirty="0"/>
              <a:t>A very wonderful outcome – they put their faith and hope in God.</a:t>
            </a:r>
          </a:p>
          <a:p>
            <a:endParaRPr lang="en-US" dirty="0"/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 who has GOD chosen? – He has chosen those who believe in His Son!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What is the criteria for being ”chosen by God” – people who put their FAITH and HOPE in God.  People who OBEY the Gospel and are made clean by the blood of Jesus.  &gt; Those are the qualities at the HEART &amp; CENTER of this context!  You can’t read these verses and miss those terms.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It is not arbitrary or separate from His plan of salvation. FAITH is the criteria God is looking for.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God knew all of this ahead of time.  </a:t>
            </a:r>
          </a:p>
          <a:p>
            <a:endParaRPr lang="en-US" dirty="0"/>
          </a:p>
          <a:p>
            <a:r>
              <a:rPr lang="en-US" dirty="0"/>
              <a:t>God Knew the PEOPLE</a:t>
            </a:r>
          </a:p>
          <a:p>
            <a:r>
              <a:rPr lang="en-US" dirty="0"/>
              <a:t>God Knew their Response to JESUS</a:t>
            </a:r>
          </a:p>
          <a:p>
            <a:r>
              <a:rPr lang="en-US" dirty="0"/>
              <a:t>God Knew their Sins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i="0" dirty="0">
                <a:solidFill>
                  <a:schemeClr val="tx1"/>
                </a:solidFill>
              </a:rPr>
              <a:t>They are distinct – Foreknowing us and Predestining us are two different actions.</a:t>
            </a: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r>
              <a:rPr lang="en-US" sz="2400" dirty="0"/>
              <a:t>God’s Foreknowledge Is Related To Predestination &amp; Election, But Each of These Terms Are Distinct &amp; Meaningful.</a:t>
            </a:r>
          </a:p>
          <a:p>
            <a:pPr lvl="1"/>
            <a:r>
              <a:rPr lang="en-US" sz="2100" dirty="0"/>
              <a:t>Romans 8:28-31</a:t>
            </a: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pPr algn="l"/>
            <a:r>
              <a:rPr lang="en-US" sz="1200" i="0" dirty="0">
                <a:solidFill>
                  <a:schemeClr val="tx1"/>
                </a:solidFill>
              </a:rPr>
              <a:t>This entire sequence is recorded to BUILD OUR CONFIDENCE in God!</a:t>
            </a: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pPr algn="l"/>
            <a:r>
              <a:rPr lang="en-US" sz="1200" i="0" dirty="0">
                <a:solidFill>
                  <a:schemeClr val="tx1"/>
                </a:solidFill>
              </a:rPr>
              <a:t>As Christians, We Can Be Confident That God Is Carrying Out His Wonderful Plans.</a:t>
            </a:r>
          </a:p>
          <a:p>
            <a:pPr algn="l"/>
            <a:endParaRPr lang="en-US" sz="1200" i="0" dirty="0">
              <a:solidFill>
                <a:schemeClr val="tx1"/>
              </a:solidFill>
            </a:endParaRPr>
          </a:p>
          <a:p>
            <a:pPr algn="l"/>
            <a:r>
              <a:rPr lang="en-US" sz="1200" i="0" dirty="0">
                <a:solidFill>
                  <a:schemeClr val="tx1"/>
                </a:solidFill>
              </a:rPr>
              <a:t>Also note:  predestined to – do the same thing that Peter said at the beginning of His epistle – become more like Jesus!  This is what God desires for all of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“to Know” = means to have knowledge – not always hyper personal love.  See Mark 6:38, 13:28.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Acts 26, Paul’s accusers KNEW his manner of life, but did not control it.</a:t>
            </a:r>
          </a:p>
          <a:p>
            <a:endParaRPr lang="en-US" dirty="0"/>
          </a:p>
          <a:p>
            <a:r>
              <a:rPr lang="en-US" dirty="0"/>
              <a:t>In 2 Peter 3:17, Peter’s readers KNEW the destruction of the world is coming, but they did not control this.</a:t>
            </a:r>
          </a:p>
          <a:p>
            <a:endParaRPr lang="en-US" dirty="0"/>
          </a:p>
          <a:p>
            <a:r>
              <a:rPr lang="en-US" dirty="0"/>
              <a:t>** The suggestion that Foreknowledge is equal to COMPLETE and TOTAL control is wrong.  It requires adopting a definition that goes beyond the meaning of the words, goes against the meaning in other passages, and eliminates man’s free-choice to accept or reject the Gospel.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Foreknowledge &amp; Free-Will can co-exist.</a:t>
            </a:r>
          </a:p>
          <a:p>
            <a:endParaRPr lang="en-US" dirty="0"/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(Acts 26:4-5)</a:t>
            </a:r>
          </a:p>
          <a:p>
            <a:pPr lvl="2"/>
            <a:r>
              <a:rPr lang="en-US" dirty="0"/>
              <a:t>People: Before Today’s Trial, They Already Knew Paul’s “Manner of Life” </a:t>
            </a:r>
          </a:p>
          <a:p>
            <a:pPr lvl="1"/>
            <a:r>
              <a:rPr lang="en-US" dirty="0"/>
              <a:t>A Participial To Describe, “</a:t>
            </a:r>
            <a:r>
              <a:rPr lang="en-US" dirty="0" err="1"/>
              <a:t>progin</a:t>
            </a:r>
            <a:r>
              <a:rPr lang="en-US" i="0" dirty="0" err="1">
                <a:effectLst/>
                <a:latin typeface="+mn-lt"/>
              </a:rPr>
              <a:t>ō</a:t>
            </a:r>
            <a:r>
              <a:rPr lang="en-US" dirty="0" err="1"/>
              <a:t>skontes</a:t>
            </a:r>
            <a:r>
              <a:rPr lang="en-US" dirty="0"/>
              <a:t>” (2 Peter 3:16)</a:t>
            </a:r>
          </a:p>
          <a:p>
            <a:pPr lvl="2"/>
            <a:r>
              <a:rPr lang="en-US" dirty="0"/>
              <a:t>People: Before The Day of Judgment Arrives, The Reader Knows It Is Impending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Seeing</a:t>
            </a:r>
          </a:p>
          <a:p>
            <a:endParaRPr lang="en-US" dirty="0"/>
          </a:p>
          <a:p>
            <a:r>
              <a:rPr lang="en-US" dirty="0"/>
              <a:t>Knowing</a:t>
            </a:r>
          </a:p>
          <a:p>
            <a:endParaRPr lang="en-US" dirty="0"/>
          </a:p>
          <a:p>
            <a:r>
              <a:rPr lang="en-US" dirty="0"/>
              <a:t>Controlling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F2444F-E52A-584B-81D4-AC66D7B43B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3929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226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348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0536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260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985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506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139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61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355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18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DAA0-848E-DC48-ACF9-73B6205BEC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6432B-292E-7141-AEA1-6C96D6312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BC171-4A16-D6CF-8A17-BB19308E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378"/>
            <a:ext cx="6858000" cy="1989667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LA PRESCIENCIA </a:t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DE DIOS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2516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877A8-12FF-8078-EFBF-EF95A849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presciencia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enseñanza</a:t>
            </a:r>
            <a:r>
              <a:rPr lang="en-US" dirty="0" smtClean="0"/>
              <a:t> de Pablo: </a:t>
            </a:r>
            <a:r>
              <a:rPr lang="en-US" dirty="0"/>
              <a:t>Rom. 8:29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17A0F-9F95-1D9A-4683-FC4238BDB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4" y="1408907"/>
            <a:ext cx="5587093" cy="400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300" i="1" dirty="0" smtClean="0">
                <a:latin typeface="+mj-lt"/>
              </a:rPr>
              <a:t>29</a:t>
            </a:r>
            <a:r>
              <a:rPr lang="es-ES" sz="2300" i="1" dirty="0">
                <a:latin typeface="+mj-lt"/>
              </a:rPr>
              <a:t>  Porque 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los que de antemano conoció</a:t>
            </a:r>
            <a:r>
              <a:rPr lang="es-ES" sz="2300" i="1" dirty="0">
                <a:latin typeface="+mj-lt"/>
              </a:rPr>
              <a:t>, también los predestinó a ser hechos conforme a la imagen de Su Hijo, para que Él sea el primogénito entre muchos hermanos. </a:t>
            </a:r>
            <a:r>
              <a:rPr lang="es-ES" sz="2300" i="1" dirty="0" smtClean="0">
                <a:latin typeface="+mj-lt"/>
              </a:rPr>
              <a:t>30</a:t>
            </a:r>
            <a:r>
              <a:rPr lang="es-ES" sz="2300" i="1" dirty="0">
                <a:latin typeface="+mj-lt"/>
              </a:rPr>
              <a:t>  A los que predestinó, a esos también llamó. A los que llamó, a esos también justificó. A los que justificó, a esos también </a:t>
            </a:r>
            <a:r>
              <a:rPr lang="es-ES" sz="2300" i="1" dirty="0" smtClean="0">
                <a:latin typeface="+mj-lt"/>
              </a:rPr>
              <a:t>glorificó. 31</a:t>
            </a:r>
            <a:r>
              <a:rPr lang="es-ES" sz="2300" i="1" dirty="0">
                <a:latin typeface="+mj-lt"/>
              </a:rPr>
              <a:t>  Entonces, ¿qué diremos a esto? Si Dios está por nosotros, ¿quién estará contra nosotros? </a:t>
            </a:r>
            <a:endParaRPr lang="en-US" sz="2300" i="1" dirty="0">
              <a:latin typeface="+mj-lt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4A223E0-F2A5-363F-E0CD-E3C35C9D2475}"/>
              </a:ext>
            </a:extLst>
          </p:cNvPr>
          <p:cNvSpPr/>
          <p:nvPr/>
        </p:nvSpPr>
        <p:spPr>
          <a:xfrm>
            <a:off x="423993" y="1349829"/>
            <a:ext cx="2362750" cy="4126215"/>
          </a:xfrm>
          <a:prstGeom prst="roundRect">
            <a:avLst>
              <a:gd name="adj" fmla="val 19507"/>
            </a:avLst>
          </a:prstGeom>
          <a:noFill/>
          <a:ln w="12700">
            <a:solidFill>
              <a:schemeClr val="bg1">
                <a:alpha val="7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La </a:t>
            </a:r>
            <a:r>
              <a:rPr lang="en-US" sz="2400" i="1" dirty="0" err="1" smtClean="0">
                <a:solidFill>
                  <a:schemeClr val="bg1"/>
                </a:solidFill>
              </a:rPr>
              <a:t>presciencia</a:t>
            </a:r>
            <a:r>
              <a:rPr lang="en-US" sz="2400" i="1" dirty="0" smtClean="0">
                <a:solidFill>
                  <a:schemeClr val="bg1"/>
                </a:solidFill>
              </a:rPr>
              <a:t> de Dios </a:t>
            </a:r>
            <a:r>
              <a:rPr lang="en-US" sz="2400" i="1" dirty="0" err="1" smtClean="0">
                <a:solidFill>
                  <a:schemeClr val="bg1"/>
                </a:solidFill>
              </a:rPr>
              <a:t>inicia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esta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secuencia</a:t>
            </a:r>
            <a:r>
              <a:rPr lang="en-US" sz="2400" i="1" dirty="0" smtClean="0">
                <a:solidFill>
                  <a:schemeClr val="bg1"/>
                </a:solidFill>
              </a:rPr>
              <a:t> de </a:t>
            </a:r>
            <a:r>
              <a:rPr lang="en-US" sz="2400" i="1" dirty="0" err="1" smtClean="0">
                <a:solidFill>
                  <a:schemeClr val="bg1"/>
                </a:solidFill>
              </a:rPr>
              <a:t>acciones</a:t>
            </a:r>
            <a:r>
              <a:rPr lang="en-US" sz="2400" i="1" dirty="0" smtClean="0">
                <a:solidFill>
                  <a:schemeClr val="bg1"/>
                </a:solidFill>
              </a:rPr>
              <a:t>, y </a:t>
            </a:r>
            <a:r>
              <a:rPr lang="en-US" sz="2400" i="1" dirty="0" err="1" smtClean="0">
                <a:solidFill>
                  <a:schemeClr val="bg1"/>
                </a:solidFill>
              </a:rPr>
              <a:t>cada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término</a:t>
            </a:r>
            <a:r>
              <a:rPr lang="en-US" sz="2400" i="1" dirty="0" smtClean="0">
                <a:solidFill>
                  <a:schemeClr val="bg1"/>
                </a:solidFill>
              </a:rPr>
              <a:t> describe </a:t>
            </a:r>
            <a:r>
              <a:rPr lang="en-US" sz="2400" i="1" dirty="0" err="1" smtClean="0">
                <a:solidFill>
                  <a:schemeClr val="bg1"/>
                </a:solidFill>
              </a:rPr>
              <a:t>una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acción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adicional</a:t>
            </a:r>
            <a:r>
              <a:rPr lang="en-US" sz="2400" i="1" dirty="0" smtClean="0">
                <a:solidFill>
                  <a:schemeClr val="bg1"/>
                </a:solidFill>
              </a:rPr>
              <a:t> que </a:t>
            </a:r>
            <a:r>
              <a:rPr lang="en-US" sz="2400" i="1" dirty="0" err="1" smtClean="0">
                <a:solidFill>
                  <a:schemeClr val="bg1"/>
                </a:solidFill>
              </a:rPr>
              <a:t>es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distinta</a:t>
            </a:r>
            <a:r>
              <a:rPr lang="en-US" sz="2400" i="1" dirty="0" smtClean="0">
                <a:solidFill>
                  <a:schemeClr val="bg1"/>
                </a:solidFill>
              </a:rPr>
              <a:t> y </a:t>
            </a:r>
            <a:r>
              <a:rPr lang="en-US" sz="2400" i="1" dirty="0" err="1" smtClean="0">
                <a:solidFill>
                  <a:schemeClr val="bg1"/>
                </a:solidFill>
              </a:rPr>
              <a:t>significativa</a:t>
            </a:r>
            <a:r>
              <a:rPr lang="en-US" sz="2400" i="1" dirty="0" smtClean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30BFAB-9856-213E-3DB3-91CEE4FA20BC}"/>
              </a:ext>
            </a:extLst>
          </p:cNvPr>
          <p:cNvCxnSpPr>
            <a:cxnSpLocks/>
          </p:cNvCxnSpPr>
          <p:nvPr/>
        </p:nvCxnSpPr>
        <p:spPr>
          <a:xfrm>
            <a:off x="3352875" y="2057400"/>
            <a:ext cx="916384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3694161-258C-7073-3FCF-084BC7C39D1F}"/>
              </a:ext>
            </a:extLst>
          </p:cNvPr>
          <p:cNvCxnSpPr>
            <a:cxnSpLocks/>
          </p:cNvCxnSpPr>
          <p:nvPr/>
        </p:nvCxnSpPr>
        <p:spPr>
          <a:xfrm>
            <a:off x="6410778" y="3003172"/>
            <a:ext cx="1641022" cy="10961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7CCE1F5-4435-D69D-5BB0-F4F9788F4A4D}"/>
              </a:ext>
            </a:extLst>
          </p:cNvPr>
          <p:cNvCxnSpPr>
            <a:cxnSpLocks/>
          </p:cNvCxnSpPr>
          <p:nvPr/>
        </p:nvCxnSpPr>
        <p:spPr>
          <a:xfrm>
            <a:off x="4724400" y="1741714"/>
            <a:ext cx="999278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C044ABE-44A3-8B31-5B2F-B80AF3CC7B33}"/>
              </a:ext>
            </a:extLst>
          </p:cNvPr>
          <p:cNvCxnSpPr>
            <a:cxnSpLocks/>
          </p:cNvCxnSpPr>
          <p:nvPr/>
        </p:nvCxnSpPr>
        <p:spPr>
          <a:xfrm>
            <a:off x="5833230" y="3329744"/>
            <a:ext cx="1934937" cy="6123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77B6C4B0-588E-931A-7D98-C2B384CAC058}"/>
              </a:ext>
            </a:extLst>
          </p:cNvPr>
          <p:cNvCxnSpPr>
            <a:cxnSpLocks/>
          </p:cNvCxnSpPr>
          <p:nvPr/>
        </p:nvCxnSpPr>
        <p:spPr>
          <a:xfrm>
            <a:off x="5723678" y="3636963"/>
            <a:ext cx="1976755" cy="1217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13FB7E8-D0DD-1AAD-07A1-C15EF26B1B2D}"/>
              </a:ext>
            </a:extLst>
          </p:cNvPr>
          <p:cNvCxnSpPr>
            <a:cxnSpLocks/>
          </p:cNvCxnSpPr>
          <p:nvPr/>
        </p:nvCxnSpPr>
        <p:spPr>
          <a:xfrm>
            <a:off x="4409017" y="2057400"/>
            <a:ext cx="1577832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35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529A6-A008-0E77-397A-BF498247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5867"/>
            <a:ext cx="78867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presciencia</a:t>
            </a:r>
            <a:r>
              <a:rPr lang="en-US" sz="3600" dirty="0" smtClean="0"/>
              <a:t> de Dios </a:t>
            </a:r>
            <a:r>
              <a:rPr lang="en-US" sz="3600" dirty="0" err="1" smtClean="0"/>
              <a:t>es</a:t>
            </a:r>
            <a:r>
              <a:rPr lang="en-US" sz="3600" dirty="0" smtClean="0"/>
              <a:t> personal y </a:t>
            </a:r>
            <a:r>
              <a:rPr lang="en-US" sz="3600" dirty="0" err="1" smtClean="0"/>
              <a:t>detallada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smtClean="0"/>
              <a:t>Pero no </a:t>
            </a:r>
            <a:r>
              <a:rPr lang="en-US" sz="3600" u="sng" dirty="0" err="1" smtClean="0"/>
              <a:t>es</a:t>
            </a:r>
            <a:r>
              <a:rPr lang="en-US" sz="3600" u="sng" dirty="0" smtClean="0"/>
              <a:t> un “</a:t>
            </a:r>
            <a:r>
              <a:rPr lang="en-US" sz="3600" u="sng" dirty="0" err="1" smtClean="0"/>
              <a:t>amor</a:t>
            </a:r>
            <a:r>
              <a:rPr lang="en-US" sz="3600" u="sng" dirty="0" smtClean="0"/>
              <a:t> elector”.</a:t>
            </a:r>
            <a:endParaRPr lang="en-US" sz="36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3DE0A0-C760-F18F-CFF1-C2EC5ACA9032}"/>
              </a:ext>
            </a:extLst>
          </p:cNvPr>
          <p:cNvSpPr txBox="1"/>
          <p:nvPr/>
        </p:nvSpPr>
        <p:spPr>
          <a:xfrm>
            <a:off x="2485055" y="1912306"/>
            <a:ext cx="410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EL CALVINISMO ENSEÑA QUE…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023B61D-F9D4-D782-C52A-CDBFCBA77252}"/>
              </a:ext>
            </a:extLst>
          </p:cNvPr>
          <p:cNvGrpSpPr/>
          <p:nvPr/>
        </p:nvGrpSpPr>
        <p:grpSpPr>
          <a:xfrm>
            <a:off x="2348079" y="2373971"/>
            <a:ext cx="4381739" cy="821136"/>
            <a:chOff x="2348079" y="2373971"/>
            <a:chExt cx="4381739" cy="821136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6F16175A-385A-33D6-A5AC-E2128E8E1313}"/>
                </a:ext>
              </a:extLst>
            </p:cNvPr>
            <p:cNvSpPr/>
            <p:nvPr/>
          </p:nvSpPr>
          <p:spPr>
            <a:xfrm>
              <a:off x="2348079" y="2373971"/>
              <a:ext cx="4381739" cy="480611"/>
            </a:xfrm>
            <a:prstGeom prst="roundRect">
              <a:avLst>
                <a:gd name="adj" fmla="val 19507"/>
              </a:avLst>
            </a:prstGeom>
            <a:noFill/>
            <a:ln w="12700">
              <a:solidFill>
                <a:schemeClr val="bg1">
                  <a:alpha val="7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bg1"/>
                  </a:solidFill>
                </a:rPr>
                <a:t>Pre-</a:t>
              </a:r>
              <a:r>
                <a:rPr lang="en-US" sz="2000" b="1" i="1" dirty="0" err="1" smtClean="0">
                  <a:solidFill>
                    <a:schemeClr val="bg1"/>
                  </a:solidFill>
                </a:rPr>
                <a:t>conocer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 </a:t>
              </a:r>
              <a:r>
                <a:rPr lang="en-US" sz="2000" b="1" i="1" u="sng" dirty="0" err="1" smtClean="0">
                  <a:solidFill>
                    <a:schemeClr val="bg1"/>
                  </a:solidFill>
                </a:rPr>
                <a:t>es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 pre-</a:t>
              </a:r>
              <a:r>
                <a:rPr lang="en-US" sz="2000" b="1" i="1" dirty="0" err="1" smtClean="0">
                  <a:solidFill>
                    <a:schemeClr val="bg1"/>
                  </a:solidFill>
                </a:rPr>
                <a:t>amar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, </a:t>
              </a:r>
              <a:r>
                <a:rPr lang="en-US" sz="2000" b="1" i="1" dirty="0">
                  <a:solidFill>
                    <a:schemeClr val="bg1"/>
                  </a:solidFill>
                </a:rPr>
                <a:t>Mt 1:25</a:t>
              </a:r>
            </a:p>
          </p:txBody>
        </p:sp>
        <p:sp>
          <p:nvSpPr>
            <p:cNvPr id="8" name="Down Arrow 7">
              <a:extLst>
                <a:ext uri="{FF2B5EF4-FFF2-40B4-BE49-F238E27FC236}">
                  <a16:creationId xmlns:a16="http://schemas.microsoft.com/office/drawing/2014/main" xmlns="" id="{26EADE3A-E1E1-53BC-A66B-8188A258BAFD}"/>
                </a:ext>
              </a:extLst>
            </p:cNvPr>
            <p:cNvSpPr/>
            <p:nvPr/>
          </p:nvSpPr>
          <p:spPr>
            <a:xfrm>
              <a:off x="4428781" y="2930702"/>
              <a:ext cx="220337" cy="264405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C7731D6-5680-B5A2-5D64-91F23279A00D}"/>
              </a:ext>
            </a:extLst>
          </p:cNvPr>
          <p:cNvSpPr txBox="1"/>
          <p:nvPr/>
        </p:nvSpPr>
        <p:spPr>
          <a:xfrm>
            <a:off x="628650" y="2930702"/>
            <a:ext cx="7886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+mj-lt"/>
              </a:rPr>
              <a:t>“ 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‘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Conocer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’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significa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conocer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con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consideración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afecto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propósito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que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distinguen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, y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llega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ser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sinónimo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amor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…El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amor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centra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atención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gracia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electora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, la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predestinación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para el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destino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exaltado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al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cual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los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acogidos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en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el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amor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elector 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son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ordenados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”. 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(J. Murray, </a:t>
            </a:r>
            <a:r>
              <a:rPr lang="en-US" sz="2000" i="1" dirty="0" err="1" smtClean="0">
                <a:solidFill>
                  <a:schemeClr val="bg1"/>
                </a:solidFill>
                <a:latin typeface="+mj-lt"/>
              </a:rPr>
              <a:t>Enciclopedia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 Zondervan </a:t>
            </a:r>
            <a:r>
              <a:rPr lang="en-US" sz="2000" i="1" dirty="0" err="1" smtClean="0">
                <a:solidFill>
                  <a:schemeClr val="bg1"/>
                </a:solidFill>
                <a:latin typeface="+mj-lt"/>
              </a:rPr>
              <a:t>página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591)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31972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529A6-A008-0E77-397A-BF498247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5867"/>
            <a:ext cx="78867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La </a:t>
            </a:r>
            <a:r>
              <a:rPr lang="en-US" sz="3600" dirty="0" err="1"/>
              <a:t>presciencia</a:t>
            </a:r>
            <a:r>
              <a:rPr lang="en-US" sz="3600" dirty="0"/>
              <a:t> de Dios </a:t>
            </a:r>
            <a:r>
              <a:rPr lang="en-US" sz="3600" dirty="0" err="1"/>
              <a:t>es</a:t>
            </a:r>
            <a:r>
              <a:rPr lang="en-US" sz="3600" dirty="0"/>
              <a:t> personal y </a:t>
            </a:r>
            <a:r>
              <a:rPr lang="en-US" sz="3600" dirty="0" err="1"/>
              <a:t>detallada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u="sng" dirty="0"/>
              <a:t>Pero no </a:t>
            </a:r>
            <a:r>
              <a:rPr lang="en-US" sz="3600" u="sng" dirty="0" err="1"/>
              <a:t>es</a:t>
            </a:r>
            <a:r>
              <a:rPr lang="en-US" sz="3600" u="sng" dirty="0"/>
              <a:t> un “</a:t>
            </a:r>
            <a:r>
              <a:rPr lang="en-US" sz="3600" u="sng" dirty="0" err="1"/>
              <a:t>amor</a:t>
            </a:r>
            <a:r>
              <a:rPr lang="en-US" sz="3600" u="sng" dirty="0"/>
              <a:t> elector”.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3DE0A0-C760-F18F-CFF1-C2EC5ACA9032}"/>
              </a:ext>
            </a:extLst>
          </p:cNvPr>
          <p:cNvSpPr txBox="1"/>
          <p:nvPr/>
        </p:nvSpPr>
        <p:spPr>
          <a:xfrm>
            <a:off x="2577965" y="1911046"/>
            <a:ext cx="4020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+mj-lt"/>
              </a:rPr>
              <a:t>EL CALVINISMO ENSEÑA QUE…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023B61D-F9D4-D782-C52A-CDBFCBA77252}"/>
              </a:ext>
            </a:extLst>
          </p:cNvPr>
          <p:cNvGrpSpPr/>
          <p:nvPr/>
        </p:nvGrpSpPr>
        <p:grpSpPr>
          <a:xfrm>
            <a:off x="804268" y="2363436"/>
            <a:ext cx="3767731" cy="831671"/>
            <a:chOff x="2688134" y="2363436"/>
            <a:chExt cx="3767731" cy="831671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xmlns="" id="{6F16175A-385A-33D6-A5AC-E2128E8E1313}"/>
                </a:ext>
              </a:extLst>
            </p:cNvPr>
            <p:cNvSpPr/>
            <p:nvPr/>
          </p:nvSpPr>
          <p:spPr>
            <a:xfrm>
              <a:off x="2688134" y="2363436"/>
              <a:ext cx="3767731" cy="480611"/>
            </a:xfrm>
            <a:prstGeom prst="roundRect">
              <a:avLst>
                <a:gd name="adj" fmla="val 19507"/>
              </a:avLst>
            </a:prstGeom>
            <a:noFill/>
            <a:ln w="12700">
              <a:solidFill>
                <a:schemeClr val="bg1">
                  <a:alpha val="7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>
                  <a:solidFill>
                    <a:schemeClr val="bg1"/>
                  </a:solidFill>
                </a:rPr>
                <a:t>Pre-</a:t>
              </a:r>
              <a:r>
                <a:rPr lang="en-US" sz="2000" b="1" i="1" dirty="0" err="1">
                  <a:solidFill>
                    <a:schemeClr val="bg1"/>
                  </a:solidFill>
                </a:rPr>
                <a:t>conocer</a:t>
              </a:r>
              <a:r>
                <a:rPr lang="en-US" sz="2000" b="1" i="1" dirty="0">
                  <a:solidFill>
                    <a:schemeClr val="bg1"/>
                  </a:solidFill>
                </a:rPr>
                <a:t> </a:t>
              </a:r>
              <a:r>
                <a:rPr lang="en-US" sz="2000" b="1" i="1" u="sng" dirty="0" err="1">
                  <a:solidFill>
                    <a:schemeClr val="bg1"/>
                  </a:solidFill>
                </a:rPr>
                <a:t>es</a:t>
              </a:r>
              <a:r>
                <a:rPr lang="en-US" sz="2000" b="1" i="1" dirty="0">
                  <a:solidFill>
                    <a:schemeClr val="bg1"/>
                  </a:solidFill>
                </a:rPr>
                <a:t> 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pre-</a:t>
              </a:r>
              <a:r>
                <a:rPr lang="en-US" sz="2000" b="1" i="1" dirty="0" err="1" smtClean="0">
                  <a:solidFill>
                    <a:schemeClr val="bg1"/>
                  </a:solidFill>
                </a:rPr>
                <a:t>amar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.</a:t>
              </a:r>
              <a:endParaRPr lang="en-US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8" name="Down Arrow 7">
              <a:extLst>
                <a:ext uri="{FF2B5EF4-FFF2-40B4-BE49-F238E27FC236}">
                  <a16:creationId xmlns:a16="http://schemas.microsoft.com/office/drawing/2014/main" xmlns="" id="{26EADE3A-E1E1-53BC-A66B-8188A258BAFD}"/>
                </a:ext>
              </a:extLst>
            </p:cNvPr>
            <p:cNvSpPr/>
            <p:nvPr/>
          </p:nvSpPr>
          <p:spPr>
            <a:xfrm>
              <a:off x="4428781" y="2930702"/>
              <a:ext cx="220337" cy="264405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C7731D6-5680-B5A2-5D64-91F23279A00D}"/>
              </a:ext>
            </a:extLst>
          </p:cNvPr>
          <p:cNvSpPr txBox="1"/>
          <p:nvPr/>
        </p:nvSpPr>
        <p:spPr>
          <a:xfrm>
            <a:off x="628650" y="3281762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“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No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previsión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de lo que ha de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ser</a:t>
            </a:r>
            <a:r>
              <a:rPr lang="en-US" sz="2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sino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presciencia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que causa que sea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…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el NT el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término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posee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una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fuerza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que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es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activa</a:t>
            </a:r>
            <a:r>
              <a:rPr lang="en-US" sz="2400" i="1" u="sng" dirty="0" smtClean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2400" i="1" u="sng" dirty="0" err="1" smtClean="0">
                <a:solidFill>
                  <a:schemeClr val="bg1"/>
                </a:solidFill>
                <a:latin typeface="+mj-lt"/>
              </a:rPr>
              <a:t>ordena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cosa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que el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equivalente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español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en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sí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no da a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entender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inmediato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”. 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000" i="1" dirty="0">
                <a:solidFill>
                  <a:schemeClr val="bg1"/>
                </a:solidFill>
              </a:rPr>
              <a:t>J. Murray, </a:t>
            </a:r>
            <a:r>
              <a:rPr lang="en-US" sz="2000" i="1" dirty="0" err="1" smtClean="0">
                <a:solidFill>
                  <a:schemeClr val="bg1"/>
                </a:solidFill>
              </a:rPr>
              <a:t>Enciclopedia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>
                <a:solidFill>
                  <a:schemeClr val="bg1"/>
                </a:solidFill>
              </a:rPr>
              <a:t>Zondervan </a:t>
            </a:r>
            <a:r>
              <a:rPr lang="en-US" sz="2000" i="1" dirty="0" smtClean="0">
                <a:solidFill>
                  <a:schemeClr val="bg1"/>
                </a:solidFill>
              </a:rPr>
              <a:t>p. </a:t>
            </a:r>
            <a:r>
              <a:rPr lang="en-US" sz="2000" i="1" dirty="0">
                <a:solidFill>
                  <a:schemeClr val="bg1"/>
                </a:solidFill>
              </a:rPr>
              <a:t>591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9192C43-E62B-58FC-F5FA-493623EA5103}"/>
              </a:ext>
            </a:extLst>
          </p:cNvPr>
          <p:cNvGrpSpPr/>
          <p:nvPr/>
        </p:nvGrpSpPr>
        <p:grpSpPr>
          <a:xfrm>
            <a:off x="4747619" y="2361636"/>
            <a:ext cx="3767731" cy="833471"/>
            <a:chOff x="2688134" y="3292246"/>
            <a:chExt cx="3767731" cy="833471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xmlns="" id="{823572D0-169D-304D-2E02-8486D0394B9E}"/>
                </a:ext>
              </a:extLst>
            </p:cNvPr>
            <p:cNvSpPr/>
            <p:nvPr/>
          </p:nvSpPr>
          <p:spPr>
            <a:xfrm>
              <a:off x="2688134" y="3292246"/>
              <a:ext cx="3767731" cy="480611"/>
            </a:xfrm>
            <a:prstGeom prst="roundRect">
              <a:avLst>
                <a:gd name="adj" fmla="val 19507"/>
              </a:avLst>
            </a:prstGeom>
            <a:noFill/>
            <a:ln w="12700">
              <a:solidFill>
                <a:schemeClr val="bg1">
                  <a:alpha val="7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bg1"/>
                  </a:solidFill>
                </a:rPr>
                <a:t>Pre-</a:t>
              </a:r>
              <a:r>
                <a:rPr lang="en-US" sz="2000" b="1" i="1" dirty="0" err="1" smtClean="0">
                  <a:solidFill>
                    <a:schemeClr val="bg1"/>
                  </a:solidFill>
                </a:rPr>
                <a:t>amar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 </a:t>
              </a:r>
              <a:r>
                <a:rPr lang="en-US" sz="2000" b="1" i="1" u="sng" dirty="0" err="1" smtClean="0">
                  <a:solidFill>
                    <a:schemeClr val="bg1"/>
                  </a:solidFill>
                </a:rPr>
                <a:t>es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 pre-</a:t>
              </a:r>
              <a:r>
                <a:rPr lang="en-US" sz="2000" b="1" i="1" dirty="0" err="1" smtClean="0">
                  <a:solidFill>
                    <a:schemeClr val="bg1"/>
                  </a:solidFill>
                </a:rPr>
                <a:t>causar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.</a:t>
              </a:r>
              <a:endParaRPr lang="en-US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5" name="Down Arrow 4">
              <a:extLst>
                <a:ext uri="{FF2B5EF4-FFF2-40B4-BE49-F238E27FC236}">
                  <a16:creationId xmlns:a16="http://schemas.microsoft.com/office/drawing/2014/main" xmlns="" id="{688BD713-4281-5EC5-61B1-1570EB82DDB9}"/>
                </a:ext>
              </a:extLst>
            </p:cNvPr>
            <p:cNvSpPr/>
            <p:nvPr/>
          </p:nvSpPr>
          <p:spPr>
            <a:xfrm>
              <a:off x="4428781" y="3861312"/>
              <a:ext cx="220337" cy="264405"/>
            </a:xfrm>
            <a:prstGeom prst="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8716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529A6-A008-0E77-397A-BF498247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5867"/>
            <a:ext cx="7886700" cy="1104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La </a:t>
            </a:r>
            <a:r>
              <a:rPr lang="en-US" sz="3600" dirty="0" err="1"/>
              <a:t>presciencia</a:t>
            </a:r>
            <a:r>
              <a:rPr lang="en-US" sz="3600" dirty="0"/>
              <a:t> de Dios </a:t>
            </a:r>
            <a:r>
              <a:rPr lang="en-US" sz="3600" dirty="0" err="1"/>
              <a:t>es</a:t>
            </a:r>
            <a:r>
              <a:rPr lang="en-US" sz="3600" dirty="0"/>
              <a:t> personal y </a:t>
            </a:r>
            <a:r>
              <a:rPr lang="en-US" sz="3600" dirty="0" err="1"/>
              <a:t>detallada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u="sng" dirty="0" smtClean="0"/>
              <a:t>y </a:t>
            </a:r>
            <a:r>
              <a:rPr lang="en-US" sz="3600" u="sng" dirty="0" err="1" smtClean="0"/>
              <a:t>Él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quiere</a:t>
            </a:r>
            <a:r>
              <a:rPr lang="en-US" sz="3600" u="sng" dirty="0" smtClean="0"/>
              <a:t> que </a:t>
            </a:r>
            <a:r>
              <a:rPr lang="en-US" sz="3600" u="sng" dirty="0" err="1" smtClean="0"/>
              <a:t>confiemos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en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Él</a:t>
            </a:r>
            <a:r>
              <a:rPr lang="en-US" sz="3600" u="sng" dirty="0" smtClean="0"/>
              <a:t>.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3DE0A0-C760-F18F-CFF1-C2EC5ACA9032}"/>
              </a:ext>
            </a:extLst>
          </p:cNvPr>
          <p:cNvSpPr txBox="1"/>
          <p:nvPr/>
        </p:nvSpPr>
        <p:spPr>
          <a:xfrm>
            <a:off x="2688134" y="1910563"/>
            <a:ext cx="3767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PEDRO Y PABLO ENSEÑAN…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C7731D6-5680-B5A2-5D64-91F23279A00D}"/>
              </a:ext>
            </a:extLst>
          </p:cNvPr>
          <p:cNvSpPr txBox="1"/>
          <p:nvPr/>
        </p:nvSpPr>
        <p:spPr>
          <a:xfrm>
            <a:off x="628650" y="2345882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La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presciencia</a:t>
            </a:r>
            <a:r>
              <a:rPr lang="en-US" sz="2000" b="1" i="1" dirty="0" smtClean="0">
                <a:solidFill>
                  <a:schemeClr val="bg1"/>
                </a:solidFill>
              </a:rPr>
              <a:t> se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puede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tener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u="sng" dirty="0" smtClean="0">
                <a:solidFill>
                  <a:schemeClr val="bg1"/>
                </a:solidFill>
              </a:rPr>
              <a:t>sin </a:t>
            </a:r>
            <a:r>
              <a:rPr lang="en-US" sz="2000" b="1" i="1" u="sng" dirty="0" err="1" smtClean="0">
                <a:solidFill>
                  <a:schemeClr val="bg1"/>
                </a:solidFill>
              </a:rPr>
              <a:t>causar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br>
              <a:rPr lang="en-US" sz="2000" b="1" i="1" dirty="0" smtClean="0">
                <a:solidFill>
                  <a:schemeClr val="bg1"/>
                </a:solidFill>
              </a:rPr>
            </a:br>
            <a:r>
              <a:rPr lang="en-US" sz="2000" b="1" i="1" dirty="0" smtClean="0">
                <a:solidFill>
                  <a:schemeClr val="bg1"/>
                </a:solidFill>
              </a:rPr>
              <a:t>el </a:t>
            </a:r>
            <a:r>
              <a:rPr lang="en-US" sz="2000" b="1" i="1" dirty="0" err="1" smtClean="0">
                <a:solidFill>
                  <a:schemeClr val="bg1"/>
                </a:solidFill>
              </a:rPr>
              <a:t>suceso</a:t>
            </a:r>
            <a:r>
              <a:rPr lang="en-US" sz="2000" b="1" i="1" dirty="0" smtClean="0">
                <a:solidFill>
                  <a:schemeClr val="bg1"/>
                </a:solidFill>
              </a:rPr>
              <a:t> future. (</a:t>
            </a:r>
            <a:r>
              <a:rPr lang="en-US" sz="2000" b="1" i="1" dirty="0" err="1" smtClean="0">
                <a:solidFill>
                  <a:schemeClr val="bg1"/>
                </a:solidFill>
              </a:rPr>
              <a:t>Hechos</a:t>
            </a:r>
            <a:r>
              <a:rPr lang="en-US" sz="2000" b="1" i="1" dirty="0" smtClean="0">
                <a:solidFill>
                  <a:schemeClr val="bg1"/>
                </a:solidFill>
              </a:rPr>
              <a:t> 26:4-5, 2 Pedro 3:17)</a:t>
            </a:r>
            <a:r>
              <a:rPr lang="en-US" sz="2000" b="1" i="1" u="sng" dirty="0">
                <a:solidFill>
                  <a:schemeClr val="bg1"/>
                </a:solidFill>
              </a:rPr>
              <a:t/>
            </a:r>
            <a:br>
              <a:rPr lang="en-US" sz="2000" b="1" i="1" u="sng" dirty="0">
                <a:solidFill>
                  <a:schemeClr val="bg1"/>
                </a:solidFill>
              </a:rPr>
            </a:b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69ABFF-08DB-447B-4772-0630C5B98338}"/>
              </a:ext>
            </a:extLst>
          </p:cNvPr>
          <p:cNvSpPr txBox="1"/>
          <p:nvPr/>
        </p:nvSpPr>
        <p:spPr>
          <a:xfrm>
            <a:off x="133816" y="3172943"/>
            <a:ext cx="8831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chemeClr val="bg1"/>
                </a:solidFill>
              </a:rPr>
              <a:t>Nuestra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fe</a:t>
            </a:r>
            <a:r>
              <a:rPr lang="en-US" sz="2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</a:rPr>
              <a:t>es</a:t>
            </a:r>
            <a:r>
              <a:rPr lang="en-US" sz="2000" b="1" i="1" dirty="0" smtClean="0">
                <a:solidFill>
                  <a:schemeClr val="bg1"/>
                </a:solidFill>
              </a:rPr>
              <a:t> el </a:t>
            </a:r>
            <a:r>
              <a:rPr lang="en-US" sz="2000" b="1" i="1" dirty="0" err="1" smtClean="0">
                <a:solidFill>
                  <a:schemeClr val="bg1"/>
                </a:solidFill>
              </a:rPr>
              <a:t>resultado</a:t>
            </a:r>
            <a:r>
              <a:rPr lang="en-US" sz="2000" b="1" i="1" dirty="0" smtClean="0">
                <a:solidFill>
                  <a:schemeClr val="bg1"/>
                </a:solidFill>
              </a:rPr>
              <a:t> de </a:t>
            </a:r>
            <a:r>
              <a:rPr lang="en-US" sz="2000" b="1" i="1" dirty="0" err="1" smtClean="0">
                <a:solidFill>
                  <a:schemeClr val="bg1"/>
                </a:solidFill>
              </a:rPr>
              <a:t>oír</a:t>
            </a:r>
            <a:r>
              <a:rPr lang="en-US" sz="2000" b="1" i="1" dirty="0" smtClean="0">
                <a:solidFill>
                  <a:schemeClr val="bg1"/>
                </a:solidFill>
              </a:rPr>
              <a:t> la </a:t>
            </a:r>
            <a:r>
              <a:rPr lang="en-US" sz="2000" b="1" i="1" dirty="0" err="1" smtClean="0">
                <a:solidFill>
                  <a:schemeClr val="bg1"/>
                </a:solidFill>
              </a:rPr>
              <a:t>predicación</a:t>
            </a:r>
            <a:r>
              <a:rPr lang="en-US" sz="2000" b="1" i="1" dirty="0" smtClean="0">
                <a:solidFill>
                  <a:schemeClr val="bg1"/>
                </a:solidFill>
              </a:rPr>
              <a:t> del </a:t>
            </a:r>
            <a:r>
              <a:rPr lang="en-US" sz="2000" b="1" i="1" dirty="0" err="1" smtClean="0">
                <a:solidFill>
                  <a:schemeClr val="bg1"/>
                </a:solidFill>
              </a:rPr>
              <a:t>evangelio</a:t>
            </a:r>
            <a:r>
              <a:rPr lang="en-US" sz="2000" b="1" i="1" dirty="0" smtClean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es-ES" sz="2000" b="1" i="1" dirty="0" smtClean="0">
                <a:solidFill>
                  <a:schemeClr val="bg1"/>
                </a:solidFill>
              </a:rPr>
              <a:t>no la presciencia de Dios.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DA04B32-EF8F-053C-00C9-2A4A8BECB3B5}"/>
              </a:ext>
            </a:extLst>
          </p:cNvPr>
          <p:cNvSpPr txBox="1"/>
          <p:nvPr/>
        </p:nvSpPr>
        <p:spPr>
          <a:xfrm>
            <a:off x="647232" y="3909126"/>
            <a:ext cx="78867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sz="2300" i="1" baseline="30000" dirty="0">
                <a:solidFill>
                  <a:schemeClr val="bg1"/>
                </a:solidFill>
                <a:latin typeface="+mj-lt"/>
              </a:rPr>
              <a:t>8 </a:t>
            </a:r>
            <a:r>
              <a:rPr lang="es-ES" sz="2300" i="1" dirty="0">
                <a:solidFill>
                  <a:schemeClr val="bg1"/>
                </a:solidFill>
                <a:latin typeface="+mj-lt"/>
              </a:rPr>
              <a:t>a quien sin haber visto, ustedes lo aman, y a quien ahora no ven, pero creen en Él, y se regocijan grandemente con gozo inefable y lleno de gloria, </a:t>
            </a:r>
            <a:r>
              <a:rPr lang="es-ES" sz="2300" i="1" dirty="0" smtClean="0">
                <a:solidFill>
                  <a:schemeClr val="bg1"/>
                </a:solidFill>
                <a:latin typeface="+mj-lt"/>
              </a:rPr>
              <a:t>9</a:t>
            </a:r>
            <a:r>
              <a:rPr lang="es-ES" sz="2300" i="1" dirty="0">
                <a:solidFill>
                  <a:schemeClr val="bg1"/>
                </a:solidFill>
                <a:latin typeface="+mj-lt"/>
              </a:rPr>
              <a:t>  obteniendo, como resultado de su fe, la salvación de sus </a:t>
            </a:r>
            <a:r>
              <a:rPr lang="es-ES" sz="2300" i="1" dirty="0" smtClean="0">
                <a:solidFill>
                  <a:schemeClr val="bg1"/>
                </a:solidFill>
                <a:latin typeface="+mj-lt"/>
              </a:rPr>
              <a:t>almas”.</a:t>
            </a:r>
            <a:r>
              <a:rPr lang="es-ES" sz="2300" i="1" dirty="0">
                <a:solidFill>
                  <a:schemeClr val="bg1"/>
                </a:solidFill>
                <a:latin typeface="+mj-lt"/>
              </a:rPr>
              <a:t> </a:t>
            </a:r>
            <a:endParaRPr lang="en-US" sz="23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074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BC171-4A16-D6CF-8A17-BB19308E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378"/>
            <a:ext cx="6858000" cy="1989667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LA PRESCIENCIA </a:t>
            </a:r>
            <a:br>
              <a:rPr lang="en-US" sz="6600" dirty="0" smtClean="0">
                <a:solidFill>
                  <a:schemeClr val="bg1"/>
                </a:solidFill>
              </a:rPr>
            </a:br>
            <a:r>
              <a:rPr lang="en-US" sz="6600" dirty="0" smtClean="0">
                <a:solidFill>
                  <a:schemeClr val="bg1"/>
                </a:solidFill>
              </a:rPr>
              <a:t>DE DIOS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29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08E172E6-B458-4BD0-FCCB-51360EC1CFB1}"/>
              </a:ext>
            </a:extLst>
          </p:cNvPr>
          <p:cNvSpPr/>
          <p:nvPr/>
        </p:nvSpPr>
        <p:spPr>
          <a:xfrm>
            <a:off x="4962218" y="700482"/>
            <a:ext cx="3767731" cy="1528092"/>
          </a:xfrm>
          <a:prstGeom prst="roundRect">
            <a:avLst>
              <a:gd name="adj" fmla="val 19507"/>
            </a:avLst>
          </a:prstGeom>
          <a:noFill/>
          <a:ln w="12700">
            <a:solidFill>
              <a:schemeClr val="bg1">
                <a:alpha val="7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ESPAÑOL: PRONÓSTICO</a:t>
            </a:r>
            <a:endParaRPr lang="en-US" sz="2000" b="1" i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“el </a:t>
            </a:r>
            <a:r>
              <a:rPr lang="en-US" sz="2400" dirty="0" err="1" smtClean="0">
                <a:solidFill>
                  <a:schemeClr val="bg1"/>
                </a:solidFill>
              </a:rPr>
              <a:t>curso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pronosticado</a:t>
            </a:r>
            <a:r>
              <a:rPr lang="en-US" sz="2400" dirty="0" smtClean="0">
                <a:solidFill>
                  <a:schemeClr val="bg1"/>
                </a:solidFill>
              </a:rPr>
              <a:t> de </a:t>
            </a:r>
            <a:r>
              <a:rPr lang="en-US" sz="2400" dirty="0" err="1" smtClean="0">
                <a:solidFill>
                  <a:schemeClr val="bg1"/>
                </a:solidFill>
              </a:rPr>
              <a:t>una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enfemedad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C3790065-D26B-0C23-ABDA-C936771E4B87}"/>
              </a:ext>
            </a:extLst>
          </p:cNvPr>
          <p:cNvSpPr/>
          <p:nvPr/>
        </p:nvSpPr>
        <p:spPr>
          <a:xfrm>
            <a:off x="4962218" y="2405249"/>
            <a:ext cx="3767731" cy="2744819"/>
          </a:xfrm>
          <a:prstGeom prst="roundRect">
            <a:avLst>
              <a:gd name="adj" fmla="val 11061"/>
            </a:avLst>
          </a:prstGeom>
          <a:noFill/>
          <a:ln w="12700">
            <a:solidFill>
              <a:schemeClr val="bg1">
                <a:alpha val="7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chemeClr val="bg1"/>
                </a:solidFill>
              </a:rPr>
              <a:t>GRIEGO: </a:t>
            </a:r>
            <a:r>
              <a:rPr lang="en-US" sz="2000" b="1" i="1" dirty="0">
                <a:solidFill>
                  <a:schemeClr val="bg1"/>
                </a:solidFill>
              </a:rPr>
              <a:t>PROGINŌSKŌ</a:t>
            </a:r>
            <a:r>
              <a:rPr lang="en-US" sz="2000" i="1" dirty="0">
                <a:solidFill>
                  <a:schemeClr val="bg1"/>
                </a:solidFill>
              </a:rPr>
              <a:t/>
            </a:r>
            <a:br>
              <a:rPr lang="en-US" sz="2000" i="1" dirty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“</a:t>
            </a:r>
            <a:r>
              <a:rPr lang="en-US" sz="2400" dirty="0" err="1" smtClean="0">
                <a:solidFill>
                  <a:schemeClr val="bg1"/>
                </a:solidFill>
              </a:rPr>
              <a:t>tener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conocimiento</a:t>
            </a:r>
            <a:r>
              <a:rPr lang="en-US" sz="2400" dirty="0" smtClean="0">
                <a:solidFill>
                  <a:schemeClr val="bg1"/>
                </a:solidFill>
              </a:rPr>
              <a:t> de </a:t>
            </a:r>
            <a:r>
              <a:rPr lang="en-US" sz="2400" dirty="0" err="1" smtClean="0">
                <a:solidFill>
                  <a:schemeClr val="bg1"/>
                </a:solidFill>
              </a:rPr>
              <a:t>antemano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prever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sz="2000" i="1" dirty="0" err="1" smtClean="0">
                <a:solidFill>
                  <a:schemeClr val="bg1"/>
                </a:solidFill>
              </a:rPr>
              <a:t>Prefijo</a:t>
            </a:r>
            <a:r>
              <a:rPr lang="en-US" sz="2000" i="1" dirty="0" smtClean="0">
                <a:solidFill>
                  <a:schemeClr val="bg1"/>
                </a:solidFill>
              </a:rPr>
              <a:t>: </a:t>
            </a:r>
            <a:r>
              <a:rPr lang="en-US" sz="2000" i="1" dirty="0">
                <a:solidFill>
                  <a:schemeClr val="bg1"/>
                </a:solidFill>
              </a:rPr>
              <a:t>pro = </a:t>
            </a:r>
            <a:r>
              <a:rPr lang="en-US" sz="2000" i="1" dirty="0" smtClean="0">
                <a:solidFill>
                  <a:schemeClr val="bg1"/>
                </a:solidFill>
              </a:rPr>
              <a:t>antes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 err="1" smtClean="0">
                <a:solidFill>
                  <a:schemeClr val="bg1"/>
                </a:solidFill>
              </a:rPr>
              <a:t>Raíz</a:t>
            </a:r>
            <a:r>
              <a:rPr lang="en-US" sz="2000" i="1" dirty="0" smtClean="0">
                <a:solidFill>
                  <a:schemeClr val="bg1"/>
                </a:solidFill>
              </a:rPr>
              <a:t>: </a:t>
            </a:r>
            <a:r>
              <a:rPr lang="en-US" sz="2000" i="1" dirty="0" err="1"/>
              <a:t>ginōskō</a:t>
            </a:r>
            <a:r>
              <a:rPr lang="en-US" sz="2000" i="1" dirty="0"/>
              <a:t> = </a:t>
            </a:r>
            <a:r>
              <a:rPr lang="en-US" sz="2000" i="1" dirty="0" err="1" smtClean="0"/>
              <a:t>conocer</a:t>
            </a:r>
            <a:r>
              <a:rPr lang="en-US" sz="2000" i="1" dirty="0" smtClean="0"/>
              <a:t> 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FD19A6A0-659A-F4FE-839D-840B883CF4EA}"/>
              </a:ext>
            </a:extLst>
          </p:cNvPr>
          <p:cNvGrpSpPr/>
          <p:nvPr/>
        </p:nvGrpSpPr>
        <p:grpSpPr>
          <a:xfrm>
            <a:off x="215091" y="675861"/>
            <a:ext cx="4664909" cy="4585251"/>
            <a:chOff x="215091" y="675861"/>
            <a:chExt cx="4664909" cy="458525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621CF2AA-52AB-694F-D5F1-31B04EE24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65040" y="675861"/>
              <a:ext cx="814960" cy="458525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BD4C6F0-B1C8-E77F-10D6-417094CCF9AD}"/>
                </a:ext>
              </a:extLst>
            </p:cNvPr>
            <p:cNvSpPr txBox="1"/>
            <p:nvPr/>
          </p:nvSpPr>
          <p:spPr>
            <a:xfrm>
              <a:off x="231085" y="2206702"/>
              <a:ext cx="2956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+mj-lt"/>
                </a:rPr>
                <a:t>ENTENDIENDO LA</a:t>
              </a:r>
              <a:endParaRPr lang="en-US" sz="28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F6D718E-1DC6-09FB-C06A-751DEC47EADF}"/>
                </a:ext>
              </a:extLst>
            </p:cNvPr>
            <p:cNvSpPr txBox="1"/>
            <p:nvPr/>
          </p:nvSpPr>
          <p:spPr>
            <a:xfrm>
              <a:off x="215091" y="2537836"/>
              <a:ext cx="38604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PRESCIENCIA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28C679D-EA40-329A-DE4B-F2640A183257}"/>
                </a:ext>
              </a:extLst>
            </p:cNvPr>
            <p:cNvSpPr txBox="1"/>
            <p:nvPr/>
          </p:nvSpPr>
          <p:spPr>
            <a:xfrm>
              <a:off x="277515" y="3036077"/>
              <a:ext cx="3359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chemeClr val="bg1"/>
                  </a:solidFill>
                  <a:latin typeface="+mj-lt"/>
                </a:rPr>
                <a:t>GRIEGO: </a:t>
              </a:r>
              <a:r>
                <a:rPr lang="en-US" sz="2800" i="1" dirty="0">
                  <a:solidFill>
                    <a:schemeClr val="bg1"/>
                  </a:solidFill>
                  <a:latin typeface="+mj-lt"/>
                </a:rPr>
                <a:t>PROGNŌSIS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A6D86306-FE8F-FFC9-9007-908DEFA1E9C8}"/>
                </a:ext>
              </a:extLst>
            </p:cNvPr>
            <p:cNvSpPr txBox="1"/>
            <p:nvPr/>
          </p:nvSpPr>
          <p:spPr>
            <a:xfrm>
              <a:off x="1583748" y="3421234"/>
              <a:ext cx="1519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(SUSTANTIVO)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6FCC214-1F26-94A0-168B-5B30293B8BCC}"/>
                </a:ext>
              </a:extLst>
            </p:cNvPr>
            <p:cNvSpPr txBox="1"/>
            <p:nvPr/>
          </p:nvSpPr>
          <p:spPr>
            <a:xfrm>
              <a:off x="1583748" y="3709013"/>
              <a:ext cx="2562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bg1"/>
                  </a:solidFill>
                  <a:latin typeface="+mj-lt"/>
                </a:rPr>
                <a:t>PROGINŌSKŌ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E58B16F8-F452-EB7B-A653-A4AABDC9D714}"/>
                </a:ext>
              </a:extLst>
            </p:cNvPr>
            <p:cNvSpPr txBox="1"/>
            <p:nvPr/>
          </p:nvSpPr>
          <p:spPr>
            <a:xfrm>
              <a:off x="1583748" y="4120339"/>
              <a:ext cx="113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  <a:latin typeface="+mj-lt"/>
                </a:rPr>
                <a:t>(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VERBO)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5283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3BB07E6-F69B-87A2-1380-6EAD4B47764C}"/>
              </a:ext>
            </a:extLst>
          </p:cNvPr>
          <p:cNvGrpSpPr/>
          <p:nvPr/>
        </p:nvGrpSpPr>
        <p:grpSpPr>
          <a:xfrm>
            <a:off x="215091" y="474154"/>
            <a:ext cx="3860459" cy="915909"/>
            <a:chOff x="215091" y="2206702"/>
            <a:chExt cx="3860459" cy="9159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BD4C6F0-B1C8-E77F-10D6-417094CCF9AD}"/>
                </a:ext>
              </a:extLst>
            </p:cNvPr>
            <p:cNvSpPr txBox="1"/>
            <p:nvPr/>
          </p:nvSpPr>
          <p:spPr>
            <a:xfrm>
              <a:off x="231085" y="2206702"/>
              <a:ext cx="30434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ENTENDIENDO LA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F6D718E-1DC6-09FB-C06A-751DEC47EADF}"/>
                </a:ext>
              </a:extLst>
            </p:cNvPr>
            <p:cNvSpPr txBox="1"/>
            <p:nvPr/>
          </p:nvSpPr>
          <p:spPr>
            <a:xfrm>
              <a:off x="215091" y="2537836"/>
              <a:ext cx="38604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PRESCIENCIA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F4D7E-69CA-7053-52BB-029F522155E5}"/>
              </a:ext>
            </a:extLst>
          </p:cNvPr>
          <p:cNvSpPr txBox="1">
            <a:spLocks/>
          </p:cNvSpPr>
          <p:nvPr/>
        </p:nvSpPr>
        <p:spPr>
          <a:xfrm>
            <a:off x="644692" y="1473228"/>
            <a:ext cx="7886700" cy="419364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9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Acuérdense de las cosas anteriores ya pasadas, </a:t>
            </a:r>
            <a:br>
              <a:rPr lang="es-ES" sz="2400" dirty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Porque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Yo soy Dios, y no hay otro;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b="1" u="sng" dirty="0" smtClean="0">
                <a:solidFill>
                  <a:schemeClr val="bg1"/>
                </a:solidFill>
                <a:latin typeface="+mj-lt"/>
              </a:rPr>
              <a:t>Yo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soy Dios, y no hay ninguno como Yo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, 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10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Que declaro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el fin desde el principio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desde la antigüedad lo que no ha sido hecho.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Yo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digo: “Mi propósito será establecido,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todo lo que quiero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realizaré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”. 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11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Yo llamo del oriente un ave de rapiña,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de tierra lejana al hombre de Mi propósito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En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verdad he hablado, y ciertamente haré que suceda;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b="1" u="sng" dirty="0" smtClean="0">
                <a:solidFill>
                  <a:schemeClr val="bg1"/>
                </a:solidFill>
                <a:latin typeface="+mj-lt"/>
              </a:rPr>
              <a:t>Lo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he planeado, así lo haré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. </a:t>
            </a:r>
            <a:r>
              <a:rPr lang="en-US" sz="2000" b="1" i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000" b="1" i="1" dirty="0" err="1" smtClean="0">
                <a:solidFill>
                  <a:schemeClr val="bg1"/>
                </a:solidFill>
                <a:latin typeface="+mj-lt"/>
              </a:rPr>
              <a:t>Isaías</a:t>
            </a:r>
            <a:r>
              <a:rPr lang="en-US" sz="20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b="1" i="1" dirty="0">
                <a:solidFill>
                  <a:schemeClr val="bg1"/>
                </a:solidFill>
                <a:latin typeface="+mj-lt"/>
              </a:rPr>
              <a:t>46:9-11)</a:t>
            </a:r>
            <a:endParaRPr lang="en-US" sz="24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9535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3BB07E6-F69B-87A2-1380-6EAD4B47764C}"/>
              </a:ext>
            </a:extLst>
          </p:cNvPr>
          <p:cNvGrpSpPr/>
          <p:nvPr/>
        </p:nvGrpSpPr>
        <p:grpSpPr>
          <a:xfrm>
            <a:off x="215091" y="474154"/>
            <a:ext cx="3860459" cy="915909"/>
            <a:chOff x="215091" y="2206702"/>
            <a:chExt cx="3860459" cy="9159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1BD4C6F0-B1C8-E77F-10D6-417094CCF9AD}"/>
                </a:ext>
              </a:extLst>
            </p:cNvPr>
            <p:cNvSpPr txBox="1"/>
            <p:nvPr/>
          </p:nvSpPr>
          <p:spPr>
            <a:xfrm>
              <a:off x="231086" y="2206702"/>
              <a:ext cx="30681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ENTENDIENDO LA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2F6D718E-1DC6-09FB-C06A-751DEC47EADF}"/>
                </a:ext>
              </a:extLst>
            </p:cNvPr>
            <p:cNvSpPr txBox="1"/>
            <p:nvPr/>
          </p:nvSpPr>
          <p:spPr>
            <a:xfrm>
              <a:off x="215091" y="2537836"/>
              <a:ext cx="38604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PRESCIENCIA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F4D7E-69CA-7053-52BB-029F522155E5}"/>
              </a:ext>
            </a:extLst>
          </p:cNvPr>
          <p:cNvSpPr txBox="1">
            <a:spLocks/>
          </p:cNvSpPr>
          <p:nvPr/>
        </p:nvSpPr>
        <p:spPr>
          <a:xfrm>
            <a:off x="644692" y="1390063"/>
            <a:ext cx="8499308" cy="419364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13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Porque Tú formaste mis entrañas;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Me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hiciste en el seno de mi madre. 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14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Te daré gracias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, porque asombrosa y maravillosamente he sido hecho;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Maravillosas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son Tus obras, Y mi alma lo sabe muy bien. 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15  No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estaba oculto de Ti mi cuerpo,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Cuando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en secreto fui formado,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entretejido en las profundidades de la tierra. </a:t>
            </a: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16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 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Tus ojos vieron mi embrión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Y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en Tu libro se escribieron todos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Los </a:t>
            </a:r>
            <a:r>
              <a:rPr lang="es-ES" sz="2400" b="1" u="sng" dirty="0">
                <a:solidFill>
                  <a:schemeClr val="bg1"/>
                </a:solidFill>
                <a:latin typeface="+mj-lt"/>
              </a:rPr>
              <a:t>días que me fueron dados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24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+mj-lt"/>
              </a:rPr>
            </a:br>
            <a:r>
              <a:rPr lang="es-ES" sz="2400" dirty="0" smtClean="0">
                <a:solidFill>
                  <a:schemeClr val="bg1"/>
                </a:solidFill>
                <a:latin typeface="+mj-lt"/>
              </a:rPr>
              <a:t>Cuando </a:t>
            </a:r>
            <a:r>
              <a:rPr lang="es-ES" sz="2400" dirty="0">
                <a:solidFill>
                  <a:schemeClr val="bg1"/>
                </a:solidFill>
                <a:latin typeface="+mj-lt"/>
              </a:rPr>
              <a:t>no existía ni uno solo de ellos.  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(Salmo </a:t>
            </a:r>
            <a:r>
              <a:rPr lang="en-US" sz="2400" i="1" dirty="0">
                <a:solidFill>
                  <a:schemeClr val="bg1"/>
                </a:solidFill>
                <a:latin typeface="+mj-lt"/>
              </a:rPr>
              <a:t>139:13-16)</a:t>
            </a:r>
            <a:endParaRPr lang="en-US" sz="24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1316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1FC4F01E-9320-54C7-6D87-D7AD8BA6AB9F}"/>
              </a:ext>
            </a:extLst>
          </p:cNvPr>
          <p:cNvGrpSpPr/>
          <p:nvPr/>
        </p:nvGrpSpPr>
        <p:grpSpPr>
          <a:xfrm>
            <a:off x="4980895" y="439205"/>
            <a:ext cx="3664910" cy="1355799"/>
            <a:chOff x="4980895" y="439205"/>
            <a:chExt cx="3664910" cy="1355799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xmlns="" id="{4EB4E6AF-BC51-33A5-47DA-881460826D01}"/>
                </a:ext>
              </a:extLst>
            </p:cNvPr>
            <p:cNvSpPr/>
            <p:nvPr/>
          </p:nvSpPr>
          <p:spPr>
            <a:xfrm>
              <a:off x="4980895" y="827738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HCH.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26:4-5, 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proginōskontes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xmlns="" id="{22985A07-E03D-E63F-1CC1-813199F0DF39}"/>
                </a:ext>
              </a:extLst>
            </p:cNvPr>
            <p:cNvSpPr/>
            <p:nvPr/>
          </p:nvSpPr>
          <p:spPr>
            <a:xfrm>
              <a:off x="4980895" y="1365236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2 PED. 3:17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, 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proginōskontes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AB8B6F9A-E17E-CEEF-D42F-D0A2B3B180A7}"/>
                </a:ext>
              </a:extLst>
            </p:cNvPr>
            <p:cNvSpPr txBox="1"/>
            <p:nvPr/>
          </p:nvSpPr>
          <p:spPr>
            <a:xfrm>
              <a:off x="5090008" y="439205"/>
              <a:ext cx="3406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Personas con </a:t>
              </a:r>
              <a:r>
                <a:rPr lang="en-US" i="1" dirty="0" err="1" smtClean="0">
                  <a:solidFill>
                    <a:schemeClr val="bg1"/>
                  </a:solidFill>
                  <a:latin typeface="+mj-lt"/>
                </a:rPr>
                <a:t>presciencia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 (VERBO)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0EDD2D31-985D-FDC6-D889-F0743483AA44}"/>
              </a:ext>
            </a:extLst>
          </p:cNvPr>
          <p:cNvGrpSpPr/>
          <p:nvPr/>
        </p:nvGrpSpPr>
        <p:grpSpPr>
          <a:xfrm>
            <a:off x="4980895" y="1974806"/>
            <a:ext cx="3680675" cy="1878595"/>
            <a:chOff x="4980895" y="1974806"/>
            <a:chExt cx="3680675" cy="1878595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xmlns="" id="{5C0781A4-4500-2631-DE7A-7B3DA6522140}"/>
                </a:ext>
              </a:extLst>
            </p:cNvPr>
            <p:cNvSpPr/>
            <p:nvPr/>
          </p:nvSpPr>
          <p:spPr>
            <a:xfrm>
              <a:off x="4980895" y="2359742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ROMANOS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8:29</a:t>
              </a: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proeg</a:t>
              </a:r>
              <a:r>
                <a:rPr lang="en-US" sz="2000" b="1" i="0" dirty="0" err="1">
                  <a:solidFill>
                    <a:schemeClr val="accent1">
                      <a:lumMod val="50000"/>
                    </a:schemeClr>
                  </a:solidFill>
                  <a:effectLst/>
                </a:rPr>
                <a:t>ē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n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8FEE3C26-32F0-8FFB-95C6-D2CB0FE871D5}"/>
                </a:ext>
              </a:extLst>
            </p:cNvPr>
            <p:cNvSpPr/>
            <p:nvPr/>
          </p:nvSpPr>
          <p:spPr>
            <a:xfrm>
              <a:off x="4985625" y="2891684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ROMANOS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11:2</a:t>
              </a: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proeg</a:t>
              </a:r>
              <a:r>
                <a:rPr lang="en-US" sz="2000" b="1" i="0" dirty="0" err="1">
                  <a:solidFill>
                    <a:schemeClr val="accent1">
                      <a:lumMod val="50000"/>
                    </a:schemeClr>
                  </a:solidFill>
                  <a:effectLst/>
                </a:rPr>
                <a:t>ē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n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xmlns="" id="{F09857B2-A73D-C74D-FE70-267356F4712F}"/>
                </a:ext>
              </a:extLst>
            </p:cNvPr>
            <p:cNvSpPr/>
            <p:nvPr/>
          </p:nvSpPr>
          <p:spPr>
            <a:xfrm>
              <a:off x="4996660" y="3423633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 </a:t>
              </a:r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PED.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1:20</a:t>
              </a: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proegn</a:t>
              </a:r>
              <a:r>
                <a:rPr lang="en-US" sz="2000" b="1" i="0" dirty="0" err="1">
                  <a:solidFill>
                    <a:schemeClr val="accent1">
                      <a:lumMod val="50000"/>
                    </a:schemeClr>
                  </a:solidFill>
                  <a:effectLst/>
                  <a:latin typeface="+mn-lt"/>
                </a:rPr>
                <a:t>ō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smenou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FC77586A-DC90-384A-867C-5011C8BDC857}"/>
                </a:ext>
              </a:extLst>
            </p:cNvPr>
            <p:cNvSpPr txBox="1"/>
            <p:nvPr/>
          </p:nvSpPr>
          <p:spPr>
            <a:xfrm>
              <a:off x="5107611" y="1974806"/>
              <a:ext cx="3406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solidFill>
                    <a:schemeClr val="bg1"/>
                  </a:solidFill>
                  <a:latin typeface="+mj-lt"/>
                </a:rPr>
                <a:t>Presciencia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i="1" dirty="0" err="1" smtClean="0">
                  <a:solidFill>
                    <a:schemeClr val="bg1"/>
                  </a:solidFill>
                  <a:latin typeface="+mj-lt"/>
                </a:rPr>
                <a:t>divina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 (VERBO)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DBA8BD29-D05E-52BD-A9FD-0F3401919E72}"/>
              </a:ext>
            </a:extLst>
          </p:cNvPr>
          <p:cNvGrpSpPr/>
          <p:nvPr/>
        </p:nvGrpSpPr>
        <p:grpSpPr>
          <a:xfrm>
            <a:off x="5038076" y="4022846"/>
            <a:ext cx="3670540" cy="1338062"/>
            <a:chOff x="5038076" y="4022846"/>
            <a:chExt cx="3670540" cy="1338062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791EA76-CFF3-BEBA-ACF7-F555B5B42521}"/>
                </a:ext>
              </a:extLst>
            </p:cNvPr>
            <p:cNvSpPr/>
            <p:nvPr/>
          </p:nvSpPr>
          <p:spPr>
            <a:xfrm>
              <a:off x="5043706" y="4403064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HECHOS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2:23, 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prognōsei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6BE2C0BF-CB9C-E369-1C55-EFA1152EAFE7}"/>
                </a:ext>
              </a:extLst>
            </p:cNvPr>
            <p:cNvSpPr/>
            <p:nvPr/>
          </p:nvSpPr>
          <p:spPr>
            <a:xfrm>
              <a:off x="5038076" y="4931140"/>
              <a:ext cx="3664910" cy="4297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 </a:t>
              </a:r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PEDRO 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1:2, “</a:t>
              </a:r>
              <a:r>
                <a:rPr lang="en-US" sz="2000" b="1" dirty="0" err="1">
                  <a:solidFill>
                    <a:schemeClr val="accent1">
                      <a:lumMod val="50000"/>
                    </a:schemeClr>
                  </a:solidFill>
                </a:rPr>
                <a:t>prōgnosin</a:t>
              </a:r>
              <a:r>
                <a:rPr lang="en-US" sz="2000" b="1" dirty="0">
                  <a:solidFill>
                    <a:schemeClr val="accent1">
                      <a:lumMod val="50000"/>
                    </a:schemeClr>
                  </a:solidFill>
                </a:rPr>
                <a:t>”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B2FECB67-68B7-C6AC-1685-B44EBC06A545}"/>
                </a:ext>
              </a:extLst>
            </p:cNvPr>
            <p:cNvSpPr txBox="1"/>
            <p:nvPr/>
          </p:nvSpPr>
          <p:spPr>
            <a:xfrm>
              <a:off x="5172789" y="4022846"/>
              <a:ext cx="3406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>
                  <a:solidFill>
                    <a:schemeClr val="bg1"/>
                  </a:solidFill>
                </a:rPr>
                <a:t>Presciencia</a:t>
              </a:r>
              <a:r>
                <a:rPr lang="en-US" i="1" dirty="0">
                  <a:solidFill>
                    <a:schemeClr val="bg1"/>
                  </a:solidFill>
                </a:rPr>
                <a:t> </a:t>
              </a:r>
              <a:r>
                <a:rPr lang="en-US" i="1" dirty="0" err="1" smtClean="0">
                  <a:solidFill>
                    <a:schemeClr val="bg1"/>
                  </a:solidFill>
                </a:rPr>
                <a:t>divina</a:t>
              </a:r>
              <a:r>
                <a:rPr lang="en-US" i="1" dirty="0" smtClean="0">
                  <a:solidFill>
                    <a:schemeClr val="bg1"/>
                  </a:solidFill>
                </a:rPr>
                <a:t> 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(SUSTANTIVO)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FD19A6A0-659A-F4FE-839D-840B883CF4EA}"/>
              </a:ext>
            </a:extLst>
          </p:cNvPr>
          <p:cNvGrpSpPr/>
          <p:nvPr/>
        </p:nvGrpSpPr>
        <p:grpSpPr>
          <a:xfrm>
            <a:off x="215091" y="675861"/>
            <a:ext cx="4664909" cy="4585251"/>
            <a:chOff x="215091" y="675861"/>
            <a:chExt cx="4664909" cy="458525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621CF2AA-52AB-694F-D5F1-31B04EE24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65040" y="675861"/>
              <a:ext cx="814960" cy="458525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BD4C6F0-B1C8-E77F-10D6-417094CCF9AD}"/>
                </a:ext>
              </a:extLst>
            </p:cNvPr>
            <p:cNvSpPr txBox="1"/>
            <p:nvPr/>
          </p:nvSpPr>
          <p:spPr>
            <a:xfrm>
              <a:off x="231085" y="2206702"/>
              <a:ext cx="29569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+mj-lt"/>
                </a:rPr>
                <a:t>ENTENDIENDO LA</a:t>
              </a:r>
              <a:endParaRPr lang="en-US" sz="28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F6D718E-1DC6-09FB-C06A-751DEC47EADF}"/>
                </a:ext>
              </a:extLst>
            </p:cNvPr>
            <p:cNvSpPr txBox="1"/>
            <p:nvPr/>
          </p:nvSpPr>
          <p:spPr>
            <a:xfrm>
              <a:off x="215091" y="2537836"/>
              <a:ext cx="38604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PRESCIENCIA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D28C679D-EA40-329A-DE4B-F2640A183257}"/>
                </a:ext>
              </a:extLst>
            </p:cNvPr>
            <p:cNvSpPr txBox="1"/>
            <p:nvPr/>
          </p:nvSpPr>
          <p:spPr>
            <a:xfrm>
              <a:off x="277515" y="3036077"/>
              <a:ext cx="3359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chemeClr val="bg1"/>
                  </a:solidFill>
                  <a:latin typeface="+mj-lt"/>
                </a:rPr>
                <a:t>GRIEGO: </a:t>
              </a:r>
              <a:r>
                <a:rPr lang="en-US" sz="2800" i="1" dirty="0">
                  <a:solidFill>
                    <a:schemeClr val="bg1"/>
                  </a:solidFill>
                  <a:latin typeface="+mj-lt"/>
                </a:rPr>
                <a:t>PROGNŌSIS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A6D86306-FE8F-FFC9-9007-908DEFA1E9C8}"/>
                </a:ext>
              </a:extLst>
            </p:cNvPr>
            <p:cNvSpPr txBox="1"/>
            <p:nvPr/>
          </p:nvSpPr>
          <p:spPr>
            <a:xfrm>
              <a:off x="1583748" y="3421234"/>
              <a:ext cx="1519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(SUSTANTIVO)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16FCC214-1F26-94A0-168B-5B30293B8BCC}"/>
                </a:ext>
              </a:extLst>
            </p:cNvPr>
            <p:cNvSpPr txBox="1"/>
            <p:nvPr/>
          </p:nvSpPr>
          <p:spPr>
            <a:xfrm>
              <a:off x="1583748" y="3709013"/>
              <a:ext cx="25626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>
                  <a:solidFill>
                    <a:schemeClr val="bg1"/>
                  </a:solidFill>
                  <a:latin typeface="+mj-lt"/>
                </a:rPr>
                <a:t>PROGINŌSKŌ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E58B16F8-F452-EB7B-A653-A4AABDC9D714}"/>
                </a:ext>
              </a:extLst>
            </p:cNvPr>
            <p:cNvSpPr txBox="1"/>
            <p:nvPr/>
          </p:nvSpPr>
          <p:spPr>
            <a:xfrm>
              <a:off x="1583748" y="4120339"/>
              <a:ext cx="1130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  <a:latin typeface="+mj-lt"/>
                </a:rPr>
                <a:t>(</a:t>
              </a:r>
              <a:r>
                <a:rPr lang="en-US" i="1" dirty="0" smtClean="0">
                  <a:solidFill>
                    <a:schemeClr val="bg1"/>
                  </a:solidFill>
                  <a:latin typeface="+mj-lt"/>
                </a:rPr>
                <a:t>VERBO)</a:t>
              </a:r>
              <a:endParaRPr lang="en-US" i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829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877A8-12FF-8078-EFBF-EF95A849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presciencia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enseñanza</a:t>
            </a:r>
            <a:r>
              <a:rPr lang="en-US" dirty="0" smtClean="0"/>
              <a:t> de Pedro: </a:t>
            </a:r>
            <a:r>
              <a:rPr lang="en-US" dirty="0" err="1" smtClean="0"/>
              <a:t>Hechos</a:t>
            </a:r>
            <a:r>
              <a:rPr lang="en-US" dirty="0" smtClean="0"/>
              <a:t> </a:t>
            </a:r>
            <a:r>
              <a:rPr lang="en-US" dirty="0"/>
              <a:t>2:23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17A0F-9F95-1D9A-4683-FC4238BDB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4" y="1408907"/>
            <a:ext cx="5587093" cy="400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i="1" baseline="30000" dirty="0">
                <a:latin typeface="+mj-lt"/>
              </a:rPr>
              <a:t>22</a:t>
            </a:r>
            <a:r>
              <a:rPr lang="en-US" sz="2300" i="1" dirty="0">
                <a:latin typeface="+mj-lt"/>
              </a:rPr>
              <a:t> </a:t>
            </a:r>
            <a:r>
              <a:rPr lang="es-ES" sz="2300" i="1" dirty="0" smtClean="0">
                <a:latin typeface="+mj-lt"/>
              </a:rPr>
              <a:t>Hombres </a:t>
            </a:r>
            <a:r>
              <a:rPr lang="es-ES" sz="2300" i="1" dirty="0">
                <a:latin typeface="+mj-lt"/>
              </a:rPr>
              <a:t>de Israel, escuchen estas palabras: Jesús el Nazareno, varón confirmado por Dios entre ustedes con milagros, prodigios y señales que Dios hizo en medio de ustedes a través de Él, tal como ustedes mismos saben. </a:t>
            </a:r>
            <a:r>
              <a:rPr lang="es-ES" sz="2300" i="1" dirty="0" smtClean="0">
                <a:latin typeface="+mj-lt"/>
              </a:rPr>
              <a:t>23</a:t>
            </a:r>
            <a:r>
              <a:rPr lang="es-ES" sz="2300" i="1" dirty="0">
                <a:latin typeface="+mj-lt"/>
              </a:rPr>
              <a:t>  Este 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fue entregado </a:t>
            </a:r>
            <a:r>
              <a:rPr lang="es-ES" sz="2300" i="1" dirty="0">
                <a:latin typeface="+mj-lt"/>
              </a:rPr>
              <a:t>por el plan predeterminado y </a:t>
            </a:r>
            <a:r>
              <a:rPr lang="es-E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previo conocimiento </a:t>
            </a:r>
            <a:r>
              <a:rPr lang="es-ES" sz="2300" i="1" dirty="0">
                <a:latin typeface="+mj-lt"/>
              </a:rPr>
              <a:t>de Dios, y ustedes lo clavaron en una cruz por manos de impíos y lo mataron. </a:t>
            </a:r>
            <a:r>
              <a:rPr lang="es-ES" sz="2300" i="1" dirty="0" smtClean="0">
                <a:latin typeface="+mj-lt"/>
              </a:rPr>
              <a:t>24</a:t>
            </a:r>
            <a:r>
              <a:rPr lang="es-ES" sz="2300" i="1" dirty="0">
                <a:latin typeface="+mj-lt"/>
              </a:rPr>
              <a:t>  Pero Dios lo resucitó, poniendo fin a la agonía de la muerte, puesto que no era posible que Él quedara bajo el dominio de ella. </a:t>
            </a:r>
            <a:endParaRPr lang="en-US" sz="2300" i="1" dirty="0">
              <a:latin typeface="+mj-lt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4A223E0-F2A5-363F-E0CD-E3C35C9D2475}"/>
              </a:ext>
            </a:extLst>
          </p:cNvPr>
          <p:cNvSpPr/>
          <p:nvPr/>
        </p:nvSpPr>
        <p:spPr>
          <a:xfrm>
            <a:off x="423993" y="1452452"/>
            <a:ext cx="2362750" cy="3620292"/>
          </a:xfrm>
          <a:prstGeom prst="roundRect">
            <a:avLst>
              <a:gd name="adj" fmla="val 19507"/>
            </a:avLst>
          </a:prstGeom>
          <a:noFill/>
          <a:ln w="12700">
            <a:solidFill>
              <a:schemeClr val="bg1">
                <a:alpha val="7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Antes de que el pueblo </a:t>
            </a:r>
            <a:r>
              <a:rPr lang="en-US" sz="2400" b="1" i="1" u="sng" dirty="0" err="1" smtClean="0">
                <a:solidFill>
                  <a:schemeClr val="bg1"/>
                </a:solidFill>
              </a:rPr>
              <a:t>rechazara</a:t>
            </a:r>
            <a:r>
              <a:rPr lang="en-US" sz="2400" i="1" dirty="0" smtClean="0">
                <a:solidFill>
                  <a:schemeClr val="bg1"/>
                </a:solidFill>
              </a:rPr>
              <a:t> a </a:t>
            </a:r>
            <a:r>
              <a:rPr lang="en-US" sz="2400" i="1" dirty="0" err="1" smtClean="0">
                <a:solidFill>
                  <a:schemeClr val="bg1"/>
                </a:solidFill>
              </a:rPr>
              <a:t>Jesús</a:t>
            </a:r>
            <a:r>
              <a:rPr lang="en-US" sz="2400" i="1" dirty="0" smtClean="0">
                <a:solidFill>
                  <a:schemeClr val="bg1"/>
                </a:solidFill>
              </a:rPr>
              <a:t>, Dios </a:t>
            </a:r>
            <a:r>
              <a:rPr lang="en-US" sz="2400" i="1" dirty="0" err="1" smtClean="0">
                <a:solidFill>
                  <a:schemeClr val="bg1"/>
                </a:solidFill>
              </a:rPr>
              <a:t>sabía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quiénes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</a:rPr>
              <a:t>eran</a:t>
            </a:r>
            <a:r>
              <a:rPr lang="en-US" sz="2400" i="1" dirty="0" smtClean="0">
                <a:solidFill>
                  <a:schemeClr val="bg1"/>
                </a:solidFill>
              </a:rPr>
              <a:t>, lo que </a:t>
            </a:r>
            <a:r>
              <a:rPr lang="en-US" sz="2400" i="1" dirty="0" err="1" smtClean="0">
                <a:solidFill>
                  <a:schemeClr val="bg1"/>
                </a:solidFill>
              </a:rPr>
              <a:t>harían</a:t>
            </a:r>
            <a:r>
              <a:rPr lang="en-US" sz="2400" i="1" dirty="0" smtClean="0">
                <a:solidFill>
                  <a:schemeClr val="bg1"/>
                </a:solidFill>
              </a:rPr>
              <a:t>, y </a:t>
            </a:r>
            <a:r>
              <a:rPr lang="en-US" sz="2400" i="1" dirty="0" err="1" smtClean="0">
                <a:solidFill>
                  <a:schemeClr val="bg1"/>
                </a:solidFill>
              </a:rPr>
              <a:t>cómo</a:t>
            </a:r>
            <a:r>
              <a:rPr lang="en-US" sz="2400" i="1" dirty="0" smtClean="0">
                <a:solidFill>
                  <a:schemeClr val="bg1"/>
                </a:solidFill>
              </a:rPr>
              <a:t> lo </a:t>
            </a:r>
            <a:r>
              <a:rPr lang="en-US" sz="2400" i="1" dirty="0" err="1" smtClean="0">
                <a:solidFill>
                  <a:schemeClr val="bg1"/>
                </a:solidFill>
              </a:rPr>
              <a:t>harían</a:t>
            </a:r>
            <a:r>
              <a:rPr lang="en-US" sz="2400" i="1" dirty="0" smtClean="0">
                <a:solidFill>
                  <a:schemeClr val="bg1"/>
                </a:solidFill>
              </a:rPr>
              <a:t>. </a:t>
            </a:r>
            <a:endParaRPr lang="en-US" sz="2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30BFAB-9856-213E-3DB3-91CEE4FA20BC}"/>
              </a:ext>
            </a:extLst>
          </p:cNvPr>
          <p:cNvCxnSpPr>
            <a:cxnSpLocks/>
          </p:cNvCxnSpPr>
          <p:nvPr/>
        </p:nvCxnSpPr>
        <p:spPr>
          <a:xfrm>
            <a:off x="4208138" y="3966519"/>
            <a:ext cx="796348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3694161-258C-7073-3FCF-084BC7C39D1F}"/>
              </a:ext>
            </a:extLst>
          </p:cNvPr>
          <p:cNvCxnSpPr>
            <a:cxnSpLocks/>
          </p:cNvCxnSpPr>
          <p:nvPr/>
        </p:nvCxnSpPr>
        <p:spPr>
          <a:xfrm>
            <a:off x="5170789" y="3966519"/>
            <a:ext cx="3077346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7CCE1F5-4435-D69D-5BB0-F4F9788F4A4D}"/>
              </a:ext>
            </a:extLst>
          </p:cNvPr>
          <p:cNvCxnSpPr>
            <a:cxnSpLocks/>
          </p:cNvCxnSpPr>
          <p:nvPr/>
        </p:nvCxnSpPr>
        <p:spPr>
          <a:xfrm>
            <a:off x="3669957" y="1748481"/>
            <a:ext cx="1995616" cy="6178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C044ABE-44A3-8B31-5B2F-B80AF3CC7B33}"/>
              </a:ext>
            </a:extLst>
          </p:cNvPr>
          <p:cNvCxnSpPr>
            <a:cxnSpLocks/>
          </p:cNvCxnSpPr>
          <p:nvPr/>
        </p:nvCxnSpPr>
        <p:spPr>
          <a:xfrm>
            <a:off x="3370490" y="4283675"/>
            <a:ext cx="1862596" cy="412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215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877A8-12FF-8078-EFBF-EF95A849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93" y="304271"/>
            <a:ext cx="8561614" cy="1104636"/>
          </a:xfrm>
        </p:spPr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presciencia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enseñanza</a:t>
            </a:r>
            <a:r>
              <a:rPr lang="en-US" dirty="0"/>
              <a:t> de Pedro: </a:t>
            </a:r>
            <a:br>
              <a:rPr lang="en-US" dirty="0"/>
            </a:br>
            <a:r>
              <a:rPr lang="en-US" dirty="0" smtClean="0"/>
              <a:t>1 </a:t>
            </a:r>
            <a:r>
              <a:rPr lang="en-US" dirty="0" smtClean="0"/>
              <a:t>Ped </a:t>
            </a:r>
            <a:r>
              <a:rPr lang="en-US" dirty="0"/>
              <a:t>1:2,20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17A0F-9F95-1D9A-4683-FC4238BDB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0" y="1332704"/>
            <a:ext cx="5804807" cy="43060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300" i="1" dirty="0" smtClean="0">
                <a:latin typeface="+mj-lt"/>
              </a:rPr>
              <a:t>1</a:t>
            </a:r>
            <a:r>
              <a:rPr lang="es-ES" sz="2300" i="1" dirty="0">
                <a:latin typeface="+mj-lt"/>
              </a:rPr>
              <a:t>  Pedro, apóstol de Jesucristo: A los expatriados, de la dispersión en el Ponto, </a:t>
            </a:r>
            <a:r>
              <a:rPr lang="es-ES" sz="2300" i="1" dirty="0" err="1">
                <a:latin typeface="+mj-lt"/>
              </a:rPr>
              <a:t>Galacia</a:t>
            </a:r>
            <a:r>
              <a:rPr lang="es-ES" sz="2300" i="1" dirty="0">
                <a:latin typeface="+mj-lt"/>
              </a:rPr>
              <a:t>, Capadocia, Asia y Bitinia, 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elegidos </a:t>
            </a:r>
            <a:r>
              <a:rPr lang="es-ES" sz="2300" i="1" dirty="0" smtClean="0">
                <a:latin typeface="+mj-lt"/>
              </a:rPr>
              <a:t>2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 según el previo conocimiento de Dios Padre</a:t>
            </a:r>
            <a:r>
              <a:rPr lang="es-ES" sz="2300" i="1" dirty="0">
                <a:latin typeface="+mj-lt"/>
              </a:rPr>
              <a:t>, por la obra santificadora del Espíritu, para obedecer a Jesucristo y ser rociados con Su sangre: Que la gracia y la paz les sean multiplicadas a ustedes</a:t>
            </a:r>
            <a:r>
              <a:rPr lang="es-ES" sz="2300" i="1" dirty="0" smtClean="0">
                <a:latin typeface="+mj-lt"/>
              </a:rPr>
              <a:t>.</a:t>
            </a:r>
            <a:r>
              <a:rPr lang="en-US" sz="2300" i="1" dirty="0" smtClean="0">
                <a:latin typeface="+mj-lt"/>
              </a:rPr>
              <a:t> </a:t>
            </a:r>
            <a:r>
              <a:rPr lang="es-ES" sz="2300" i="1" dirty="0">
                <a:latin typeface="+mj-lt"/>
              </a:rPr>
              <a:t>20  Porque </a:t>
            </a:r>
            <a:r>
              <a:rPr lang="es-ES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Él estaba preparado desde antes de la fundación del mundo</a:t>
            </a:r>
            <a:r>
              <a:rPr lang="es-ES" sz="2300" i="1" dirty="0">
                <a:latin typeface="+mj-lt"/>
              </a:rPr>
              <a:t>, pero se ha manifestado en estos últimos tiempos por amor a ustedes. </a:t>
            </a:r>
            <a:r>
              <a:rPr lang="es-ES" sz="2300" i="1" dirty="0" smtClean="0">
                <a:latin typeface="+mj-lt"/>
              </a:rPr>
              <a:t>21</a:t>
            </a:r>
            <a:r>
              <a:rPr lang="es-ES" sz="2300" i="1" dirty="0">
                <a:latin typeface="+mj-lt"/>
              </a:rPr>
              <a:t>  Por medio de Él son creyentes en Dios, que lo resucitó de entre los muertos y le dio gloria, de manera que la fe y esperanza de ustedes sean en Dios. </a:t>
            </a:r>
            <a:endParaRPr lang="en-US" sz="2300" i="1" dirty="0">
              <a:latin typeface="+mj-lt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4A223E0-F2A5-363F-E0CD-E3C35C9D2475}"/>
              </a:ext>
            </a:extLst>
          </p:cNvPr>
          <p:cNvSpPr/>
          <p:nvPr/>
        </p:nvSpPr>
        <p:spPr>
          <a:xfrm>
            <a:off x="423993" y="1452452"/>
            <a:ext cx="2362750" cy="3620292"/>
          </a:xfrm>
          <a:prstGeom prst="roundRect">
            <a:avLst>
              <a:gd name="adj" fmla="val 19507"/>
            </a:avLst>
          </a:prstGeom>
          <a:noFill/>
          <a:ln w="12700">
            <a:solidFill>
              <a:schemeClr val="bg1">
                <a:alpha val="7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bg1"/>
                </a:solidFill>
              </a:rPr>
              <a:t>Antes de que los cristianos </a:t>
            </a:r>
            <a:r>
              <a:rPr lang="es-ES" sz="2400" b="1" i="1" u="sng" dirty="0">
                <a:solidFill>
                  <a:schemeClr val="bg1"/>
                </a:solidFill>
              </a:rPr>
              <a:t>aceptaran</a:t>
            </a:r>
            <a:r>
              <a:rPr lang="es-ES" sz="2400" i="1" dirty="0">
                <a:solidFill>
                  <a:schemeClr val="bg1"/>
                </a:solidFill>
              </a:rPr>
              <a:t> a Jesús, Dios sabía quiénes eran, qué harían y cómo lo harían.</a:t>
            </a:r>
            <a:endParaRPr lang="en-US" sz="2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30BFAB-9856-213E-3DB3-91CEE4FA20BC}"/>
              </a:ext>
            </a:extLst>
          </p:cNvPr>
          <p:cNvCxnSpPr>
            <a:cxnSpLocks/>
          </p:cNvCxnSpPr>
          <p:nvPr/>
        </p:nvCxnSpPr>
        <p:spPr>
          <a:xfrm>
            <a:off x="3214008" y="3044763"/>
            <a:ext cx="2945835" cy="7356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3694161-258C-7073-3FCF-084BC7C39D1F}"/>
              </a:ext>
            </a:extLst>
          </p:cNvPr>
          <p:cNvCxnSpPr>
            <a:cxnSpLocks/>
          </p:cNvCxnSpPr>
          <p:nvPr/>
        </p:nvCxnSpPr>
        <p:spPr>
          <a:xfrm>
            <a:off x="6517269" y="3044763"/>
            <a:ext cx="2113926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7CCE1F5-4435-D69D-5BB0-F4F9788F4A4D}"/>
              </a:ext>
            </a:extLst>
          </p:cNvPr>
          <p:cNvCxnSpPr>
            <a:cxnSpLocks/>
          </p:cNvCxnSpPr>
          <p:nvPr/>
        </p:nvCxnSpPr>
        <p:spPr>
          <a:xfrm>
            <a:off x="3140529" y="1918827"/>
            <a:ext cx="1412936" cy="2649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C044ABE-44A3-8B31-5B2F-B80AF3CC7B33}"/>
              </a:ext>
            </a:extLst>
          </p:cNvPr>
          <p:cNvCxnSpPr>
            <a:cxnSpLocks/>
          </p:cNvCxnSpPr>
          <p:nvPr/>
        </p:nvCxnSpPr>
        <p:spPr>
          <a:xfrm>
            <a:off x="3140529" y="3340442"/>
            <a:ext cx="807455" cy="2061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72B53C81-909E-DDCE-EA84-969F7F4DC7EC}"/>
              </a:ext>
            </a:extLst>
          </p:cNvPr>
          <p:cNvCxnSpPr>
            <a:cxnSpLocks/>
          </p:cNvCxnSpPr>
          <p:nvPr/>
        </p:nvCxnSpPr>
        <p:spPr>
          <a:xfrm>
            <a:off x="3140529" y="4723515"/>
            <a:ext cx="3871930" cy="9123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3694872-E8A7-3B9D-C769-A469E3DB39D8}"/>
              </a:ext>
            </a:extLst>
          </p:cNvPr>
          <p:cNvCxnSpPr>
            <a:cxnSpLocks/>
          </p:cNvCxnSpPr>
          <p:nvPr/>
        </p:nvCxnSpPr>
        <p:spPr>
          <a:xfrm flipV="1">
            <a:off x="4593330" y="5307227"/>
            <a:ext cx="3847878" cy="147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6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529A6-A008-0E77-397A-BF498247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5866"/>
            <a:ext cx="7886700" cy="479053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La </a:t>
            </a:r>
            <a:r>
              <a:rPr lang="en-US" sz="3600" dirty="0" err="1" smtClean="0"/>
              <a:t>presciencia</a:t>
            </a:r>
            <a:r>
              <a:rPr lang="en-US" sz="3600" dirty="0" smtClean="0"/>
              <a:t> de Dios describe Su </a:t>
            </a:r>
            <a:r>
              <a:rPr lang="en-US" sz="3600" dirty="0" err="1" smtClean="0"/>
              <a:t>conocimiento</a:t>
            </a:r>
            <a:r>
              <a:rPr lang="en-US" sz="3600" dirty="0" smtClean="0"/>
              <a:t> personal y </a:t>
            </a:r>
            <a:r>
              <a:rPr lang="en-US" sz="3600" dirty="0" err="1" smtClean="0"/>
              <a:t>detallado</a:t>
            </a:r>
            <a:r>
              <a:rPr lang="en-US" sz="3600" dirty="0" smtClean="0"/>
              <a:t> de </a:t>
            </a:r>
            <a:r>
              <a:rPr lang="en-US" sz="3600" dirty="0" err="1" smtClean="0"/>
              <a:t>nuestras</a:t>
            </a:r>
            <a:r>
              <a:rPr lang="en-US" sz="3600" dirty="0" smtClean="0"/>
              <a:t> </a:t>
            </a:r>
            <a:r>
              <a:rPr lang="en-US" sz="3600" dirty="0" err="1" smtClean="0"/>
              <a:t>vidas</a:t>
            </a:r>
            <a:r>
              <a:rPr lang="en-US" sz="3600" dirty="0" smtClean="0"/>
              <a:t> y </a:t>
            </a:r>
            <a:r>
              <a:rPr lang="en-US" sz="3600" dirty="0" err="1" smtClean="0"/>
              <a:t>Sus</a:t>
            </a:r>
            <a:r>
              <a:rPr lang="en-US" sz="3600" dirty="0" smtClean="0"/>
              <a:t> planes </a:t>
            </a:r>
            <a:r>
              <a:rPr lang="en-US" sz="3600" dirty="0" err="1" smtClean="0"/>
              <a:t>desde</a:t>
            </a:r>
            <a:r>
              <a:rPr lang="en-US" sz="3600" dirty="0" smtClean="0"/>
              <a:t> antes de la </a:t>
            </a:r>
            <a:r>
              <a:rPr lang="en-US" sz="3600" dirty="0" err="1" smtClean="0"/>
              <a:t>fundación</a:t>
            </a:r>
            <a:r>
              <a:rPr lang="en-US" sz="3600" dirty="0" smtClean="0"/>
              <a:t> del </a:t>
            </a:r>
            <a:r>
              <a:rPr lang="en-US" sz="3600" dirty="0" err="1" smtClean="0"/>
              <a:t>mundo</a:t>
            </a:r>
            <a:r>
              <a:rPr lang="en-US" sz="3600" dirty="0" smtClean="0"/>
              <a:t>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b="1" i="1" dirty="0" smtClean="0"/>
              <a:t>(</a:t>
            </a:r>
            <a:r>
              <a:rPr lang="en-US" sz="2800" b="1" i="1" dirty="0" err="1" smtClean="0"/>
              <a:t>Hechos</a:t>
            </a:r>
            <a:r>
              <a:rPr lang="en-US" sz="2800" b="1" i="1" dirty="0" smtClean="0"/>
              <a:t> </a:t>
            </a:r>
            <a:r>
              <a:rPr lang="en-US" sz="2800" b="1" i="1" dirty="0"/>
              <a:t>2:23, 1 </a:t>
            </a:r>
            <a:r>
              <a:rPr lang="en-US" sz="2800" b="1" i="1" dirty="0" smtClean="0"/>
              <a:t>Pedro </a:t>
            </a:r>
            <a:r>
              <a:rPr lang="en-US" sz="2800" b="1" i="1" dirty="0"/>
              <a:t>1:2, 20)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6357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529A6-A008-0E77-397A-BF498247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5867"/>
            <a:ext cx="7886700" cy="110463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¿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quiere</a:t>
            </a:r>
            <a:r>
              <a:rPr lang="en-US" sz="3600" dirty="0" smtClean="0"/>
              <a:t> Dios </a:t>
            </a:r>
            <a:br>
              <a:rPr lang="en-US" sz="3600" dirty="0" smtClean="0"/>
            </a:br>
            <a:r>
              <a:rPr lang="en-US" sz="3600" dirty="0" smtClean="0"/>
              <a:t>que </a:t>
            </a:r>
            <a:r>
              <a:rPr lang="en-US" sz="3600" dirty="0" err="1" smtClean="0"/>
              <a:t>consideremos</a:t>
            </a:r>
            <a:r>
              <a:rPr lang="en-US" sz="3600" dirty="0" smtClean="0"/>
              <a:t> Su </a:t>
            </a:r>
            <a:r>
              <a:rPr lang="en-US" sz="3600" dirty="0" err="1" smtClean="0"/>
              <a:t>presciencia</a:t>
            </a:r>
            <a:r>
              <a:rPr lang="en-US" sz="3600" dirty="0" smtClean="0"/>
              <a:t>?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5A17C-43FE-C690-9B85-3C1D5DD17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131" y="2197768"/>
            <a:ext cx="8395607" cy="29497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Para saber que no hay </a:t>
            </a:r>
            <a:r>
              <a:rPr lang="en-US" sz="2400" dirty="0" err="1" smtClean="0"/>
              <a:t>otro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Él</a:t>
            </a:r>
            <a:r>
              <a:rPr lang="en-US" sz="2400" dirty="0" smtClean="0"/>
              <a:t>.</a:t>
            </a:r>
          </a:p>
          <a:p>
            <a:r>
              <a:rPr lang="es-ES" sz="2400" dirty="0" smtClean="0"/>
              <a:t>Para anticipar y contestar objeciones a la crucifixión de Jesús.</a:t>
            </a:r>
          </a:p>
          <a:p>
            <a:r>
              <a:rPr lang="es-ES" sz="2400" dirty="0" smtClean="0"/>
              <a:t>Para que nos regocijemos, alabemos, y estemos agradecidos por lo Él ha hecho para salvarnos.</a:t>
            </a:r>
            <a:endParaRPr lang="en-US" sz="2400" dirty="0"/>
          </a:p>
          <a:p>
            <a:r>
              <a:rPr lang="en-US" sz="2400" dirty="0" smtClean="0"/>
              <a:t>Para </a:t>
            </a:r>
            <a:r>
              <a:rPr lang="en-US" sz="2400" dirty="0" err="1" smtClean="0"/>
              <a:t>darnos</a:t>
            </a:r>
            <a:r>
              <a:rPr lang="en-US" sz="2400" dirty="0" smtClean="0"/>
              <a:t> </a:t>
            </a:r>
            <a:r>
              <a:rPr lang="en-US" sz="2400" dirty="0" err="1" smtClean="0"/>
              <a:t>confianza</a:t>
            </a:r>
            <a:r>
              <a:rPr lang="en-US" sz="2400" dirty="0" smtClean="0"/>
              <a:t> y </a:t>
            </a:r>
            <a:r>
              <a:rPr lang="en-US" sz="2400" dirty="0" err="1" smtClean="0"/>
              <a:t>consolación</a:t>
            </a:r>
            <a:r>
              <a:rPr lang="en-US" sz="2400" dirty="0" smtClean="0"/>
              <a:t> al </a:t>
            </a:r>
            <a:r>
              <a:rPr lang="en-US" sz="2400" dirty="0" err="1" smtClean="0"/>
              <a:t>enfrentar</a:t>
            </a:r>
            <a:r>
              <a:rPr lang="en-US" sz="2400" dirty="0" smtClean="0"/>
              <a:t> </a:t>
            </a:r>
            <a:r>
              <a:rPr lang="en-US" sz="2400" dirty="0" err="1" smtClean="0"/>
              <a:t>dificultades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100" dirty="0" smtClean="0"/>
              <a:t>1 Pedro </a:t>
            </a:r>
            <a:r>
              <a:rPr lang="en-US" sz="2100" dirty="0"/>
              <a:t>1:6, 2:12, 4:16</a:t>
            </a:r>
          </a:p>
        </p:txBody>
      </p:sp>
    </p:spTree>
    <p:extLst>
      <p:ext uri="{BB962C8B-B14F-4D97-AF65-F5344CB8AC3E}">
        <p14:creationId xmlns:p14="http://schemas.microsoft.com/office/powerpoint/2010/main" val="125828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2057</TotalTime>
  <Words>1660</Words>
  <Application>Microsoft Office PowerPoint</Application>
  <PresentationFormat>On-screen Show (16:10)</PresentationFormat>
  <Paragraphs>247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system-ui</vt:lpstr>
      <vt:lpstr>Office Theme</vt:lpstr>
      <vt:lpstr>LA PRESCIENCIA  DE DIOS</vt:lpstr>
      <vt:lpstr>PowerPoint Presentation</vt:lpstr>
      <vt:lpstr>PowerPoint Presentation</vt:lpstr>
      <vt:lpstr>PowerPoint Presentation</vt:lpstr>
      <vt:lpstr>PowerPoint Presentation</vt:lpstr>
      <vt:lpstr>La presciencia en la enseñanza de Pedro: Hechos 2:23</vt:lpstr>
      <vt:lpstr>La presciencia en la enseñanza de Pedro:  1 Ped 1:2,20</vt:lpstr>
      <vt:lpstr>La presciencia de Dios describe Su conocimiento personal y detallado de nuestras vidas y Sus planes desde antes de la fundación del mundo.   (Hechos 2:23, 1 Pedro 1:2, 20) </vt:lpstr>
      <vt:lpstr>¿Por qué quiere Dios  que consideremos Su presciencia? </vt:lpstr>
      <vt:lpstr>La presciencia en la enseñanza de Pablo: Rom. 8:29</vt:lpstr>
      <vt:lpstr>La presciencia de Dios es personal y detallada Pero no es un “amor elector”.</vt:lpstr>
      <vt:lpstr>La presciencia de Dios es personal y detallada Pero no es un “amor elector”.</vt:lpstr>
      <vt:lpstr>La presciencia de Dios es personal y detallada y Él quiere que confiemos en Él.</vt:lpstr>
      <vt:lpstr>LA PRESCIENCIA  DE DIOS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Foreknowledge of God</dc:title>
  <dc:creator>Phillip Shumake</dc:creator>
  <cp:lastModifiedBy>Esther Eubanks</cp:lastModifiedBy>
  <cp:revision>140</cp:revision>
  <dcterms:created xsi:type="dcterms:W3CDTF">2023-08-21T17:50:18Z</dcterms:created>
  <dcterms:modified xsi:type="dcterms:W3CDTF">2023-08-27T02:50:33Z</dcterms:modified>
</cp:coreProperties>
</file>