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7" r:id="rId1"/>
  </p:sldMasterIdLst>
  <p:handoutMasterIdLst>
    <p:handoutMasterId r:id="rId36"/>
  </p:handoutMasterIdLst>
  <p:sldIdLst>
    <p:sldId id="257" r:id="rId2"/>
    <p:sldId id="317" r:id="rId3"/>
    <p:sldId id="349" r:id="rId4"/>
    <p:sldId id="293" r:id="rId5"/>
    <p:sldId id="339" r:id="rId6"/>
    <p:sldId id="340" r:id="rId7"/>
    <p:sldId id="350" r:id="rId8"/>
    <p:sldId id="347" r:id="rId9"/>
    <p:sldId id="342" r:id="rId10"/>
    <p:sldId id="341" r:id="rId11"/>
    <p:sldId id="343" r:id="rId12"/>
    <p:sldId id="346" r:id="rId13"/>
    <p:sldId id="345" r:id="rId14"/>
    <p:sldId id="338" r:id="rId15"/>
    <p:sldId id="332" r:id="rId16"/>
    <p:sldId id="322" r:id="rId17"/>
    <p:sldId id="337" r:id="rId18"/>
    <p:sldId id="333" r:id="rId19"/>
    <p:sldId id="334" r:id="rId20"/>
    <p:sldId id="335" r:id="rId21"/>
    <p:sldId id="336" r:id="rId22"/>
    <p:sldId id="321" r:id="rId23"/>
    <p:sldId id="326" r:id="rId24"/>
    <p:sldId id="327" r:id="rId25"/>
    <p:sldId id="328" r:id="rId26"/>
    <p:sldId id="329" r:id="rId27"/>
    <p:sldId id="330" r:id="rId28"/>
    <p:sldId id="331" r:id="rId29"/>
    <p:sldId id="315" r:id="rId30"/>
    <p:sldId id="323" r:id="rId31"/>
    <p:sldId id="324" r:id="rId32"/>
    <p:sldId id="325" r:id="rId33"/>
    <p:sldId id="320" r:id="rId34"/>
    <p:sldId id="309" r:id="rId35"/>
  </p:sldIdLst>
  <p:sldSz cx="12192000" cy="6858000"/>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7635"/>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545211C-A73D-4599-823F-B0A3D9FEAED4}" v="65" dt="2023-09-24T01:27:51.93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p:cViewPr varScale="1">
        <p:scale>
          <a:sx n="72" d="100"/>
          <a:sy n="72" d="100"/>
        </p:scale>
        <p:origin x="388" y="52"/>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42" Type="http://schemas.microsoft.com/office/2015/10/relationships/revisionInfo" Target="revisionInfo.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uss LaGrone" userId="b680fa769da6443c" providerId="LiveId" clId="{F545211C-A73D-4599-823F-B0A3D9FEAED4}"/>
    <pc:docChg chg="custSel addSld delSld modSld">
      <pc:chgData name="Russ LaGrone" userId="b680fa769da6443c" providerId="LiveId" clId="{F545211C-A73D-4599-823F-B0A3D9FEAED4}" dt="2023-09-24T11:45:21.864" v="73" actId="122"/>
      <pc:docMkLst>
        <pc:docMk/>
      </pc:docMkLst>
      <pc:sldChg chg="modSp mod">
        <pc:chgData name="Russ LaGrone" userId="b680fa769da6443c" providerId="LiveId" clId="{F545211C-A73D-4599-823F-B0A3D9FEAED4}" dt="2023-09-24T11:41:43.116" v="72" actId="122"/>
        <pc:sldMkLst>
          <pc:docMk/>
          <pc:sldMk cId="0" sldId="257"/>
        </pc:sldMkLst>
        <pc:spChg chg="mod">
          <ac:chgData name="Russ LaGrone" userId="b680fa769da6443c" providerId="LiveId" clId="{F545211C-A73D-4599-823F-B0A3D9FEAED4}" dt="2023-09-24T11:41:43.116" v="72" actId="122"/>
          <ac:spMkLst>
            <pc:docMk/>
            <pc:sldMk cId="0" sldId="257"/>
            <ac:spMk id="3" creationId="{7634D7F6-9A06-42D9-9FDB-0347B5A5BE0C}"/>
          </ac:spMkLst>
        </pc:spChg>
      </pc:sldChg>
      <pc:sldChg chg="modSp mod">
        <pc:chgData name="Russ LaGrone" userId="b680fa769da6443c" providerId="LiveId" clId="{F545211C-A73D-4599-823F-B0A3D9FEAED4}" dt="2023-09-23T01:00:08.546" v="8" actId="1076"/>
        <pc:sldMkLst>
          <pc:docMk/>
          <pc:sldMk cId="3550489993" sldId="339"/>
        </pc:sldMkLst>
        <pc:spChg chg="mod">
          <ac:chgData name="Russ LaGrone" userId="b680fa769da6443c" providerId="LiveId" clId="{F545211C-A73D-4599-823F-B0A3D9FEAED4}" dt="2023-09-23T01:00:08.546" v="8" actId="1076"/>
          <ac:spMkLst>
            <pc:docMk/>
            <pc:sldMk cId="3550489993" sldId="339"/>
            <ac:spMk id="37892" creationId="{00000000-0000-0000-0000-000000000000}"/>
          </ac:spMkLst>
        </pc:spChg>
      </pc:sldChg>
      <pc:sldChg chg="modSp">
        <pc:chgData name="Russ LaGrone" userId="b680fa769da6443c" providerId="LiveId" clId="{F545211C-A73D-4599-823F-B0A3D9FEAED4}" dt="2023-09-24T01:27:51.932" v="71" actId="20577"/>
        <pc:sldMkLst>
          <pc:docMk/>
          <pc:sldMk cId="3073334658" sldId="343"/>
        </pc:sldMkLst>
        <pc:spChg chg="mod">
          <ac:chgData name="Russ LaGrone" userId="b680fa769da6443c" providerId="LiveId" clId="{F545211C-A73D-4599-823F-B0A3D9FEAED4}" dt="2023-09-24T01:27:51.932" v="71" actId="20577"/>
          <ac:spMkLst>
            <pc:docMk/>
            <pc:sldMk cId="3073334658" sldId="343"/>
            <ac:spMk id="3" creationId="{7634D7F6-9A06-42D9-9FDB-0347B5A5BE0C}"/>
          </ac:spMkLst>
        </pc:spChg>
      </pc:sldChg>
      <pc:sldChg chg="modSp mod">
        <pc:chgData name="Russ LaGrone" userId="b680fa769da6443c" providerId="LiveId" clId="{F545211C-A73D-4599-823F-B0A3D9FEAED4}" dt="2023-09-24T11:45:21.864" v="73" actId="122"/>
        <pc:sldMkLst>
          <pc:docMk/>
          <pc:sldMk cId="151849666" sldId="347"/>
        </pc:sldMkLst>
        <pc:spChg chg="mod">
          <ac:chgData name="Russ LaGrone" userId="b680fa769da6443c" providerId="LiveId" clId="{F545211C-A73D-4599-823F-B0A3D9FEAED4}" dt="2023-09-24T11:45:21.864" v="73" actId="122"/>
          <ac:spMkLst>
            <pc:docMk/>
            <pc:sldMk cId="151849666" sldId="347"/>
            <ac:spMk id="3" creationId="{7634D7F6-9A06-42D9-9FDB-0347B5A5BE0C}"/>
          </ac:spMkLst>
        </pc:spChg>
      </pc:sldChg>
      <pc:sldChg chg="del">
        <pc:chgData name="Russ LaGrone" userId="b680fa769da6443c" providerId="LiveId" clId="{F545211C-A73D-4599-823F-B0A3D9FEAED4}" dt="2023-09-23T00:53:59.606" v="1" actId="47"/>
        <pc:sldMkLst>
          <pc:docMk/>
          <pc:sldMk cId="1138648556" sldId="348"/>
        </pc:sldMkLst>
      </pc:sldChg>
      <pc:sldChg chg="addSp modSp add mod modAnim">
        <pc:chgData name="Russ LaGrone" userId="b680fa769da6443c" providerId="LiveId" clId="{F545211C-A73D-4599-823F-B0A3D9FEAED4}" dt="2023-09-24T01:09:45.404" v="52" actId="20577"/>
        <pc:sldMkLst>
          <pc:docMk/>
          <pc:sldMk cId="2086664148" sldId="349"/>
        </pc:sldMkLst>
        <pc:spChg chg="mod">
          <ac:chgData name="Russ LaGrone" userId="b680fa769da6443c" providerId="LiveId" clId="{F545211C-A73D-4599-823F-B0A3D9FEAED4}" dt="2023-09-23T00:54:25.044" v="2" actId="1076"/>
          <ac:spMkLst>
            <pc:docMk/>
            <pc:sldMk cId="2086664148" sldId="349"/>
            <ac:spMk id="3" creationId="{5280BB5E-2546-4265-9386-909ED6DF678B}"/>
          </ac:spMkLst>
        </pc:spChg>
        <pc:spChg chg="add mod">
          <ac:chgData name="Russ LaGrone" userId="b680fa769da6443c" providerId="LiveId" clId="{F545211C-A73D-4599-823F-B0A3D9FEAED4}" dt="2023-09-24T01:09:45.404" v="52" actId="20577"/>
          <ac:spMkLst>
            <pc:docMk/>
            <pc:sldMk cId="2086664148" sldId="349"/>
            <ac:spMk id="4" creationId="{6CEE2A0C-0C33-EFE1-0F2A-E9764C836D21}"/>
          </ac:spMkLst>
        </pc:spChg>
      </pc:sldChg>
      <pc:sldChg chg="modSp mod">
        <pc:chgData name="Russ LaGrone" userId="b680fa769da6443c" providerId="LiveId" clId="{F545211C-A73D-4599-823F-B0A3D9FEAED4}" dt="2023-09-23T01:01:31.471" v="9" actId="1076"/>
        <pc:sldMkLst>
          <pc:docMk/>
          <pc:sldMk cId="706204353" sldId="350"/>
        </pc:sldMkLst>
        <pc:spChg chg="mod">
          <ac:chgData name="Russ LaGrone" userId="b680fa769da6443c" providerId="LiveId" clId="{F545211C-A73D-4599-823F-B0A3D9FEAED4}" dt="2023-09-23T01:01:31.471" v="9" actId="1076"/>
          <ac:spMkLst>
            <pc:docMk/>
            <pc:sldMk cId="706204353" sldId="350"/>
            <ac:spMk id="37892" creationId="{00000000-0000-0000-0000-000000000000}"/>
          </ac:spMkLst>
        </pc:spChg>
      </pc:sldChg>
      <pc:sldChg chg="add del">
        <pc:chgData name="Russ LaGrone" userId="b680fa769da6443c" providerId="LiveId" clId="{F545211C-A73D-4599-823F-B0A3D9FEAED4}" dt="2023-09-23T00:56:05.869" v="4"/>
        <pc:sldMkLst>
          <pc:docMk/>
          <pc:sldMk cId="3823228687" sldId="350"/>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40" cy="469423"/>
          </a:xfrm>
          <a:prstGeom prst="rect">
            <a:avLst/>
          </a:prstGeom>
        </p:spPr>
        <p:txBody>
          <a:bodyPr vert="horz" lIns="94055" tIns="47028" rIns="94055" bIns="47028" rtlCol="0"/>
          <a:lstStyle>
            <a:lvl1pPr algn="l">
              <a:defRPr sz="1200"/>
            </a:lvl1pPr>
          </a:lstStyle>
          <a:p>
            <a:endParaRPr lang="en-US"/>
          </a:p>
        </p:txBody>
      </p:sp>
      <p:sp>
        <p:nvSpPr>
          <p:cNvPr id="3" name="Date Placeholder 2"/>
          <p:cNvSpPr>
            <a:spLocks noGrp="1"/>
          </p:cNvSpPr>
          <p:nvPr>
            <p:ph type="dt" sz="quarter" idx="1"/>
          </p:nvPr>
        </p:nvSpPr>
        <p:spPr>
          <a:xfrm>
            <a:off x="4023093" y="0"/>
            <a:ext cx="3077740" cy="469423"/>
          </a:xfrm>
          <a:prstGeom prst="rect">
            <a:avLst/>
          </a:prstGeom>
        </p:spPr>
        <p:txBody>
          <a:bodyPr vert="horz" lIns="94055" tIns="47028" rIns="94055" bIns="47028" rtlCol="0"/>
          <a:lstStyle>
            <a:lvl1pPr algn="r">
              <a:defRPr sz="1200"/>
            </a:lvl1pPr>
          </a:lstStyle>
          <a:p>
            <a:fld id="{13491151-A4A8-4FCE-8548-5371B6CDCB7F}" type="datetimeFigureOut">
              <a:rPr lang="en-US" smtClean="0"/>
              <a:pPr/>
              <a:t>9/24/2023</a:t>
            </a:fld>
            <a:endParaRPr lang="en-US"/>
          </a:p>
        </p:txBody>
      </p:sp>
      <p:sp>
        <p:nvSpPr>
          <p:cNvPr id="4" name="Footer Placeholder 3"/>
          <p:cNvSpPr>
            <a:spLocks noGrp="1"/>
          </p:cNvSpPr>
          <p:nvPr>
            <p:ph type="ftr" sz="quarter" idx="2"/>
          </p:nvPr>
        </p:nvSpPr>
        <p:spPr>
          <a:xfrm>
            <a:off x="0" y="8917423"/>
            <a:ext cx="3077740" cy="469423"/>
          </a:xfrm>
          <a:prstGeom prst="rect">
            <a:avLst/>
          </a:prstGeom>
        </p:spPr>
        <p:txBody>
          <a:bodyPr vert="horz" lIns="94055" tIns="47028" rIns="94055" bIns="47028" rtlCol="0" anchor="b"/>
          <a:lstStyle>
            <a:lvl1pPr algn="l">
              <a:defRPr sz="1200"/>
            </a:lvl1pPr>
          </a:lstStyle>
          <a:p>
            <a:endParaRPr lang="en-US"/>
          </a:p>
        </p:txBody>
      </p:sp>
      <p:sp>
        <p:nvSpPr>
          <p:cNvPr id="5" name="Slide Number Placeholder 4"/>
          <p:cNvSpPr>
            <a:spLocks noGrp="1"/>
          </p:cNvSpPr>
          <p:nvPr>
            <p:ph type="sldNum" sz="quarter" idx="3"/>
          </p:nvPr>
        </p:nvSpPr>
        <p:spPr>
          <a:xfrm>
            <a:off x="4023093" y="8917423"/>
            <a:ext cx="3077740" cy="469423"/>
          </a:xfrm>
          <a:prstGeom prst="rect">
            <a:avLst/>
          </a:prstGeom>
        </p:spPr>
        <p:txBody>
          <a:bodyPr vert="horz" lIns="94055" tIns="47028" rIns="94055" bIns="47028" rtlCol="0" anchor="b"/>
          <a:lstStyle>
            <a:lvl1pPr algn="r">
              <a:defRPr sz="1200"/>
            </a:lvl1pPr>
          </a:lstStyle>
          <a:p>
            <a:fld id="{34319CE5-BF4C-426F-835E-3ED87CB07769}"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FBB7A7-3A6B-4816-B617-CE47999A7759}" type="slidenum">
              <a:rPr lang="en-US" smtClean="0"/>
              <a:pPr/>
              <a:t>‹#›</a:t>
            </a:fld>
            <a:endParaRPr lang="en-US"/>
          </a:p>
        </p:txBody>
      </p:sp>
    </p:spTree>
    <p:extLst>
      <p:ext uri="{BB962C8B-B14F-4D97-AF65-F5344CB8AC3E}">
        <p14:creationId xmlns:p14="http://schemas.microsoft.com/office/powerpoint/2010/main" val="12855863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333CA2-C3E1-4876-9351-1FE197ED0F40}" type="slidenum">
              <a:rPr lang="en-US" smtClean="0"/>
              <a:pPr/>
              <a:t>‹#›</a:t>
            </a:fld>
            <a:endParaRPr lang="en-US"/>
          </a:p>
        </p:txBody>
      </p:sp>
    </p:spTree>
    <p:extLst>
      <p:ext uri="{BB962C8B-B14F-4D97-AF65-F5344CB8AC3E}">
        <p14:creationId xmlns:p14="http://schemas.microsoft.com/office/powerpoint/2010/main" val="252823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333CA2-C3E1-4876-9351-1FE197ED0F40}" type="slidenum">
              <a:rPr lang="en-US" smtClean="0"/>
              <a:pPr/>
              <a:t>‹#›</a:t>
            </a:fld>
            <a:endParaRPr lang="en-US"/>
          </a:p>
        </p:txBody>
      </p:sp>
    </p:spTree>
    <p:extLst>
      <p:ext uri="{BB962C8B-B14F-4D97-AF65-F5344CB8AC3E}">
        <p14:creationId xmlns:p14="http://schemas.microsoft.com/office/powerpoint/2010/main" val="34726987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333CA2-C3E1-4876-9351-1FE197ED0F40}" type="slidenum">
              <a:rPr lang="en-US" smtClean="0"/>
              <a:pPr/>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476948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333CA2-C3E1-4876-9351-1FE197ED0F40}" type="slidenum">
              <a:rPr lang="en-US" smtClean="0"/>
              <a:pPr/>
              <a:t>‹#›</a:t>
            </a:fld>
            <a:endParaRPr lang="en-US"/>
          </a:p>
        </p:txBody>
      </p:sp>
    </p:spTree>
    <p:extLst>
      <p:ext uri="{BB962C8B-B14F-4D97-AF65-F5344CB8AC3E}">
        <p14:creationId xmlns:p14="http://schemas.microsoft.com/office/powerpoint/2010/main" val="8204180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333CA2-C3E1-4876-9351-1FE197ED0F40}" type="slidenum">
              <a:rPr lang="en-US" smtClean="0"/>
              <a:pPr/>
              <a:t>‹#›</a:t>
            </a:fld>
            <a:endParaRPr lang="en-US"/>
          </a:p>
        </p:txBody>
      </p:sp>
    </p:spTree>
    <p:extLst>
      <p:ext uri="{BB962C8B-B14F-4D97-AF65-F5344CB8AC3E}">
        <p14:creationId xmlns:p14="http://schemas.microsoft.com/office/powerpoint/2010/main" val="3369858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333CA2-C3E1-4876-9351-1FE197ED0F40}" type="slidenum">
              <a:rPr lang="en-US" smtClean="0"/>
              <a:pPr/>
              <a:t>‹#›</a:t>
            </a:fld>
            <a:endParaRPr lang="en-US"/>
          </a:p>
        </p:txBody>
      </p:sp>
    </p:spTree>
    <p:extLst>
      <p:ext uri="{BB962C8B-B14F-4D97-AF65-F5344CB8AC3E}">
        <p14:creationId xmlns:p14="http://schemas.microsoft.com/office/powerpoint/2010/main" val="20069087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9CFBD8-233B-45F8-80E5-A5AF2FC51171}" type="slidenum">
              <a:rPr lang="en-US" smtClean="0"/>
              <a:pPr/>
              <a:t>‹#›</a:t>
            </a:fld>
            <a:endParaRPr lang="en-US"/>
          </a:p>
        </p:txBody>
      </p:sp>
    </p:spTree>
    <p:extLst>
      <p:ext uri="{BB962C8B-B14F-4D97-AF65-F5344CB8AC3E}">
        <p14:creationId xmlns:p14="http://schemas.microsoft.com/office/powerpoint/2010/main" val="383782076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E281EA-AB67-4E66-9385-168179C78105}" type="slidenum">
              <a:rPr lang="en-US" smtClean="0"/>
              <a:pPr/>
              <a:t>‹#›</a:t>
            </a:fld>
            <a:endParaRPr lang="en-US"/>
          </a:p>
        </p:txBody>
      </p:sp>
    </p:spTree>
    <p:extLst>
      <p:ext uri="{BB962C8B-B14F-4D97-AF65-F5344CB8AC3E}">
        <p14:creationId xmlns:p14="http://schemas.microsoft.com/office/powerpoint/2010/main" val="30284563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86FB57-5612-4035-B72C-509FA98D3715}" type="slidenum">
              <a:rPr lang="en-US" smtClean="0"/>
              <a:pPr/>
              <a:t>‹#›</a:t>
            </a:fld>
            <a:endParaRPr lang="en-US"/>
          </a:p>
        </p:txBody>
      </p:sp>
    </p:spTree>
    <p:extLst>
      <p:ext uri="{BB962C8B-B14F-4D97-AF65-F5344CB8AC3E}">
        <p14:creationId xmlns:p14="http://schemas.microsoft.com/office/powerpoint/2010/main" val="41238872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6D278-920E-4A8E-BF7F-EBB64228B52E}" type="slidenum">
              <a:rPr lang="en-US" smtClean="0"/>
              <a:pPr/>
              <a:t>‹#›</a:t>
            </a:fld>
            <a:endParaRPr lang="en-US"/>
          </a:p>
        </p:txBody>
      </p:sp>
    </p:spTree>
    <p:extLst>
      <p:ext uri="{BB962C8B-B14F-4D97-AF65-F5344CB8AC3E}">
        <p14:creationId xmlns:p14="http://schemas.microsoft.com/office/powerpoint/2010/main" val="24892308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E124E1-5AF6-4D00-A8F7-E08475C16469}" type="slidenum">
              <a:rPr lang="en-US" smtClean="0"/>
              <a:pPr/>
              <a:t>‹#›</a:t>
            </a:fld>
            <a:endParaRPr lang="en-US"/>
          </a:p>
        </p:txBody>
      </p:sp>
    </p:spTree>
    <p:extLst>
      <p:ext uri="{BB962C8B-B14F-4D97-AF65-F5344CB8AC3E}">
        <p14:creationId xmlns:p14="http://schemas.microsoft.com/office/powerpoint/2010/main" val="32385077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89F24B7-ED40-4F94-8850-570B2F917D81}" type="slidenum">
              <a:rPr lang="en-US" smtClean="0"/>
              <a:pPr/>
              <a:t>‹#›</a:t>
            </a:fld>
            <a:endParaRPr lang="en-US"/>
          </a:p>
        </p:txBody>
      </p:sp>
    </p:spTree>
    <p:extLst>
      <p:ext uri="{BB962C8B-B14F-4D97-AF65-F5344CB8AC3E}">
        <p14:creationId xmlns:p14="http://schemas.microsoft.com/office/powerpoint/2010/main" val="21592017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E467789A-AD8E-4EDB-B520-FA443BEDD901}" type="slidenum">
              <a:rPr lang="en-US" smtClean="0"/>
              <a:pPr/>
              <a:t>‹#›</a:t>
            </a:fld>
            <a:endParaRPr lang="en-US"/>
          </a:p>
        </p:txBody>
      </p:sp>
    </p:spTree>
    <p:extLst>
      <p:ext uri="{BB962C8B-B14F-4D97-AF65-F5344CB8AC3E}">
        <p14:creationId xmlns:p14="http://schemas.microsoft.com/office/powerpoint/2010/main" val="25284579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8BD82329-498D-42E2-8189-5478512164F9}" type="slidenum">
              <a:rPr lang="en-US" smtClean="0"/>
              <a:pPr/>
              <a:t>‹#›</a:t>
            </a:fld>
            <a:endParaRPr lang="en-US"/>
          </a:p>
        </p:txBody>
      </p:sp>
    </p:spTree>
    <p:extLst>
      <p:ext uri="{BB962C8B-B14F-4D97-AF65-F5344CB8AC3E}">
        <p14:creationId xmlns:p14="http://schemas.microsoft.com/office/powerpoint/2010/main" val="29231129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Date Placeholder 4"/>
          <p:cNvSpPr>
            <a:spLocks noGrp="1"/>
          </p:cNvSpPr>
          <p:nvPr>
            <p:ph type="dt" sz="half" idx="10"/>
          </p:nvPr>
        </p:nvSpPr>
        <p:spPr/>
        <p:txBody>
          <a:bodyPr/>
          <a:lstStyle/>
          <a:p>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B7A43DD3-3DE6-489F-82CE-CBB72F2C6507}" type="slidenum">
              <a:rPr lang="en-US" smtClean="0"/>
              <a:pPr/>
              <a:t>‹#›</a:t>
            </a:fld>
            <a:endParaRPr lang="en-US"/>
          </a:p>
        </p:txBody>
      </p:sp>
    </p:spTree>
    <p:extLst>
      <p:ext uri="{BB962C8B-B14F-4D97-AF65-F5344CB8AC3E}">
        <p14:creationId xmlns:p14="http://schemas.microsoft.com/office/powerpoint/2010/main" val="25577365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EA15EF-5107-4D96-A549-2D88C6606856}" type="slidenum">
              <a:rPr lang="en-US" smtClean="0"/>
              <a:pPr/>
              <a:t>‹#›</a:t>
            </a:fld>
            <a:endParaRPr lang="en-US"/>
          </a:p>
        </p:txBody>
      </p:sp>
    </p:spTree>
    <p:extLst>
      <p:ext uri="{BB962C8B-B14F-4D97-AF65-F5344CB8AC3E}">
        <p14:creationId xmlns:p14="http://schemas.microsoft.com/office/powerpoint/2010/main" val="1469960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3C333CA2-C3E1-4876-9351-1FE197ED0F40}" type="slidenum">
              <a:rPr lang="en-US" smtClean="0"/>
              <a:pPr/>
              <a:t>‹#›</a:t>
            </a:fld>
            <a:endParaRPr lang="en-US"/>
          </a:p>
        </p:txBody>
      </p:sp>
    </p:spTree>
    <p:extLst>
      <p:ext uri="{BB962C8B-B14F-4D97-AF65-F5344CB8AC3E}">
        <p14:creationId xmlns:p14="http://schemas.microsoft.com/office/powerpoint/2010/main" val="1954168345"/>
      </p:ext>
    </p:extLst>
  </p:cSld>
  <p:clrMap bg1="dk1" tx1="lt1" bg2="dk2" tx2="lt2" accent1="accent1" accent2="accent2" accent3="accent3" accent4="accent4" accent5="accent5" accent6="accent6" hlink="hlink" folHlink="folHlink"/>
  <p:sldLayoutIdLst>
    <p:sldLayoutId id="2147483728" r:id="rId1"/>
    <p:sldLayoutId id="2147483729" r:id="rId2"/>
    <p:sldLayoutId id="2147483730" r:id="rId3"/>
    <p:sldLayoutId id="2147483731" r:id="rId4"/>
    <p:sldLayoutId id="2147483732" r:id="rId5"/>
    <p:sldLayoutId id="2147483733" r:id="rId6"/>
    <p:sldLayoutId id="2147483734" r:id="rId7"/>
    <p:sldLayoutId id="2147483735" r:id="rId8"/>
    <p:sldLayoutId id="2147483736" r:id="rId9"/>
    <p:sldLayoutId id="2147483737" r:id="rId10"/>
    <p:sldLayoutId id="2147483738" r:id="rId11"/>
    <p:sldLayoutId id="2147483739" r:id="rId12"/>
    <p:sldLayoutId id="2147483740" r:id="rId13"/>
    <p:sldLayoutId id="2147483741" r:id="rId14"/>
    <p:sldLayoutId id="2147483742" r:id="rId15"/>
    <p:sldLayoutId id="2147483743" r:id="rId16"/>
    <p:sldLayoutId id="2147483744"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idx="4294967295"/>
          </p:nvPr>
        </p:nvSpPr>
        <p:spPr>
          <a:xfrm>
            <a:off x="152400" y="152400"/>
            <a:ext cx="10439399" cy="914400"/>
          </a:xfrm>
        </p:spPr>
        <p:txBody>
          <a:bodyPr/>
          <a:lstStyle/>
          <a:p>
            <a:pPr eaLnBrk="1" hangingPunct="1">
              <a:defRPr/>
            </a:pPr>
            <a:r>
              <a:rPr lang="en-US" sz="6600" b="1" i="1" dirty="0">
                <a:solidFill>
                  <a:schemeClr val="tx1"/>
                </a:solidFill>
                <a:latin typeface="Calibri" pitchFamily="34" charset="0"/>
              </a:rPr>
              <a:t>What is the Church of Christ?</a:t>
            </a:r>
          </a:p>
        </p:txBody>
      </p:sp>
      <p:sp>
        <p:nvSpPr>
          <p:cNvPr id="3" name="Rectangle 4">
            <a:extLst>
              <a:ext uri="{FF2B5EF4-FFF2-40B4-BE49-F238E27FC236}">
                <a16:creationId xmlns:a16="http://schemas.microsoft.com/office/drawing/2014/main" id="{7634D7F6-9A06-42D9-9FDB-0347B5A5BE0C}"/>
              </a:ext>
            </a:extLst>
          </p:cNvPr>
          <p:cNvSpPr txBox="1">
            <a:spLocks noChangeArrowheads="1"/>
          </p:cNvSpPr>
          <p:nvPr/>
        </p:nvSpPr>
        <p:spPr>
          <a:xfrm>
            <a:off x="1045697" y="2858870"/>
            <a:ext cx="9867900" cy="2057400"/>
          </a:xfrm>
          <a:prstGeom prst="rect">
            <a:avLst/>
          </a:prstGeom>
        </p:spPr>
        <p:txBody>
          <a:bodyPr>
            <a:normAutofit lnSpcReduction="10000"/>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0" indent="0" algn="ctr">
              <a:spcBef>
                <a:spcPts val="0"/>
              </a:spcBef>
              <a:buSzPct val="100000"/>
              <a:buNone/>
            </a:pPr>
            <a:r>
              <a:rPr lang="en-US" sz="4400" dirty="0">
                <a:latin typeface="Calibri" panose="020F0502020204030204" pitchFamily="34" charset="0"/>
                <a:ea typeface="Times New Roman" panose="02020603050405020304" pitchFamily="18" charset="0"/>
              </a:rPr>
              <a:t>What are some reasons (good, bad, or insufficient) why people are members of the Embry Hills Church of Christ ?</a:t>
            </a:r>
          </a:p>
          <a:p>
            <a:pPr marL="0" indent="0">
              <a:spcBef>
                <a:spcPts val="0"/>
              </a:spcBef>
              <a:buSzPct val="100000"/>
              <a:buNone/>
            </a:pPr>
            <a:endParaRPr lang="en-US" sz="4400" u="sng" dirty="0">
              <a:latin typeface="Calibri" panose="020F0502020204030204" pitchFamily="34" charset="0"/>
              <a:ea typeface="Times New Roman" panose="02020603050405020304" pitchFamily="18" charset="0"/>
            </a:endParaRPr>
          </a:p>
        </p:txBody>
      </p:sp>
      <p:sp>
        <p:nvSpPr>
          <p:cNvPr id="4" name="TextBox 3">
            <a:extLst>
              <a:ext uri="{FF2B5EF4-FFF2-40B4-BE49-F238E27FC236}">
                <a16:creationId xmlns:a16="http://schemas.microsoft.com/office/drawing/2014/main" id="{1B521AAC-EF9A-4A88-B80C-2DD8D67AF81A}"/>
              </a:ext>
            </a:extLst>
          </p:cNvPr>
          <p:cNvSpPr txBox="1"/>
          <p:nvPr/>
        </p:nvSpPr>
        <p:spPr>
          <a:xfrm>
            <a:off x="1828800" y="1295400"/>
            <a:ext cx="7696200" cy="646331"/>
          </a:xfrm>
          <a:prstGeom prst="rect">
            <a:avLst/>
          </a:prstGeom>
          <a:noFill/>
          <a:ln w="38100">
            <a:solidFill>
              <a:srgbClr val="FFFF00"/>
            </a:solidFill>
          </a:ln>
        </p:spPr>
        <p:txBody>
          <a:bodyPr wrap="square" rtlCol="0">
            <a:spAutoFit/>
          </a:bodyPr>
          <a:lstStyle/>
          <a:p>
            <a:pPr algn="ctr"/>
            <a:r>
              <a:rPr lang="en-US" sz="3600" b="1" i="1" dirty="0">
                <a:latin typeface="Calibri" pitchFamily="34" charset="0"/>
              </a:rPr>
              <a:t>Pre-Class Thought Question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Text Box 2"/>
          <p:cNvSpPr txBox="1">
            <a:spLocks noChangeArrowheads="1"/>
          </p:cNvSpPr>
          <p:nvPr/>
        </p:nvSpPr>
        <p:spPr bwMode="auto">
          <a:xfrm>
            <a:off x="304800" y="180140"/>
            <a:ext cx="11125200" cy="769441"/>
          </a:xfrm>
          <a:prstGeom prst="rect">
            <a:avLst/>
          </a:prstGeom>
          <a:noFill/>
          <a:ln w="9525">
            <a:noFill/>
            <a:miter lim="800000"/>
            <a:headEnd/>
            <a:tailEnd/>
          </a:ln>
        </p:spPr>
        <p:txBody>
          <a:bodyPr wrap="square">
            <a:spAutoFit/>
          </a:bodyPr>
          <a:lstStyle/>
          <a:p>
            <a:pPr algn="ctr" eaLnBrk="1" hangingPunct="1">
              <a:spcBef>
                <a:spcPct val="50000"/>
              </a:spcBef>
            </a:pPr>
            <a:r>
              <a:rPr lang="en-US" sz="4400" dirty="0">
                <a:solidFill>
                  <a:srgbClr val="FFFF00"/>
                </a:solidFill>
                <a:latin typeface="Calibri" pitchFamily="34" charset="0"/>
              </a:rPr>
              <a:t>What God Expects of Every Member</a:t>
            </a:r>
          </a:p>
        </p:txBody>
      </p:sp>
      <p:sp>
        <p:nvSpPr>
          <p:cNvPr id="2" name="TextBox 1">
            <a:extLst>
              <a:ext uri="{FF2B5EF4-FFF2-40B4-BE49-F238E27FC236}">
                <a16:creationId xmlns:a16="http://schemas.microsoft.com/office/drawing/2014/main" id="{29D54961-0772-48B1-84DB-B2BBA0F453C3}"/>
              </a:ext>
            </a:extLst>
          </p:cNvPr>
          <p:cNvSpPr txBox="1"/>
          <p:nvPr/>
        </p:nvSpPr>
        <p:spPr>
          <a:xfrm>
            <a:off x="533400" y="1153583"/>
            <a:ext cx="10896600" cy="5693866"/>
          </a:xfrm>
          <a:prstGeom prst="rect">
            <a:avLst/>
          </a:prstGeom>
          <a:noFill/>
        </p:spPr>
        <p:txBody>
          <a:bodyPr wrap="square" rtlCol="0">
            <a:spAutoFit/>
          </a:bodyPr>
          <a:lstStyle/>
          <a:p>
            <a:pPr marL="342900" indent="-342900">
              <a:buFont typeface="Wingdings" panose="05000000000000000000" pitchFamily="2" charset="2"/>
              <a:buChar char="Ø"/>
            </a:pPr>
            <a:r>
              <a:rPr lang="en-US" sz="2800" i="1" dirty="0">
                <a:latin typeface="Calibri" panose="020F0502020204030204" pitchFamily="34" charset="0"/>
                <a:cs typeface="Calibri" panose="020F0502020204030204" pitchFamily="34" charset="0"/>
              </a:rPr>
              <a:t>“Let everyone who names the name of the Lord depart from iniquity.” – </a:t>
            </a:r>
            <a:r>
              <a:rPr lang="en-US" sz="2800" dirty="0">
                <a:solidFill>
                  <a:srgbClr val="FFFF00"/>
                </a:solidFill>
                <a:latin typeface="Calibri" panose="020F0502020204030204" pitchFamily="34" charset="0"/>
                <a:cs typeface="Calibri" panose="020F0502020204030204" pitchFamily="34" charset="0"/>
              </a:rPr>
              <a:t>II Timothy 2:19b</a:t>
            </a:r>
          </a:p>
          <a:p>
            <a:endParaRPr lang="en-US" sz="2800" dirty="0">
              <a:solidFill>
                <a:srgbClr val="FFFF00"/>
              </a:solidFill>
              <a:latin typeface="Calibri" panose="020F0502020204030204" pitchFamily="34" charset="0"/>
              <a:cs typeface="Calibri" panose="020F0502020204030204" pitchFamily="34" charset="0"/>
            </a:endParaRPr>
          </a:p>
          <a:p>
            <a:pPr marL="342900" indent="-342900">
              <a:buFont typeface="Wingdings" panose="05000000000000000000" pitchFamily="2" charset="2"/>
              <a:buChar char="Ø"/>
            </a:pPr>
            <a:r>
              <a:rPr lang="en-US" sz="2800" i="1" dirty="0">
                <a:latin typeface="Calibri" panose="020F0502020204030204" pitchFamily="34" charset="0"/>
                <a:cs typeface="Calibri" panose="020F0502020204030204" pitchFamily="34" charset="0"/>
              </a:rPr>
              <a:t>put off your old self, which belongs to your former manner of life and is corrupt through deceitful desires, </a:t>
            </a:r>
            <a:r>
              <a:rPr lang="en-US" sz="2800" b="1" i="1" baseline="30000" dirty="0">
                <a:latin typeface="Calibri" panose="020F0502020204030204" pitchFamily="34" charset="0"/>
                <a:cs typeface="Calibri" panose="020F0502020204030204" pitchFamily="34" charset="0"/>
              </a:rPr>
              <a:t>23 </a:t>
            </a:r>
            <a:r>
              <a:rPr lang="en-US" sz="2800" i="1" dirty="0">
                <a:latin typeface="Calibri" panose="020F0502020204030204" pitchFamily="34" charset="0"/>
                <a:cs typeface="Calibri" panose="020F0502020204030204" pitchFamily="34" charset="0"/>
              </a:rPr>
              <a:t>and to be renewed in the spirit of your minds, </a:t>
            </a:r>
            <a:r>
              <a:rPr lang="en-US" sz="2800" b="1" i="1" baseline="30000" dirty="0">
                <a:latin typeface="Calibri" panose="020F0502020204030204" pitchFamily="34" charset="0"/>
                <a:cs typeface="Calibri" panose="020F0502020204030204" pitchFamily="34" charset="0"/>
              </a:rPr>
              <a:t>24 </a:t>
            </a:r>
            <a:r>
              <a:rPr lang="en-US" sz="2800" i="1" dirty="0">
                <a:latin typeface="Calibri" panose="020F0502020204030204" pitchFamily="34" charset="0"/>
                <a:cs typeface="Calibri" panose="020F0502020204030204" pitchFamily="34" charset="0"/>
              </a:rPr>
              <a:t>and to put on the new self, created after the likeness of God in true righteousness and holiness. – </a:t>
            </a:r>
            <a:r>
              <a:rPr lang="en-US" sz="2800" dirty="0">
                <a:solidFill>
                  <a:srgbClr val="FFFF00"/>
                </a:solidFill>
                <a:latin typeface="Calibri" panose="020F0502020204030204" pitchFamily="34" charset="0"/>
                <a:cs typeface="Calibri" panose="020F0502020204030204" pitchFamily="34" charset="0"/>
              </a:rPr>
              <a:t>Ephesians 4:22-24</a:t>
            </a:r>
          </a:p>
          <a:p>
            <a:endParaRPr lang="en-US" sz="2800" dirty="0">
              <a:solidFill>
                <a:srgbClr val="FFFF00"/>
              </a:solidFill>
              <a:latin typeface="Calibri" panose="020F0502020204030204" pitchFamily="34" charset="0"/>
              <a:cs typeface="Calibri" panose="020F0502020204030204" pitchFamily="34" charset="0"/>
            </a:endParaRPr>
          </a:p>
          <a:p>
            <a:pPr marL="342900" indent="-342900">
              <a:buFont typeface="Wingdings" panose="05000000000000000000" pitchFamily="2" charset="2"/>
              <a:buChar char="Ø"/>
            </a:pPr>
            <a:r>
              <a:rPr lang="en-US" sz="2800" b="1" i="1" baseline="30000" dirty="0">
                <a:latin typeface="Calibri" panose="020F0502020204030204" pitchFamily="34" charset="0"/>
                <a:cs typeface="Calibri" panose="020F0502020204030204" pitchFamily="34" charset="0"/>
              </a:rPr>
              <a:t>12 </a:t>
            </a:r>
            <a:r>
              <a:rPr lang="en-US" sz="2800" i="1" dirty="0">
                <a:latin typeface="Calibri" panose="020F0502020204030204" pitchFamily="34" charset="0"/>
                <a:cs typeface="Calibri" panose="020F0502020204030204" pitchFamily="34" charset="0"/>
              </a:rPr>
              <a:t>Let not sin therefore reign in your mortal body, to make you obey its passions. </a:t>
            </a:r>
            <a:r>
              <a:rPr lang="en-US" sz="2800" b="1" i="1" baseline="30000" dirty="0">
                <a:latin typeface="Calibri" panose="020F0502020204030204" pitchFamily="34" charset="0"/>
                <a:cs typeface="Calibri" panose="020F0502020204030204" pitchFamily="34" charset="0"/>
              </a:rPr>
              <a:t>13 </a:t>
            </a:r>
            <a:r>
              <a:rPr lang="en-US" sz="2800" i="1" dirty="0">
                <a:latin typeface="Calibri" panose="020F0502020204030204" pitchFamily="34" charset="0"/>
                <a:cs typeface="Calibri" panose="020F0502020204030204" pitchFamily="34" charset="0"/>
              </a:rPr>
              <a:t>Do not present your members to sin as instruments for unrighteousness, but present yourselves to God as those who have been brought from death to life, and your members to God as instruments for righteousness. – </a:t>
            </a:r>
            <a:r>
              <a:rPr lang="en-US" sz="2800" dirty="0">
                <a:solidFill>
                  <a:srgbClr val="FFFF00"/>
                </a:solidFill>
                <a:latin typeface="Calibri" panose="020F0502020204030204" pitchFamily="34" charset="0"/>
                <a:cs typeface="Calibri" panose="020F0502020204030204" pitchFamily="34" charset="0"/>
              </a:rPr>
              <a:t>Romans 6:12-13</a:t>
            </a:r>
          </a:p>
        </p:txBody>
      </p:sp>
    </p:spTree>
    <p:extLst>
      <p:ext uri="{BB962C8B-B14F-4D97-AF65-F5344CB8AC3E}">
        <p14:creationId xmlns:p14="http://schemas.microsoft.com/office/powerpoint/2010/main" val="1577834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dissolv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dissolve">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dissolve">
                                      <p:cBhvr>
                                        <p:cTn id="17"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idx="4294967295"/>
          </p:nvPr>
        </p:nvSpPr>
        <p:spPr>
          <a:xfrm>
            <a:off x="876300" y="381000"/>
            <a:ext cx="10439399" cy="914400"/>
          </a:xfrm>
        </p:spPr>
        <p:txBody>
          <a:bodyPr/>
          <a:lstStyle/>
          <a:p>
            <a:pPr eaLnBrk="1" hangingPunct="1">
              <a:defRPr/>
            </a:pPr>
            <a:r>
              <a:rPr lang="en-US" sz="4800" i="1" dirty="0">
                <a:solidFill>
                  <a:srgbClr val="FFFF00"/>
                </a:solidFill>
                <a:latin typeface="Calibri" pitchFamily="34" charset="0"/>
              </a:rPr>
              <a:t>Character Required of Every Member</a:t>
            </a:r>
          </a:p>
        </p:txBody>
      </p:sp>
      <p:sp>
        <p:nvSpPr>
          <p:cNvPr id="3" name="Rectangle 4">
            <a:extLst>
              <a:ext uri="{FF2B5EF4-FFF2-40B4-BE49-F238E27FC236}">
                <a16:creationId xmlns:a16="http://schemas.microsoft.com/office/drawing/2014/main" id="{7634D7F6-9A06-42D9-9FDB-0347B5A5BE0C}"/>
              </a:ext>
            </a:extLst>
          </p:cNvPr>
          <p:cNvSpPr txBox="1">
            <a:spLocks noChangeArrowheads="1"/>
          </p:cNvSpPr>
          <p:nvPr/>
        </p:nvSpPr>
        <p:spPr>
          <a:xfrm>
            <a:off x="589084" y="1310640"/>
            <a:ext cx="11087101" cy="4343400"/>
          </a:xfrm>
          <a:prstGeom prst="rect">
            <a:avLst/>
          </a:prstGeom>
        </p:spPr>
        <p:txBody>
          <a:bodyPr>
            <a:no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lvl="0"/>
            <a:r>
              <a:rPr lang="en-US" sz="2800" dirty="0">
                <a:latin typeface="Calibri" panose="020F0502020204030204" pitchFamily="34" charset="0"/>
                <a:cs typeface="Calibri" panose="020F0502020204030204" pitchFamily="34" charset="0"/>
              </a:rPr>
              <a:t>Humility toward </a:t>
            </a:r>
            <a:r>
              <a:rPr lang="en-US" sz="2800">
                <a:latin typeface="Calibri" panose="020F0502020204030204" pitchFamily="34" charset="0"/>
                <a:cs typeface="Calibri" panose="020F0502020204030204" pitchFamily="34" charset="0"/>
              </a:rPr>
              <a:t>one another – </a:t>
            </a:r>
            <a:r>
              <a:rPr lang="en-US" sz="2800" dirty="0">
                <a:latin typeface="Calibri" panose="020F0502020204030204" pitchFamily="34" charset="0"/>
                <a:cs typeface="Calibri" panose="020F0502020204030204" pitchFamily="34" charset="0"/>
              </a:rPr>
              <a:t>I Peter 5:5</a:t>
            </a:r>
          </a:p>
          <a:p>
            <a:pPr lvl="0"/>
            <a:r>
              <a:rPr lang="en-US" sz="2800" dirty="0">
                <a:latin typeface="Calibri" panose="020F0502020204030204" pitchFamily="34" charset="0"/>
                <a:cs typeface="Calibri" panose="020F0502020204030204" pitchFamily="34" charset="0"/>
              </a:rPr>
              <a:t>Non-Judgmental Spirit – Romans 14:10-12 </a:t>
            </a:r>
          </a:p>
          <a:p>
            <a:pPr lvl="0"/>
            <a:r>
              <a:rPr lang="en-US" sz="2800" dirty="0">
                <a:latin typeface="Calibri" panose="020F0502020204030204" pitchFamily="34" charset="0"/>
                <a:cs typeface="Calibri" panose="020F0502020204030204" pitchFamily="34" charset="0"/>
              </a:rPr>
              <a:t>Forbearance and Forgiveness – Colossians 3:13</a:t>
            </a:r>
          </a:p>
          <a:p>
            <a:pPr lvl="0"/>
            <a:r>
              <a:rPr lang="en-US" sz="2800" dirty="0">
                <a:latin typeface="Calibri" panose="020F0502020204030204" pitchFamily="34" charset="0"/>
                <a:cs typeface="Calibri" panose="020F0502020204030204" pitchFamily="34" charset="0"/>
              </a:rPr>
              <a:t>Self-sacrifice – I Corinthians 10:24 </a:t>
            </a:r>
          </a:p>
          <a:p>
            <a:pPr lvl="0"/>
            <a:r>
              <a:rPr lang="en-US" sz="2800" dirty="0">
                <a:latin typeface="Calibri" panose="020F0502020204030204" pitchFamily="34" charset="0"/>
                <a:cs typeface="Calibri" panose="020F0502020204030204" pitchFamily="34" charset="0"/>
              </a:rPr>
              <a:t>Generosity – I John 3:16-18</a:t>
            </a:r>
          </a:p>
          <a:p>
            <a:pPr lvl="0"/>
            <a:r>
              <a:rPr lang="en-US" sz="2800" dirty="0">
                <a:latin typeface="Calibri" panose="020F0502020204030204" pitchFamily="34" charset="0"/>
                <a:cs typeface="Calibri" panose="020F0502020204030204" pitchFamily="34" charset="0"/>
              </a:rPr>
              <a:t>Compassion and Patience – Colossians 3:12 </a:t>
            </a:r>
          </a:p>
          <a:p>
            <a:pPr lvl="0"/>
            <a:r>
              <a:rPr lang="en-US" sz="2800" dirty="0">
                <a:latin typeface="Calibri" panose="020F0502020204030204" pitchFamily="34" charset="0"/>
                <a:cs typeface="Calibri" panose="020F0502020204030204" pitchFamily="34" charset="0"/>
              </a:rPr>
              <a:t>Submissive Spirit – Ephesians 5:21</a:t>
            </a:r>
          </a:p>
          <a:p>
            <a:r>
              <a:rPr lang="en-US" sz="2800" dirty="0">
                <a:latin typeface="Calibri" panose="020F0502020204030204" pitchFamily="34" charset="0"/>
                <a:cs typeface="Calibri" panose="020F0502020204030204" pitchFamily="34" charset="0"/>
              </a:rPr>
              <a:t>Love – I John 4:7-8 </a:t>
            </a:r>
            <a:endParaRPr lang="en-US" sz="4800" dirty="0">
              <a:latin typeface="Calibri" panose="020F0502020204030204" pitchFamily="34" charset="0"/>
              <a:ea typeface="Times New Roman" panose="02020603050405020304" pitchFamily="18" charset="0"/>
              <a:cs typeface="Calibri" panose="020F0502020204030204" pitchFamily="34" charset="0"/>
            </a:endParaRPr>
          </a:p>
        </p:txBody>
      </p:sp>
      <p:sp>
        <p:nvSpPr>
          <p:cNvPr id="2" name="Rectangle: Diagonal Corners Rounded 1">
            <a:extLst>
              <a:ext uri="{FF2B5EF4-FFF2-40B4-BE49-F238E27FC236}">
                <a16:creationId xmlns:a16="http://schemas.microsoft.com/office/drawing/2014/main" id="{A1BA75E4-2D8F-475D-990C-DDCCE7211D0B}"/>
              </a:ext>
            </a:extLst>
          </p:cNvPr>
          <p:cNvSpPr/>
          <p:nvPr/>
        </p:nvSpPr>
        <p:spPr>
          <a:xfrm>
            <a:off x="7239000" y="1295400"/>
            <a:ext cx="4419600" cy="2269588"/>
          </a:xfrm>
          <a:prstGeom prst="round2DiagRect">
            <a:avLst/>
          </a:prstGeom>
          <a:solidFill>
            <a:srgbClr val="0070C0"/>
          </a:solidFill>
          <a:ln w="28575">
            <a:solidFill>
              <a:schemeClr val="tx1"/>
            </a:solidFill>
          </a:ln>
          <a:scene3d>
            <a:camera prst="perspectiveLef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baseline="30000" dirty="0">
                <a:latin typeface="Calibri" panose="020F0502020204030204" pitchFamily="34" charset="0"/>
                <a:cs typeface="Calibri" panose="020F0502020204030204" pitchFamily="34" charset="0"/>
              </a:rPr>
              <a:t>8 </a:t>
            </a:r>
            <a:r>
              <a:rPr lang="en-US" sz="2400" dirty="0">
                <a:latin typeface="Calibri" panose="020F0502020204030204" pitchFamily="34" charset="0"/>
                <a:cs typeface="Calibri" panose="020F0502020204030204" pitchFamily="34" charset="0"/>
              </a:rPr>
              <a:t>Finally, all of you, have unity of mind, sympathy, brotherly love, a tender heart, and a humble mind. – </a:t>
            </a:r>
            <a:r>
              <a:rPr lang="en-US" sz="2400" dirty="0">
                <a:solidFill>
                  <a:srgbClr val="FFFF00"/>
                </a:solidFill>
                <a:latin typeface="Calibri" panose="020F0502020204030204" pitchFamily="34" charset="0"/>
                <a:cs typeface="Calibri" panose="020F0502020204030204" pitchFamily="34" charset="0"/>
              </a:rPr>
              <a:t>I Peter 3:8</a:t>
            </a:r>
          </a:p>
        </p:txBody>
      </p:sp>
      <p:sp>
        <p:nvSpPr>
          <p:cNvPr id="6" name="Rectangle: Diagonal Corners Rounded 5">
            <a:extLst>
              <a:ext uri="{FF2B5EF4-FFF2-40B4-BE49-F238E27FC236}">
                <a16:creationId xmlns:a16="http://schemas.microsoft.com/office/drawing/2014/main" id="{3A802B77-69EC-40CE-9D60-89591E87DEF2}"/>
              </a:ext>
            </a:extLst>
          </p:cNvPr>
          <p:cNvSpPr/>
          <p:nvPr/>
        </p:nvSpPr>
        <p:spPr>
          <a:xfrm>
            <a:off x="6934200" y="3886200"/>
            <a:ext cx="4720883" cy="2590800"/>
          </a:xfrm>
          <a:prstGeom prst="round2DiagRect">
            <a:avLst/>
          </a:prstGeom>
          <a:solidFill>
            <a:srgbClr val="0070C0"/>
          </a:solidFill>
          <a:ln w="28575">
            <a:solidFill>
              <a:schemeClr val="tx1"/>
            </a:solidFill>
          </a:ln>
          <a:scene3d>
            <a:camera prst="perspectiveLef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latin typeface="Calibri" panose="020F0502020204030204" pitchFamily="34" charset="0"/>
                <a:cs typeface="Calibri" panose="020F0502020204030204" pitchFamily="34" charset="0"/>
              </a:rPr>
              <a:t>I therefore, a prisoner for the Lord, urge you to walk in a manner worthy of the calling to which you have been called, </a:t>
            </a:r>
            <a:r>
              <a:rPr lang="en-US" sz="2000" b="1" baseline="30000" dirty="0">
                <a:latin typeface="Calibri" panose="020F0502020204030204" pitchFamily="34" charset="0"/>
                <a:cs typeface="Calibri" panose="020F0502020204030204" pitchFamily="34" charset="0"/>
              </a:rPr>
              <a:t>2 </a:t>
            </a:r>
            <a:r>
              <a:rPr lang="en-US" sz="2000" dirty="0">
                <a:latin typeface="Calibri" panose="020F0502020204030204" pitchFamily="34" charset="0"/>
                <a:cs typeface="Calibri" panose="020F0502020204030204" pitchFamily="34" charset="0"/>
              </a:rPr>
              <a:t>with all humility and gentleness, with patience, bearing with one another in love, </a:t>
            </a:r>
            <a:r>
              <a:rPr lang="en-US" sz="2000" b="1" baseline="30000" dirty="0">
                <a:latin typeface="Calibri" panose="020F0502020204030204" pitchFamily="34" charset="0"/>
                <a:cs typeface="Calibri" panose="020F0502020204030204" pitchFamily="34" charset="0"/>
              </a:rPr>
              <a:t>3 </a:t>
            </a:r>
            <a:r>
              <a:rPr lang="en-US" sz="2000" dirty="0">
                <a:latin typeface="Calibri" panose="020F0502020204030204" pitchFamily="34" charset="0"/>
                <a:cs typeface="Calibri" panose="020F0502020204030204" pitchFamily="34" charset="0"/>
              </a:rPr>
              <a:t>eager to maintain the unity of the Spirit in the bond of peace. – </a:t>
            </a:r>
            <a:r>
              <a:rPr lang="en-US" sz="2000" dirty="0">
                <a:solidFill>
                  <a:srgbClr val="FFFF00"/>
                </a:solidFill>
                <a:latin typeface="Calibri" panose="020F0502020204030204" pitchFamily="34" charset="0"/>
                <a:cs typeface="Calibri" panose="020F0502020204030204" pitchFamily="34" charset="0"/>
              </a:rPr>
              <a:t>Eph. 4:1-3</a:t>
            </a:r>
            <a:endParaRPr lang="en-US" sz="2800" dirty="0">
              <a:solidFill>
                <a:srgbClr val="FFFF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0733346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dissolv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dissolv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dissolv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6" presetClass="entr" presetSubtype="16" fill="hold" grpId="0" nodeType="clickEffect">
                                  <p:stCondLst>
                                    <p:cond delay="0"/>
                                  </p:stCondLst>
                                  <p:childTnLst>
                                    <p:set>
                                      <p:cBhvr>
                                        <p:cTn id="46" dur="1" fill="hold">
                                          <p:stCondLst>
                                            <p:cond delay="0"/>
                                          </p:stCondLst>
                                        </p:cTn>
                                        <p:tgtEl>
                                          <p:spTgt spid="2"/>
                                        </p:tgtEl>
                                        <p:attrNameLst>
                                          <p:attrName>style.visibility</p:attrName>
                                        </p:attrNameLst>
                                      </p:cBhvr>
                                      <p:to>
                                        <p:strVal val="visible"/>
                                      </p:to>
                                    </p:set>
                                    <p:animEffect transition="in" filter="circle(in)">
                                      <p:cBhvr>
                                        <p:cTn id="47" dur="2000"/>
                                        <p:tgtEl>
                                          <p:spTgt spid="2"/>
                                        </p:tgtEl>
                                      </p:cBhvr>
                                    </p:animEffect>
                                  </p:childTnLst>
                                </p:cTn>
                              </p:par>
                            </p:childTnLst>
                          </p:cTn>
                        </p:par>
                      </p:childTnLst>
                    </p:cTn>
                  </p:par>
                  <p:par>
                    <p:cTn id="48" fill="hold">
                      <p:stCondLst>
                        <p:cond delay="indefinite"/>
                      </p:stCondLst>
                      <p:childTnLst>
                        <p:par>
                          <p:cTn id="49" fill="hold">
                            <p:stCondLst>
                              <p:cond delay="0"/>
                            </p:stCondLst>
                            <p:childTnLst>
                              <p:par>
                                <p:cTn id="50" presetID="6" presetClass="entr" presetSubtype="16" fill="hold" grpId="0" nodeType="clickEffect">
                                  <p:stCondLst>
                                    <p:cond delay="0"/>
                                  </p:stCondLst>
                                  <p:childTnLst>
                                    <p:set>
                                      <p:cBhvr>
                                        <p:cTn id="51" dur="1" fill="hold">
                                          <p:stCondLst>
                                            <p:cond delay="0"/>
                                          </p:stCondLst>
                                        </p:cTn>
                                        <p:tgtEl>
                                          <p:spTgt spid="6"/>
                                        </p:tgtEl>
                                        <p:attrNameLst>
                                          <p:attrName>style.visibility</p:attrName>
                                        </p:attrNameLst>
                                      </p:cBhvr>
                                      <p:to>
                                        <p:strVal val="visible"/>
                                      </p:to>
                                    </p:set>
                                    <p:animEffect transition="in" filter="circle(in)">
                                      <p:cBhvr>
                                        <p:cTn id="52"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animBg="1"/>
      <p:bldP spid="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idx="4294967295"/>
          </p:nvPr>
        </p:nvSpPr>
        <p:spPr>
          <a:xfrm>
            <a:off x="876300" y="381000"/>
            <a:ext cx="10439399" cy="914400"/>
          </a:xfrm>
        </p:spPr>
        <p:txBody>
          <a:bodyPr/>
          <a:lstStyle/>
          <a:p>
            <a:pPr eaLnBrk="1" hangingPunct="1">
              <a:defRPr/>
            </a:pPr>
            <a:r>
              <a:rPr lang="en-US" sz="6000" i="1" dirty="0">
                <a:solidFill>
                  <a:srgbClr val="FFFF00"/>
                </a:solidFill>
                <a:latin typeface="Calibri" pitchFamily="34" charset="0"/>
              </a:rPr>
              <a:t>When Members Do Wrong</a:t>
            </a:r>
          </a:p>
        </p:txBody>
      </p:sp>
      <p:sp>
        <p:nvSpPr>
          <p:cNvPr id="3" name="Rectangle 4">
            <a:extLst>
              <a:ext uri="{FF2B5EF4-FFF2-40B4-BE49-F238E27FC236}">
                <a16:creationId xmlns:a16="http://schemas.microsoft.com/office/drawing/2014/main" id="{7634D7F6-9A06-42D9-9FDB-0347B5A5BE0C}"/>
              </a:ext>
            </a:extLst>
          </p:cNvPr>
          <p:cNvSpPr txBox="1">
            <a:spLocks noChangeArrowheads="1"/>
          </p:cNvSpPr>
          <p:nvPr/>
        </p:nvSpPr>
        <p:spPr>
          <a:xfrm>
            <a:off x="647699" y="1905000"/>
            <a:ext cx="10896600" cy="3886200"/>
          </a:xfrm>
          <a:prstGeom prst="rect">
            <a:avLst/>
          </a:prstGeom>
        </p:spPr>
        <p:txBody>
          <a:bodyPr>
            <a:norm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393700" lvl="0" indent="-393700"/>
            <a:r>
              <a:rPr lang="en-US" sz="3200" dirty="0">
                <a:latin typeface="Calibri" panose="020F0502020204030204" pitchFamily="34" charset="0"/>
                <a:cs typeface="Calibri" panose="020F0502020204030204" pitchFamily="34" charset="0"/>
              </a:rPr>
              <a:t>What are sins said to be committed by Christians in the New Testament?</a:t>
            </a:r>
            <a:r>
              <a:rPr lang="en-US" sz="4400" dirty="0">
                <a:latin typeface="Calibri" panose="020F0502020204030204" pitchFamily="34" charset="0"/>
                <a:cs typeface="Calibri" panose="020F0502020204030204" pitchFamily="34" charset="0"/>
              </a:rPr>
              <a:t> </a:t>
            </a:r>
          </a:p>
          <a:p>
            <a:pPr marL="393700" lvl="0" indent="-393700"/>
            <a:endParaRPr lang="en-US" sz="4400" dirty="0">
              <a:latin typeface="Calibri" panose="020F0502020204030204" pitchFamily="34" charset="0"/>
              <a:cs typeface="Calibri" panose="020F0502020204030204" pitchFamily="34" charset="0"/>
            </a:endParaRPr>
          </a:p>
          <a:p>
            <a:pPr marL="393700" lvl="0" indent="-393700"/>
            <a:r>
              <a:rPr lang="en-US" sz="3200" dirty="0">
                <a:latin typeface="Calibri" panose="020F0502020204030204" pitchFamily="34" charset="0"/>
                <a:cs typeface="Calibri" panose="020F0502020204030204" pitchFamily="34" charset="0"/>
              </a:rPr>
              <a:t>What damage is done to other members by each of these sins?  What potential harm is caused to those who are not members?</a:t>
            </a:r>
            <a:endParaRPr lang="en-US" sz="6000" dirty="0">
              <a:latin typeface="Calibri" panose="020F0502020204030204" pitchFamily="34" charset="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38737620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ssolv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idx="4294967295"/>
          </p:nvPr>
        </p:nvSpPr>
        <p:spPr>
          <a:xfrm>
            <a:off x="876300" y="381000"/>
            <a:ext cx="10439399" cy="914400"/>
          </a:xfrm>
        </p:spPr>
        <p:txBody>
          <a:bodyPr/>
          <a:lstStyle/>
          <a:p>
            <a:pPr eaLnBrk="1" hangingPunct="1">
              <a:defRPr/>
            </a:pPr>
            <a:r>
              <a:rPr lang="en-US" sz="6000" i="1" dirty="0">
                <a:solidFill>
                  <a:srgbClr val="FFFF00"/>
                </a:solidFill>
                <a:latin typeface="Calibri" pitchFamily="34" charset="0"/>
              </a:rPr>
              <a:t>Additional Thought Questions</a:t>
            </a:r>
          </a:p>
        </p:txBody>
      </p:sp>
      <p:sp>
        <p:nvSpPr>
          <p:cNvPr id="3" name="Rectangle 4">
            <a:extLst>
              <a:ext uri="{FF2B5EF4-FFF2-40B4-BE49-F238E27FC236}">
                <a16:creationId xmlns:a16="http://schemas.microsoft.com/office/drawing/2014/main" id="{7634D7F6-9A06-42D9-9FDB-0347B5A5BE0C}"/>
              </a:ext>
            </a:extLst>
          </p:cNvPr>
          <p:cNvSpPr txBox="1">
            <a:spLocks noChangeArrowheads="1"/>
          </p:cNvSpPr>
          <p:nvPr/>
        </p:nvSpPr>
        <p:spPr>
          <a:xfrm>
            <a:off x="647699" y="1905000"/>
            <a:ext cx="10896600" cy="3886200"/>
          </a:xfrm>
          <a:prstGeom prst="rect">
            <a:avLst/>
          </a:prstGeom>
        </p:spPr>
        <p:txBody>
          <a:bodyPr>
            <a:norm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393700" lvl="0" indent="-393700"/>
            <a:r>
              <a:rPr lang="en-US" sz="3200" dirty="0">
                <a:latin typeface="Calibri" panose="020F0502020204030204" pitchFamily="34" charset="0"/>
                <a:cs typeface="Calibri" panose="020F0502020204030204" pitchFamily="34" charset="0"/>
              </a:rPr>
              <a:t>What message does your attendance and participation in the activities of the church send to the other members?</a:t>
            </a:r>
            <a:r>
              <a:rPr lang="en-US" sz="4400" dirty="0">
                <a:latin typeface="Calibri" panose="020F0502020204030204" pitchFamily="34" charset="0"/>
                <a:cs typeface="Calibri" panose="020F0502020204030204" pitchFamily="34" charset="0"/>
              </a:rPr>
              <a:t> </a:t>
            </a:r>
          </a:p>
          <a:p>
            <a:pPr marL="393700" lvl="0" indent="-393700"/>
            <a:endParaRPr lang="en-US" sz="4400" dirty="0">
              <a:latin typeface="Calibri" panose="020F0502020204030204" pitchFamily="34" charset="0"/>
              <a:cs typeface="Calibri" panose="020F0502020204030204" pitchFamily="34" charset="0"/>
            </a:endParaRPr>
          </a:p>
          <a:p>
            <a:pPr marL="393700" lvl="0" indent="-393700"/>
            <a:r>
              <a:rPr lang="en-US" sz="3200" dirty="0">
                <a:latin typeface="Calibri" panose="020F0502020204030204" pitchFamily="34" charset="0"/>
                <a:cs typeface="Calibri" panose="020F0502020204030204" pitchFamily="34" charset="0"/>
              </a:rPr>
              <a:t>Is your conduct in the “world” consistent with your reputation within a local congregation?  If not, what damage may you cause in the future?</a:t>
            </a:r>
            <a:endParaRPr lang="en-US" sz="6000" dirty="0">
              <a:latin typeface="Calibri" panose="020F0502020204030204" pitchFamily="34" charset="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37573453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ssolv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idx="4294967295"/>
          </p:nvPr>
        </p:nvSpPr>
        <p:spPr>
          <a:xfrm>
            <a:off x="152400" y="152400"/>
            <a:ext cx="10439399" cy="914400"/>
          </a:xfrm>
        </p:spPr>
        <p:txBody>
          <a:bodyPr/>
          <a:lstStyle/>
          <a:p>
            <a:pPr eaLnBrk="1" hangingPunct="1">
              <a:defRPr/>
            </a:pPr>
            <a:r>
              <a:rPr lang="en-US" sz="6600" b="1" i="1" dirty="0">
                <a:solidFill>
                  <a:schemeClr val="tx1"/>
                </a:solidFill>
                <a:latin typeface="Calibri" pitchFamily="34" charset="0"/>
              </a:rPr>
              <a:t>What is the Church of Christ?</a:t>
            </a:r>
          </a:p>
        </p:txBody>
      </p:sp>
      <p:sp>
        <p:nvSpPr>
          <p:cNvPr id="3" name="Rectangle 4">
            <a:extLst>
              <a:ext uri="{FF2B5EF4-FFF2-40B4-BE49-F238E27FC236}">
                <a16:creationId xmlns:a16="http://schemas.microsoft.com/office/drawing/2014/main" id="{7634D7F6-9A06-42D9-9FDB-0347B5A5BE0C}"/>
              </a:ext>
            </a:extLst>
          </p:cNvPr>
          <p:cNvSpPr txBox="1">
            <a:spLocks noChangeArrowheads="1"/>
          </p:cNvSpPr>
          <p:nvPr/>
        </p:nvSpPr>
        <p:spPr>
          <a:xfrm>
            <a:off x="1143000" y="2759612"/>
            <a:ext cx="10896600" cy="1066800"/>
          </a:xfrm>
          <a:prstGeom prst="rect">
            <a:avLst/>
          </a:prstGeom>
        </p:spPr>
        <p:txBody>
          <a:bodyPr>
            <a:norm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0" indent="0">
              <a:spcBef>
                <a:spcPts val="0"/>
              </a:spcBef>
              <a:buSzPct val="100000"/>
              <a:buNone/>
            </a:pPr>
            <a:r>
              <a:rPr lang="en-US" sz="4400" dirty="0">
                <a:latin typeface="Calibri" panose="020F0502020204030204" pitchFamily="34" charset="0"/>
                <a:ea typeface="Times New Roman" panose="02020603050405020304" pitchFamily="18" charset="0"/>
              </a:rPr>
              <a:t>What are some ways that churches are led?</a:t>
            </a:r>
          </a:p>
          <a:p>
            <a:pPr marL="0" indent="0">
              <a:spcBef>
                <a:spcPts val="0"/>
              </a:spcBef>
              <a:buSzPct val="100000"/>
              <a:buNone/>
            </a:pPr>
            <a:endParaRPr lang="en-US" sz="4400" u="sng" dirty="0">
              <a:latin typeface="Calibri" panose="020F0502020204030204" pitchFamily="34" charset="0"/>
              <a:ea typeface="Times New Roman" panose="02020603050405020304" pitchFamily="18" charset="0"/>
            </a:endParaRPr>
          </a:p>
        </p:txBody>
      </p:sp>
      <p:sp>
        <p:nvSpPr>
          <p:cNvPr id="4" name="TextBox 3">
            <a:extLst>
              <a:ext uri="{FF2B5EF4-FFF2-40B4-BE49-F238E27FC236}">
                <a16:creationId xmlns:a16="http://schemas.microsoft.com/office/drawing/2014/main" id="{1B521AAC-EF9A-4A88-B80C-2DD8D67AF81A}"/>
              </a:ext>
            </a:extLst>
          </p:cNvPr>
          <p:cNvSpPr txBox="1"/>
          <p:nvPr/>
        </p:nvSpPr>
        <p:spPr>
          <a:xfrm>
            <a:off x="1828800" y="1295400"/>
            <a:ext cx="7696200" cy="646331"/>
          </a:xfrm>
          <a:prstGeom prst="rect">
            <a:avLst/>
          </a:prstGeom>
          <a:noFill/>
          <a:ln w="38100">
            <a:solidFill>
              <a:srgbClr val="FFFF00"/>
            </a:solidFill>
          </a:ln>
        </p:spPr>
        <p:txBody>
          <a:bodyPr wrap="square" rtlCol="0">
            <a:spAutoFit/>
          </a:bodyPr>
          <a:lstStyle/>
          <a:p>
            <a:pPr algn="ctr"/>
            <a:r>
              <a:rPr lang="en-US" sz="3600" b="1" i="1" dirty="0">
                <a:latin typeface="Calibri" pitchFamily="34" charset="0"/>
              </a:rPr>
              <a:t>Pre-Class Thought Questions</a:t>
            </a:r>
          </a:p>
        </p:txBody>
      </p:sp>
    </p:spTree>
    <p:extLst>
      <p:ext uri="{BB962C8B-B14F-4D97-AF65-F5344CB8AC3E}">
        <p14:creationId xmlns:p14="http://schemas.microsoft.com/office/powerpoint/2010/main" val="1506937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a:xfrm>
            <a:off x="457199" y="200184"/>
            <a:ext cx="9727809" cy="914400"/>
          </a:xfrm>
          <a:noFill/>
        </p:spPr>
        <p:txBody>
          <a:bodyPr/>
          <a:lstStyle/>
          <a:p>
            <a:pPr algn="ctr" eaLnBrk="1" hangingPunct="1"/>
            <a:r>
              <a:rPr lang="en-US" sz="5400" b="0" dirty="0">
                <a:solidFill>
                  <a:srgbClr val="FFFF99"/>
                </a:solidFill>
                <a:effectLst/>
                <a:latin typeface="Calibri" pitchFamily="34" charset="0"/>
              </a:rPr>
              <a:t>Jesus is the Ruler of the Church</a:t>
            </a:r>
            <a:endParaRPr lang="en-US" sz="5400" dirty="0">
              <a:solidFill>
                <a:srgbClr val="FFFF99"/>
              </a:solidFill>
              <a:latin typeface="Calibri" pitchFamily="34" charset="0"/>
            </a:endParaRPr>
          </a:p>
        </p:txBody>
      </p:sp>
      <p:sp>
        <p:nvSpPr>
          <p:cNvPr id="164867" name="Rectangle 3"/>
          <p:cNvSpPr>
            <a:spLocks noChangeArrowheads="1"/>
          </p:cNvSpPr>
          <p:nvPr/>
        </p:nvSpPr>
        <p:spPr bwMode="auto">
          <a:xfrm>
            <a:off x="583808" y="1155983"/>
            <a:ext cx="11430000" cy="954107"/>
          </a:xfrm>
          <a:prstGeom prst="rect">
            <a:avLst/>
          </a:prstGeom>
          <a:noFill/>
          <a:ln w="9525">
            <a:noFill/>
            <a:miter lim="800000"/>
            <a:headEnd/>
            <a:tailEnd/>
          </a:ln>
        </p:spPr>
        <p:txBody>
          <a:bodyPr wrap="square" anchor="ctr">
            <a:spAutoFit/>
          </a:bodyPr>
          <a:lstStyle/>
          <a:p>
            <a:r>
              <a:rPr lang="en-US" sz="2800" b="1" i="1" baseline="30000" dirty="0">
                <a:latin typeface="Calibri" panose="020F0502020204030204" pitchFamily="34" charset="0"/>
                <a:cs typeface="Calibri" panose="020F0502020204030204" pitchFamily="34" charset="0"/>
              </a:rPr>
              <a:t>18 </a:t>
            </a:r>
            <a:r>
              <a:rPr lang="en-US" sz="2800" i="1" dirty="0">
                <a:latin typeface="Calibri" panose="020F0502020204030204" pitchFamily="34" charset="0"/>
                <a:cs typeface="Calibri" panose="020F0502020204030204" pitchFamily="34" charset="0"/>
              </a:rPr>
              <a:t>And I tell you, you are Peter, and on this rock I will build my church, and the gates of hell shall not prevail against it. </a:t>
            </a:r>
            <a:r>
              <a:rPr lang="en-US" sz="2800" dirty="0">
                <a:solidFill>
                  <a:srgbClr val="FFFF00"/>
                </a:solidFill>
                <a:latin typeface="Calibri" panose="020F0502020204030204" pitchFamily="34" charset="0"/>
                <a:cs typeface="Calibri" panose="020F0502020204030204" pitchFamily="34" charset="0"/>
              </a:rPr>
              <a:t>– Matthew 16:18</a:t>
            </a:r>
            <a:endParaRPr lang="en-US" sz="3600" dirty="0">
              <a:solidFill>
                <a:srgbClr val="FFFF00"/>
              </a:solidFill>
              <a:latin typeface="Calibri" panose="020F0502020204030204" pitchFamily="34" charset="0"/>
              <a:cs typeface="Calibri" panose="020F0502020204030204" pitchFamily="34" charset="0"/>
            </a:endParaRPr>
          </a:p>
        </p:txBody>
      </p:sp>
      <p:sp>
        <p:nvSpPr>
          <p:cNvPr id="4" name="Rectangle 3">
            <a:extLst>
              <a:ext uri="{FF2B5EF4-FFF2-40B4-BE49-F238E27FC236}">
                <a16:creationId xmlns:a16="http://schemas.microsoft.com/office/drawing/2014/main" id="{86678372-9650-415D-A823-60F0F8EE130F}"/>
              </a:ext>
            </a:extLst>
          </p:cNvPr>
          <p:cNvSpPr>
            <a:spLocks noChangeArrowheads="1"/>
          </p:cNvSpPr>
          <p:nvPr/>
        </p:nvSpPr>
        <p:spPr bwMode="auto">
          <a:xfrm>
            <a:off x="583808" y="2309941"/>
            <a:ext cx="11430000" cy="2677656"/>
          </a:xfrm>
          <a:prstGeom prst="rect">
            <a:avLst/>
          </a:prstGeom>
          <a:noFill/>
          <a:ln w="9525">
            <a:noFill/>
            <a:miter lim="800000"/>
            <a:headEnd/>
            <a:tailEnd/>
          </a:ln>
        </p:spPr>
        <p:txBody>
          <a:bodyPr wrap="square" anchor="ctr">
            <a:spAutoFit/>
          </a:bodyPr>
          <a:lstStyle/>
          <a:p>
            <a:r>
              <a:rPr lang="en-US" sz="2800" b="1" i="1" baseline="30000" dirty="0">
                <a:latin typeface="Calibri" panose="020F0502020204030204" pitchFamily="34" charset="0"/>
                <a:cs typeface="Calibri" panose="020F0502020204030204" pitchFamily="34" charset="0"/>
              </a:rPr>
              <a:t>20 </a:t>
            </a:r>
            <a:r>
              <a:rPr lang="en-US" sz="2800" i="1" dirty="0">
                <a:latin typeface="Calibri" panose="020F0502020204030204" pitchFamily="34" charset="0"/>
                <a:cs typeface="Calibri" panose="020F0502020204030204" pitchFamily="34" charset="0"/>
              </a:rPr>
              <a:t>that he worked in Christ when he raised him from the dead and seated him at his right hand in the heavenly places, </a:t>
            </a:r>
            <a:r>
              <a:rPr lang="en-US" sz="2800" b="1" i="1" baseline="30000" dirty="0">
                <a:latin typeface="Calibri" panose="020F0502020204030204" pitchFamily="34" charset="0"/>
                <a:cs typeface="Calibri" panose="020F0502020204030204" pitchFamily="34" charset="0"/>
              </a:rPr>
              <a:t>21 </a:t>
            </a:r>
            <a:r>
              <a:rPr lang="en-US" sz="2800" i="1" dirty="0">
                <a:latin typeface="Calibri" panose="020F0502020204030204" pitchFamily="34" charset="0"/>
                <a:cs typeface="Calibri" panose="020F0502020204030204" pitchFamily="34" charset="0"/>
              </a:rPr>
              <a:t>far above all rule and authority and power and dominion, and above every name that is named, not only in this age but also in the one to come. </a:t>
            </a:r>
            <a:r>
              <a:rPr lang="en-US" sz="2800" b="1" i="1" baseline="30000" dirty="0">
                <a:latin typeface="Calibri" panose="020F0502020204030204" pitchFamily="34" charset="0"/>
                <a:cs typeface="Calibri" panose="020F0502020204030204" pitchFamily="34" charset="0"/>
              </a:rPr>
              <a:t>22 </a:t>
            </a:r>
            <a:r>
              <a:rPr lang="en-US" sz="2800" i="1" dirty="0">
                <a:latin typeface="Calibri" panose="020F0502020204030204" pitchFamily="34" charset="0"/>
                <a:cs typeface="Calibri" panose="020F0502020204030204" pitchFamily="34" charset="0"/>
              </a:rPr>
              <a:t>And he put all things under his feet and gave him as head over all things to the church,</a:t>
            </a:r>
            <a:r>
              <a:rPr lang="en-US" sz="2800" b="1" i="1" baseline="30000" dirty="0">
                <a:latin typeface="Calibri" panose="020F0502020204030204" pitchFamily="34" charset="0"/>
                <a:cs typeface="Calibri" panose="020F0502020204030204" pitchFamily="34" charset="0"/>
              </a:rPr>
              <a:t>23 </a:t>
            </a:r>
            <a:r>
              <a:rPr lang="en-US" sz="2800" i="1" dirty="0">
                <a:latin typeface="Calibri" panose="020F0502020204030204" pitchFamily="34" charset="0"/>
                <a:cs typeface="Calibri" panose="020F0502020204030204" pitchFamily="34" charset="0"/>
              </a:rPr>
              <a:t>which is his body, the fullness of him who fills all in all. </a:t>
            </a:r>
            <a:r>
              <a:rPr lang="en-US" sz="2800" dirty="0">
                <a:solidFill>
                  <a:srgbClr val="FFFF00"/>
                </a:solidFill>
                <a:latin typeface="Calibri" panose="020F0502020204030204" pitchFamily="34" charset="0"/>
                <a:cs typeface="Calibri" panose="020F0502020204030204" pitchFamily="34" charset="0"/>
              </a:rPr>
              <a:t>– Ephesians 1:20-23</a:t>
            </a:r>
            <a:endParaRPr lang="en-US" sz="3600" dirty="0">
              <a:solidFill>
                <a:srgbClr val="FFFF00"/>
              </a:solidFill>
              <a:latin typeface="Calibri" panose="020F0502020204030204" pitchFamily="34" charset="0"/>
              <a:cs typeface="Calibri" panose="020F0502020204030204" pitchFamily="34" charset="0"/>
            </a:endParaRPr>
          </a:p>
        </p:txBody>
      </p:sp>
      <p:sp>
        <p:nvSpPr>
          <p:cNvPr id="5" name="Rectangle 3">
            <a:extLst>
              <a:ext uri="{FF2B5EF4-FFF2-40B4-BE49-F238E27FC236}">
                <a16:creationId xmlns:a16="http://schemas.microsoft.com/office/drawing/2014/main" id="{E17A754C-73FB-4DF5-A459-83C6127EF6D8}"/>
              </a:ext>
            </a:extLst>
          </p:cNvPr>
          <p:cNvSpPr>
            <a:spLocks noChangeArrowheads="1"/>
          </p:cNvSpPr>
          <p:nvPr/>
        </p:nvSpPr>
        <p:spPr bwMode="auto">
          <a:xfrm>
            <a:off x="583808" y="5224963"/>
            <a:ext cx="11430000" cy="954107"/>
          </a:xfrm>
          <a:prstGeom prst="rect">
            <a:avLst/>
          </a:prstGeom>
          <a:noFill/>
          <a:ln w="9525">
            <a:noFill/>
            <a:miter lim="800000"/>
            <a:headEnd/>
            <a:tailEnd/>
          </a:ln>
        </p:spPr>
        <p:txBody>
          <a:bodyPr wrap="square" anchor="ctr">
            <a:spAutoFit/>
          </a:bodyPr>
          <a:lstStyle/>
          <a:p>
            <a:r>
              <a:rPr lang="en-US" sz="2800" b="1" i="1" baseline="30000" dirty="0">
                <a:latin typeface="Calibri" panose="020F0502020204030204" pitchFamily="34" charset="0"/>
                <a:cs typeface="Calibri" panose="020F0502020204030204" pitchFamily="34" charset="0"/>
              </a:rPr>
              <a:t>18 </a:t>
            </a:r>
            <a:r>
              <a:rPr lang="en-US" sz="2800" i="1" dirty="0">
                <a:latin typeface="Calibri" panose="020F0502020204030204" pitchFamily="34" charset="0"/>
                <a:cs typeface="Calibri" panose="020F0502020204030204" pitchFamily="34" charset="0"/>
              </a:rPr>
              <a:t>And Jesus came and said to them, “All authority in heaven and on earth has been given to me. </a:t>
            </a:r>
            <a:r>
              <a:rPr lang="en-US" sz="2800" dirty="0">
                <a:solidFill>
                  <a:srgbClr val="FFFF00"/>
                </a:solidFill>
                <a:latin typeface="Calibri" panose="020F0502020204030204" pitchFamily="34" charset="0"/>
                <a:cs typeface="Calibri" panose="020F0502020204030204" pitchFamily="34" charset="0"/>
              </a:rPr>
              <a:t>- Matthew 28:18</a:t>
            </a:r>
            <a:endParaRPr lang="en-US" sz="3600" dirty="0">
              <a:solidFill>
                <a:srgbClr val="FFFF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0691600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4867"/>
                                        </p:tgtEl>
                                        <p:attrNameLst>
                                          <p:attrName>style.visibility</p:attrName>
                                        </p:attrNameLst>
                                      </p:cBhvr>
                                      <p:to>
                                        <p:strVal val="visible"/>
                                      </p:to>
                                    </p:set>
                                    <p:anim calcmode="lin" valueType="num">
                                      <p:cBhvr>
                                        <p:cTn id="7" dur="1000" fill="hold"/>
                                        <p:tgtEl>
                                          <p:spTgt spid="164867"/>
                                        </p:tgtEl>
                                        <p:attrNameLst>
                                          <p:attrName>ppt_w</p:attrName>
                                        </p:attrNameLst>
                                      </p:cBhvr>
                                      <p:tavLst>
                                        <p:tav tm="0">
                                          <p:val>
                                            <p:strVal val="#ppt_w*0.70"/>
                                          </p:val>
                                        </p:tav>
                                        <p:tav tm="100000">
                                          <p:val>
                                            <p:strVal val="#ppt_w"/>
                                          </p:val>
                                        </p:tav>
                                      </p:tavLst>
                                    </p:anim>
                                    <p:anim calcmode="lin" valueType="num">
                                      <p:cBhvr>
                                        <p:cTn id="8" dur="1000" fill="hold"/>
                                        <p:tgtEl>
                                          <p:spTgt spid="164867"/>
                                        </p:tgtEl>
                                        <p:attrNameLst>
                                          <p:attrName>ppt_h</p:attrName>
                                        </p:attrNameLst>
                                      </p:cBhvr>
                                      <p:tavLst>
                                        <p:tav tm="0">
                                          <p:val>
                                            <p:strVal val="#ppt_h"/>
                                          </p:val>
                                        </p:tav>
                                        <p:tav tm="100000">
                                          <p:val>
                                            <p:strVal val="#ppt_h"/>
                                          </p:val>
                                        </p:tav>
                                      </p:tavLst>
                                    </p:anim>
                                    <p:animEffect transition="in" filter="fade">
                                      <p:cBhvr>
                                        <p:cTn id="9" dur="1000"/>
                                        <p:tgtEl>
                                          <p:spTgt spid="164867"/>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1000" fill="hold"/>
                                        <p:tgtEl>
                                          <p:spTgt spid="4"/>
                                        </p:tgtEl>
                                        <p:attrNameLst>
                                          <p:attrName>ppt_w</p:attrName>
                                        </p:attrNameLst>
                                      </p:cBhvr>
                                      <p:tavLst>
                                        <p:tav tm="0">
                                          <p:val>
                                            <p:strVal val="#ppt_w*0.70"/>
                                          </p:val>
                                        </p:tav>
                                        <p:tav tm="100000">
                                          <p:val>
                                            <p:strVal val="#ppt_w"/>
                                          </p:val>
                                        </p:tav>
                                      </p:tavLst>
                                    </p:anim>
                                    <p:anim calcmode="lin" valueType="num">
                                      <p:cBhvr>
                                        <p:cTn id="15" dur="1000" fill="hold"/>
                                        <p:tgtEl>
                                          <p:spTgt spid="4"/>
                                        </p:tgtEl>
                                        <p:attrNameLst>
                                          <p:attrName>ppt_h</p:attrName>
                                        </p:attrNameLst>
                                      </p:cBhvr>
                                      <p:tavLst>
                                        <p:tav tm="0">
                                          <p:val>
                                            <p:strVal val="#ppt_h"/>
                                          </p:val>
                                        </p:tav>
                                        <p:tav tm="100000">
                                          <p:val>
                                            <p:strVal val="#ppt_h"/>
                                          </p:val>
                                        </p:tav>
                                      </p:tavLst>
                                    </p:anim>
                                    <p:animEffect transition="in" filter="fade">
                                      <p:cBhvr>
                                        <p:cTn id="16" dur="1000"/>
                                        <p:tgtEl>
                                          <p:spTgt spid="4"/>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 calcmode="lin" valueType="num">
                                      <p:cBhvr>
                                        <p:cTn id="21" dur="1000" fill="hold"/>
                                        <p:tgtEl>
                                          <p:spTgt spid="5"/>
                                        </p:tgtEl>
                                        <p:attrNameLst>
                                          <p:attrName>ppt_w</p:attrName>
                                        </p:attrNameLst>
                                      </p:cBhvr>
                                      <p:tavLst>
                                        <p:tav tm="0">
                                          <p:val>
                                            <p:strVal val="#ppt_w*0.70"/>
                                          </p:val>
                                        </p:tav>
                                        <p:tav tm="100000">
                                          <p:val>
                                            <p:strVal val="#ppt_w"/>
                                          </p:val>
                                        </p:tav>
                                      </p:tavLst>
                                    </p:anim>
                                    <p:anim calcmode="lin" valueType="num">
                                      <p:cBhvr>
                                        <p:cTn id="22" dur="1000" fill="hold"/>
                                        <p:tgtEl>
                                          <p:spTgt spid="5"/>
                                        </p:tgtEl>
                                        <p:attrNameLst>
                                          <p:attrName>ppt_h</p:attrName>
                                        </p:attrNameLst>
                                      </p:cBhvr>
                                      <p:tavLst>
                                        <p:tav tm="0">
                                          <p:val>
                                            <p:strVal val="#ppt_h"/>
                                          </p:val>
                                        </p:tav>
                                        <p:tav tm="100000">
                                          <p:val>
                                            <p:strVal val="#ppt_h"/>
                                          </p:val>
                                        </p:tav>
                                      </p:tavLst>
                                    </p:anim>
                                    <p:animEffect transition="in" filter="fade">
                                      <p:cBhvr>
                                        <p:cTn id="23"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p:bldP spid="4" grpId="0"/>
      <p:bldP spid="5" grpId="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Text Box 2"/>
          <p:cNvSpPr txBox="1">
            <a:spLocks noChangeArrowheads="1"/>
          </p:cNvSpPr>
          <p:nvPr/>
        </p:nvSpPr>
        <p:spPr bwMode="auto">
          <a:xfrm>
            <a:off x="737393" y="844620"/>
            <a:ext cx="11125200" cy="707886"/>
          </a:xfrm>
          <a:prstGeom prst="rect">
            <a:avLst/>
          </a:prstGeom>
          <a:noFill/>
          <a:ln w="9525">
            <a:noFill/>
            <a:miter lim="800000"/>
            <a:headEnd/>
            <a:tailEnd/>
          </a:ln>
        </p:spPr>
        <p:txBody>
          <a:bodyPr wrap="square">
            <a:spAutoFit/>
          </a:bodyPr>
          <a:lstStyle/>
          <a:p>
            <a:pPr algn="ctr" eaLnBrk="1" hangingPunct="1">
              <a:spcBef>
                <a:spcPct val="50000"/>
              </a:spcBef>
            </a:pPr>
            <a:r>
              <a:rPr lang="en-US" sz="4000" dirty="0">
                <a:solidFill>
                  <a:srgbClr val="FFFF00"/>
                </a:solidFill>
                <a:latin typeface="Calibri" pitchFamily="34" charset="0"/>
              </a:rPr>
              <a:t>Four Essential Truths</a:t>
            </a:r>
          </a:p>
        </p:txBody>
      </p:sp>
      <p:sp>
        <p:nvSpPr>
          <p:cNvPr id="37892" name="Rectangle 4"/>
          <p:cNvSpPr>
            <a:spLocks noGrp="1" noChangeArrowheads="1"/>
          </p:cNvSpPr>
          <p:nvPr>
            <p:ph type="body" sz="half" idx="4294967295"/>
          </p:nvPr>
        </p:nvSpPr>
        <p:spPr>
          <a:xfrm>
            <a:off x="944305" y="1722024"/>
            <a:ext cx="10744200" cy="3502652"/>
          </a:xfrm>
          <a:noFill/>
        </p:spPr>
        <p:txBody>
          <a:bodyPr>
            <a:normAutofit lnSpcReduction="10000"/>
          </a:bodyPr>
          <a:lstStyle/>
          <a:p>
            <a:pPr marL="533400" indent="-533400">
              <a:lnSpc>
                <a:spcPct val="80000"/>
              </a:lnSpc>
              <a:buClr>
                <a:schemeClr val="bg2">
                  <a:lumMod val="60000"/>
                  <a:lumOff val="40000"/>
                </a:schemeClr>
              </a:buClr>
              <a:buSzPct val="98000"/>
              <a:buFont typeface="+mj-lt"/>
              <a:buAutoNum type="arabicPeriod"/>
            </a:pPr>
            <a:r>
              <a:rPr lang="en-US" sz="3200" dirty="0">
                <a:latin typeface="Calibri" pitchFamily="34" charset="0"/>
              </a:rPr>
              <a:t>Christ promised his apostles a message from God through the Spirit</a:t>
            </a:r>
            <a:endParaRPr lang="en-US" sz="3200" dirty="0">
              <a:solidFill>
                <a:srgbClr val="FFFF00"/>
              </a:solidFill>
              <a:effectLst/>
              <a:latin typeface="Calibri" pitchFamily="34" charset="0"/>
            </a:endParaRPr>
          </a:p>
          <a:p>
            <a:pPr marL="533400" indent="-533400">
              <a:lnSpc>
                <a:spcPct val="80000"/>
              </a:lnSpc>
              <a:buClr>
                <a:schemeClr val="bg2">
                  <a:lumMod val="60000"/>
                  <a:lumOff val="40000"/>
                </a:schemeClr>
              </a:buClr>
              <a:buSzPct val="98000"/>
              <a:buFont typeface="+mj-lt"/>
              <a:buAutoNum type="arabicPeriod"/>
            </a:pPr>
            <a:r>
              <a:rPr lang="en-US" sz="3200" dirty="0">
                <a:latin typeface="Calibri" pitchFamily="34" charset="0"/>
              </a:rPr>
              <a:t>Apostles claimed to have authority through this revealed message</a:t>
            </a:r>
            <a:endParaRPr lang="en-US" sz="3200" dirty="0">
              <a:solidFill>
                <a:srgbClr val="FFFF00"/>
              </a:solidFill>
              <a:latin typeface="Calibri" pitchFamily="34" charset="0"/>
            </a:endParaRPr>
          </a:p>
          <a:p>
            <a:pPr marL="533400" indent="-533400">
              <a:lnSpc>
                <a:spcPct val="80000"/>
              </a:lnSpc>
              <a:buClr>
                <a:schemeClr val="bg2">
                  <a:lumMod val="60000"/>
                  <a:lumOff val="40000"/>
                </a:schemeClr>
              </a:buClr>
              <a:buSzPct val="98000"/>
              <a:buFont typeface="+mj-lt"/>
              <a:buAutoNum type="arabicPeriod"/>
            </a:pPr>
            <a:r>
              <a:rPr lang="en-US" sz="3200" dirty="0">
                <a:latin typeface="Calibri" pitchFamily="34" charset="0"/>
              </a:rPr>
              <a:t>This message was a covenant that made the previous one obsolete</a:t>
            </a:r>
            <a:endParaRPr lang="en-US" sz="3200" dirty="0">
              <a:solidFill>
                <a:srgbClr val="FFFF00"/>
              </a:solidFill>
              <a:latin typeface="Calibri" pitchFamily="34" charset="0"/>
            </a:endParaRPr>
          </a:p>
          <a:p>
            <a:pPr marL="533400" indent="-533400">
              <a:lnSpc>
                <a:spcPct val="80000"/>
              </a:lnSpc>
              <a:buClr>
                <a:schemeClr val="bg2">
                  <a:lumMod val="60000"/>
                  <a:lumOff val="40000"/>
                </a:schemeClr>
              </a:buClr>
              <a:buSzPct val="98000"/>
              <a:buFont typeface="+mj-lt"/>
              <a:buAutoNum type="arabicPeriod"/>
            </a:pPr>
            <a:r>
              <a:rPr lang="en-US" sz="3200" dirty="0">
                <a:latin typeface="Calibri" pitchFamily="34" charset="0"/>
              </a:rPr>
              <a:t>The message is sufficient for Christ to rule at all times in all places</a:t>
            </a:r>
            <a:endParaRPr lang="en-US" sz="3200" dirty="0">
              <a:solidFill>
                <a:srgbClr val="FFFF00"/>
              </a:solidFill>
              <a:effectLst/>
              <a:latin typeface="Calibri" pitchFamily="34" charset="0"/>
            </a:endParaRPr>
          </a:p>
          <a:p>
            <a:pPr marL="533400" indent="-533400">
              <a:lnSpc>
                <a:spcPct val="80000"/>
              </a:lnSpc>
            </a:pPr>
            <a:endParaRPr lang="en-US" sz="3000" dirty="0">
              <a:effectLst/>
              <a:latin typeface="Calibri" pitchFamily="34" charset="0"/>
            </a:endParaRPr>
          </a:p>
          <a:p>
            <a:pPr marL="533400" indent="-533400">
              <a:lnSpc>
                <a:spcPct val="80000"/>
              </a:lnSpc>
            </a:pPr>
            <a:endParaRPr lang="en-US" sz="3000" dirty="0">
              <a:effectLst/>
              <a:latin typeface="Calibri" pitchFamily="34" charset="0"/>
            </a:endParaRPr>
          </a:p>
          <a:p>
            <a:pPr marL="533400" indent="-533400">
              <a:lnSpc>
                <a:spcPct val="80000"/>
              </a:lnSpc>
            </a:pPr>
            <a:endParaRPr lang="en-US" sz="3000" dirty="0">
              <a:effectLst/>
              <a:latin typeface="Calibri" pitchFamily="34" charset="0"/>
            </a:endParaRPr>
          </a:p>
        </p:txBody>
      </p:sp>
      <p:sp>
        <p:nvSpPr>
          <p:cNvPr id="5" name="Rectangle 5"/>
          <p:cNvSpPr>
            <a:spLocks noChangeArrowheads="1"/>
          </p:cNvSpPr>
          <p:nvPr/>
        </p:nvSpPr>
        <p:spPr bwMode="auto">
          <a:xfrm>
            <a:off x="1981200" y="45275"/>
            <a:ext cx="8637587" cy="830997"/>
          </a:xfrm>
          <a:prstGeom prst="rect">
            <a:avLst/>
          </a:prstGeom>
          <a:noFill/>
          <a:ln w="9525">
            <a:noFill/>
            <a:miter lim="800000"/>
            <a:headEnd/>
            <a:tailEnd/>
          </a:ln>
        </p:spPr>
        <p:txBody>
          <a:bodyPr anchor="b">
            <a:spAutoFit/>
          </a:bodyPr>
          <a:lstStyle/>
          <a:p>
            <a:pPr algn="ctr" eaLnBrk="1" hangingPunct="1"/>
            <a:r>
              <a:rPr lang="en-US" sz="4800" dirty="0">
                <a:latin typeface="Calibri" pitchFamily="34" charset="0"/>
              </a:rPr>
              <a:t>The Rule of Christ</a:t>
            </a:r>
          </a:p>
        </p:txBody>
      </p:sp>
      <p:sp>
        <p:nvSpPr>
          <p:cNvPr id="6" name="TextBox 5">
            <a:extLst>
              <a:ext uri="{FF2B5EF4-FFF2-40B4-BE49-F238E27FC236}">
                <a16:creationId xmlns:a16="http://schemas.microsoft.com/office/drawing/2014/main" id="{E51DA0E0-858D-41EC-AEBF-B6E4F0CC4078}"/>
              </a:ext>
            </a:extLst>
          </p:cNvPr>
          <p:cNvSpPr txBox="1"/>
          <p:nvPr/>
        </p:nvSpPr>
        <p:spPr>
          <a:xfrm>
            <a:off x="519907" y="5039064"/>
            <a:ext cx="11152186" cy="584775"/>
          </a:xfrm>
          <a:prstGeom prst="rect">
            <a:avLst/>
          </a:prstGeom>
          <a:noFill/>
          <a:ln w="38100">
            <a:solidFill>
              <a:srgbClr val="FFFF00"/>
            </a:solidFill>
          </a:ln>
        </p:spPr>
        <p:txBody>
          <a:bodyPr wrap="square" rtlCol="0">
            <a:spAutoFit/>
          </a:bodyPr>
          <a:lstStyle/>
          <a:p>
            <a:pPr algn="ctr"/>
            <a:r>
              <a:rPr lang="en-US" sz="3200" i="1" dirty="0">
                <a:solidFill>
                  <a:srgbClr val="FFFF00"/>
                </a:solidFill>
                <a:latin typeface="Calibri" pitchFamily="34" charset="0"/>
              </a:rPr>
              <a:t>If all of these are true, what does it say about how Christ is ruling?</a:t>
            </a:r>
          </a:p>
        </p:txBody>
      </p:sp>
      <p:sp>
        <p:nvSpPr>
          <p:cNvPr id="7" name="TextBox 6">
            <a:extLst>
              <a:ext uri="{FF2B5EF4-FFF2-40B4-BE49-F238E27FC236}">
                <a16:creationId xmlns:a16="http://schemas.microsoft.com/office/drawing/2014/main" id="{1959839A-4478-4C62-A9A4-83FF47BE168E}"/>
              </a:ext>
            </a:extLst>
          </p:cNvPr>
          <p:cNvSpPr txBox="1"/>
          <p:nvPr/>
        </p:nvSpPr>
        <p:spPr>
          <a:xfrm>
            <a:off x="517562" y="5720992"/>
            <a:ext cx="11152186" cy="1077218"/>
          </a:xfrm>
          <a:prstGeom prst="rect">
            <a:avLst/>
          </a:prstGeom>
          <a:noFill/>
          <a:ln w="38100">
            <a:solidFill>
              <a:srgbClr val="FFFF00"/>
            </a:solidFill>
          </a:ln>
        </p:spPr>
        <p:txBody>
          <a:bodyPr wrap="square" rtlCol="0">
            <a:spAutoFit/>
          </a:bodyPr>
          <a:lstStyle/>
          <a:p>
            <a:pPr algn="ctr"/>
            <a:r>
              <a:rPr lang="en-US" sz="3200" i="1" dirty="0">
                <a:solidFill>
                  <a:srgbClr val="FFFF00"/>
                </a:solidFill>
                <a:latin typeface="Calibri" pitchFamily="34" charset="0"/>
              </a:rPr>
              <a:t>If Christ rules through the word, what does this say about the importance of the word and how we read it?</a:t>
            </a:r>
          </a:p>
        </p:txBody>
      </p:sp>
    </p:spTree>
    <p:extLst>
      <p:ext uri="{BB962C8B-B14F-4D97-AF65-F5344CB8AC3E}">
        <p14:creationId xmlns:p14="http://schemas.microsoft.com/office/powerpoint/2010/main" val="4495405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7892">
                                            <p:txEl>
                                              <p:pRg st="0" end="0"/>
                                            </p:txEl>
                                          </p:spTgt>
                                        </p:tgtEl>
                                        <p:attrNameLst>
                                          <p:attrName>style.visibility</p:attrName>
                                        </p:attrNameLst>
                                      </p:cBhvr>
                                      <p:to>
                                        <p:strVal val="visible"/>
                                      </p:to>
                                    </p:set>
                                    <p:animEffect transition="in" filter="dissolve">
                                      <p:cBhvr>
                                        <p:cTn id="7" dur="500"/>
                                        <p:tgtEl>
                                          <p:spTgt spid="3789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7892">
                                            <p:txEl>
                                              <p:pRg st="1" end="1"/>
                                            </p:txEl>
                                          </p:spTgt>
                                        </p:tgtEl>
                                        <p:attrNameLst>
                                          <p:attrName>style.visibility</p:attrName>
                                        </p:attrNameLst>
                                      </p:cBhvr>
                                      <p:to>
                                        <p:strVal val="visible"/>
                                      </p:to>
                                    </p:set>
                                    <p:animEffect transition="in" filter="dissolve">
                                      <p:cBhvr>
                                        <p:cTn id="12" dur="500"/>
                                        <p:tgtEl>
                                          <p:spTgt spid="3789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7892">
                                            <p:txEl>
                                              <p:pRg st="2" end="2"/>
                                            </p:txEl>
                                          </p:spTgt>
                                        </p:tgtEl>
                                        <p:attrNameLst>
                                          <p:attrName>style.visibility</p:attrName>
                                        </p:attrNameLst>
                                      </p:cBhvr>
                                      <p:to>
                                        <p:strVal val="visible"/>
                                      </p:to>
                                    </p:set>
                                    <p:animEffect transition="in" filter="dissolve">
                                      <p:cBhvr>
                                        <p:cTn id="17" dur="500"/>
                                        <p:tgtEl>
                                          <p:spTgt spid="3789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7892">
                                            <p:txEl>
                                              <p:pRg st="3" end="3"/>
                                            </p:txEl>
                                          </p:spTgt>
                                        </p:tgtEl>
                                        <p:attrNameLst>
                                          <p:attrName>style.visibility</p:attrName>
                                        </p:attrNameLst>
                                      </p:cBhvr>
                                      <p:to>
                                        <p:strVal val="visible"/>
                                      </p:to>
                                    </p:set>
                                    <p:animEffect transition="in" filter="dissolve">
                                      <p:cBhvr>
                                        <p:cTn id="22" dur="500"/>
                                        <p:tgtEl>
                                          <p:spTgt spid="3789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dissolve">
                                      <p:cBhvr>
                                        <p:cTn id="27" dur="500"/>
                                        <p:tgtEl>
                                          <p:spTgt spid="6"/>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dissolve">
                                      <p:cBhvr>
                                        <p:cTn id="3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2" grpId="0" build="p"/>
      <p:bldP spid="6" grpId="0" animBg="1"/>
      <p:bldP spid="7" grpId="0" animBg="1"/>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Text Box 2"/>
          <p:cNvSpPr txBox="1">
            <a:spLocks noChangeArrowheads="1"/>
          </p:cNvSpPr>
          <p:nvPr/>
        </p:nvSpPr>
        <p:spPr bwMode="auto">
          <a:xfrm>
            <a:off x="737393" y="844620"/>
            <a:ext cx="11125200" cy="707886"/>
          </a:xfrm>
          <a:prstGeom prst="rect">
            <a:avLst/>
          </a:prstGeom>
          <a:noFill/>
          <a:ln w="9525">
            <a:noFill/>
            <a:miter lim="800000"/>
            <a:headEnd/>
            <a:tailEnd/>
          </a:ln>
        </p:spPr>
        <p:txBody>
          <a:bodyPr wrap="square">
            <a:spAutoFit/>
          </a:bodyPr>
          <a:lstStyle/>
          <a:p>
            <a:pPr algn="ctr" eaLnBrk="1" hangingPunct="1">
              <a:spcBef>
                <a:spcPct val="50000"/>
              </a:spcBef>
            </a:pPr>
            <a:r>
              <a:rPr lang="en-US" sz="4000" dirty="0">
                <a:solidFill>
                  <a:srgbClr val="FFFF00"/>
                </a:solidFill>
                <a:latin typeface="Calibri" pitchFamily="34" charset="0"/>
              </a:rPr>
              <a:t>How Does the Bible Reveal Christ’s Will</a:t>
            </a:r>
          </a:p>
        </p:txBody>
      </p:sp>
      <p:sp>
        <p:nvSpPr>
          <p:cNvPr id="37892" name="Rectangle 4"/>
          <p:cNvSpPr>
            <a:spLocks noGrp="1" noChangeArrowheads="1"/>
          </p:cNvSpPr>
          <p:nvPr>
            <p:ph type="body" sz="half" idx="4294967295"/>
          </p:nvPr>
        </p:nvSpPr>
        <p:spPr>
          <a:xfrm>
            <a:off x="737393" y="2209800"/>
            <a:ext cx="10972800" cy="3658383"/>
          </a:xfrm>
          <a:noFill/>
        </p:spPr>
        <p:txBody>
          <a:bodyPr>
            <a:normAutofit/>
          </a:bodyPr>
          <a:lstStyle/>
          <a:p>
            <a:pPr marL="533400" indent="-533400">
              <a:lnSpc>
                <a:spcPct val="80000"/>
              </a:lnSpc>
              <a:buClr>
                <a:schemeClr val="bg2">
                  <a:lumMod val="60000"/>
                  <a:lumOff val="40000"/>
                </a:schemeClr>
              </a:buClr>
              <a:buSzPct val="98000"/>
              <a:buFont typeface="+mj-lt"/>
              <a:buAutoNum type="arabicPeriod"/>
            </a:pPr>
            <a:r>
              <a:rPr lang="en-US" sz="3600" dirty="0">
                <a:latin typeface="Calibri" pitchFamily="34" charset="0"/>
              </a:rPr>
              <a:t>Not through a unique method of reading</a:t>
            </a:r>
          </a:p>
          <a:p>
            <a:pPr marL="533400" indent="-533400">
              <a:lnSpc>
                <a:spcPct val="80000"/>
              </a:lnSpc>
              <a:buClr>
                <a:schemeClr val="bg2">
                  <a:lumMod val="60000"/>
                  <a:lumOff val="40000"/>
                </a:schemeClr>
              </a:buClr>
              <a:buSzPct val="98000"/>
              <a:buFont typeface="+mj-lt"/>
              <a:buAutoNum type="arabicPeriod"/>
            </a:pPr>
            <a:r>
              <a:rPr lang="en-US" sz="3600" dirty="0">
                <a:effectLst/>
                <a:latin typeface="Calibri" pitchFamily="34" charset="0"/>
              </a:rPr>
              <a:t>Not merely through a series of stories or narratives</a:t>
            </a:r>
          </a:p>
          <a:p>
            <a:pPr marL="533400" indent="-533400">
              <a:lnSpc>
                <a:spcPct val="80000"/>
              </a:lnSpc>
              <a:buClr>
                <a:schemeClr val="bg2">
                  <a:lumMod val="60000"/>
                  <a:lumOff val="40000"/>
                </a:schemeClr>
              </a:buClr>
              <a:buSzPct val="98000"/>
              <a:buFont typeface="+mj-lt"/>
              <a:buAutoNum type="arabicPeriod"/>
            </a:pPr>
            <a:r>
              <a:rPr lang="en-US" sz="3600" dirty="0">
                <a:latin typeface="Calibri" pitchFamily="34" charset="0"/>
              </a:rPr>
              <a:t>Similar to how anyone conveys their will</a:t>
            </a:r>
          </a:p>
          <a:p>
            <a:pPr marL="533400" indent="-533400">
              <a:lnSpc>
                <a:spcPct val="80000"/>
              </a:lnSpc>
              <a:buClr>
                <a:schemeClr val="bg2">
                  <a:lumMod val="60000"/>
                  <a:lumOff val="40000"/>
                </a:schemeClr>
              </a:buClr>
              <a:buSzPct val="98000"/>
              <a:buFont typeface="+mj-lt"/>
              <a:buAutoNum type="arabicPeriod"/>
            </a:pPr>
            <a:r>
              <a:rPr lang="en-US" sz="3600" dirty="0">
                <a:effectLst/>
                <a:latin typeface="Calibri" pitchFamily="34" charset="0"/>
              </a:rPr>
              <a:t>More important question for us personally may be what is our motivation in searching for Christ’s will?</a:t>
            </a:r>
          </a:p>
          <a:p>
            <a:pPr marL="533400" indent="-533400">
              <a:lnSpc>
                <a:spcPct val="80000"/>
              </a:lnSpc>
              <a:buClr>
                <a:schemeClr val="bg2">
                  <a:lumMod val="60000"/>
                  <a:lumOff val="40000"/>
                </a:schemeClr>
              </a:buClr>
              <a:buSzPct val="98000"/>
              <a:buFont typeface="+mj-lt"/>
              <a:buAutoNum type="arabicPeriod"/>
            </a:pPr>
            <a:endParaRPr lang="en-US" sz="3200" dirty="0">
              <a:effectLst/>
              <a:latin typeface="Calibri" pitchFamily="34" charset="0"/>
            </a:endParaRPr>
          </a:p>
          <a:p>
            <a:pPr marL="533400" indent="-533400">
              <a:lnSpc>
                <a:spcPct val="80000"/>
              </a:lnSpc>
            </a:pPr>
            <a:endParaRPr lang="en-US" sz="3000" dirty="0">
              <a:effectLst/>
              <a:latin typeface="Calibri" pitchFamily="34" charset="0"/>
            </a:endParaRPr>
          </a:p>
          <a:p>
            <a:pPr marL="533400" indent="-533400">
              <a:lnSpc>
                <a:spcPct val="80000"/>
              </a:lnSpc>
            </a:pPr>
            <a:endParaRPr lang="en-US" sz="3000" dirty="0">
              <a:effectLst/>
              <a:latin typeface="Calibri" pitchFamily="34" charset="0"/>
            </a:endParaRPr>
          </a:p>
          <a:p>
            <a:pPr marL="533400" indent="-533400">
              <a:lnSpc>
                <a:spcPct val="80000"/>
              </a:lnSpc>
            </a:pPr>
            <a:endParaRPr lang="en-US" sz="3000" dirty="0">
              <a:effectLst/>
              <a:latin typeface="Calibri" pitchFamily="34" charset="0"/>
            </a:endParaRPr>
          </a:p>
        </p:txBody>
      </p:sp>
      <p:sp>
        <p:nvSpPr>
          <p:cNvPr id="5" name="Rectangle 5"/>
          <p:cNvSpPr>
            <a:spLocks noChangeArrowheads="1"/>
          </p:cNvSpPr>
          <p:nvPr/>
        </p:nvSpPr>
        <p:spPr bwMode="auto">
          <a:xfrm>
            <a:off x="1981200" y="45275"/>
            <a:ext cx="8637587" cy="830997"/>
          </a:xfrm>
          <a:prstGeom prst="rect">
            <a:avLst/>
          </a:prstGeom>
          <a:noFill/>
          <a:ln w="9525">
            <a:noFill/>
            <a:miter lim="800000"/>
            <a:headEnd/>
            <a:tailEnd/>
          </a:ln>
        </p:spPr>
        <p:txBody>
          <a:bodyPr anchor="b">
            <a:spAutoFit/>
          </a:bodyPr>
          <a:lstStyle/>
          <a:p>
            <a:pPr algn="ctr" eaLnBrk="1" hangingPunct="1"/>
            <a:r>
              <a:rPr lang="en-US" sz="4800" dirty="0">
                <a:latin typeface="Calibri" pitchFamily="34" charset="0"/>
              </a:rPr>
              <a:t>The Rule of Christ</a:t>
            </a:r>
          </a:p>
        </p:txBody>
      </p:sp>
    </p:spTree>
    <p:extLst>
      <p:ext uri="{BB962C8B-B14F-4D97-AF65-F5344CB8AC3E}">
        <p14:creationId xmlns:p14="http://schemas.microsoft.com/office/powerpoint/2010/main" val="35651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7892">
                                            <p:txEl>
                                              <p:pRg st="0" end="0"/>
                                            </p:txEl>
                                          </p:spTgt>
                                        </p:tgtEl>
                                        <p:attrNameLst>
                                          <p:attrName>style.visibility</p:attrName>
                                        </p:attrNameLst>
                                      </p:cBhvr>
                                      <p:to>
                                        <p:strVal val="visible"/>
                                      </p:to>
                                    </p:set>
                                    <p:animEffect transition="in" filter="dissolve">
                                      <p:cBhvr>
                                        <p:cTn id="7" dur="500"/>
                                        <p:tgtEl>
                                          <p:spTgt spid="3789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7892">
                                            <p:txEl>
                                              <p:pRg st="1" end="1"/>
                                            </p:txEl>
                                          </p:spTgt>
                                        </p:tgtEl>
                                        <p:attrNameLst>
                                          <p:attrName>style.visibility</p:attrName>
                                        </p:attrNameLst>
                                      </p:cBhvr>
                                      <p:to>
                                        <p:strVal val="visible"/>
                                      </p:to>
                                    </p:set>
                                    <p:animEffect transition="in" filter="dissolve">
                                      <p:cBhvr>
                                        <p:cTn id="12" dur="500"/>
                                        <p:tgtEl>
                                          <p:spTgt spid="3789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7892">
                                            <p:txEl>
                                              <p:pRg st="2" end="2"/>
                                            </p:txEl>
                                          </p:spTgt>
                                        </p:tgtEl>
                                        <p:attrNameLst>
                                          <p:attrName>style.visibility</p:attrName>
                                        </p:attrNameLst>
                                      </p:cBhvr>
                                      <p:to>
                                        <p:strVal val="visible"/>
                                      </p:to>
                                    </p:set>
                                    <p:animEffect transition="in" filter="dissolve">
                                      <p:cBhvr>
                                        <p:cTn id="17" dur="500"/>
                                        <p:tgtEl>
                                          <p:spTgt spid="3789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7892">
                                            <p:txEl>
                                              <p:pRg st="3" end="3"/>
                                            </p:txEl>
                                          </p:spTgt>
                                        </p:tgtEl>
                                        <p:attrNameLst>
                                          <p:attrName>style.visibility</p:attrName>
                                        </p:attrNameLst>
                                      </p:cBhvr>
                                      <p:to>
                                        <p:strVal val="visible"/>
                                      </p:to>
                                    </p:set>
                                    <p:animEffect transition="in" filter="dissolve">
                                      <p:cBhvr>
                                        <p:cTn id="22" dur="500"/>
                                        <p:tgtEl>
                                          <p:spTgt spid="3789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2" grpId="0" build="p"/>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Text Box 2"/>
          <p:cNvSpPr txBox="1">
            <a:spLocks noChangeArrowheads="1"/>
          </p:cNvSpPr>
          <p:nvPr/>
        </p:nvSpPr>
        <p:spPr bwMode="auto">
          <a:xfrm>
            <a:off x="737393" y="844620"/>
            <a:ext cx="11125200" cy="707886"/>
          </a:xfrm>
          <a:prstGeom prst="rect">
            <a:avLst/>
          </a:prstGeom>
          <a:noFill/>
          <a:ln w="9525">
            <a:noFill/>
            <a:miter lim="800000"/>
            <a:headEnd/>
            <a:tailEnd/>
          </a:ln>
        </p:spPr>
        <p:txBody>
          <a:bodyPr wrap="square">
            <a:spAutoFit/>
          </a:bodyPr>
          <a:lstStyle/>
          <a:p>
            <a:pPr algn="ctr" eaLnBrk="1" hangingPunct="1">
              <a:spcBef>
                <a:spcPct val="50000"/>
              </a:spcBef>
            </a:pPr>
            <a:r>
              <a:rPr lang="en-US" sz="4000" dirty="0">
                <a:solidFill>
                  <a:srgbClr val="FFFF00"/>
                </a:solidFill>
                <a:latin typeface="Calibri" pitchFamily="34" charset="0"/>
              </a:rPr>
              <a:t>Four Essential Truths</a:t>
            </a:r>
          </a:p>
        </p:txBody>
      </p:sp>
      <p:sp>
        <p:nvSpPr>
          <p:cNvPr id="37892" name="Rectangle 4"/>
          <p:cNvSpPr>
            <a:spLocks noGrp="1" noChangeArrowheads="1"/>
          </p:cNvSpPr>
          <p:nvPr>
            <p:ph type="body" sz="half" idx="4294967295"/>
          </p:nvPr>
        </p:nvSpPr>
        <p:spPr>
          <a:xfrm>
            <a:off x="944305" y="1722024"/>
            <a:ext cx="10744200" cy="4526376"/>
          </a:xfrm>
          <a:noFill/>
        </p:spPr>
        <p:txBody>
          <a:bodyPr>
            <a:normAutofit/>
          </a:bodyPr>
          <a:lstStyle/>
          <a:p>
            <a:pPr marL="533400" indent="-533400">
              <a:lnSpc>
                <a:spcPct val="80000"/>
              </a:lnSpc>
              <a:buClr>
                <a:schemeClr val="bg2">
                  <a:lumMod val="60000"/>
                  <a:lumOff val="40000"/>
                </a:schemeClr>
              </a:buClr>
              <a:buSzPct val="98000"/>
              <a:buFont typeface="+mj-lt"/>
              <a:buAutoNum type="arabicPeriod"/>
            </a:pPr>
            <a:r>
              <a:rPr lang="en-US" sz="3200" dirty="0">
                <a:latin typeface="Calibri" pitchFamily="34" charset="0"/>
              </a:rPr>
              <a:t>Christ promised his apostles a message from God through the Spirit</a:t>
            </a:r>
          </a:p>
          <a:p>
            <a:pPr marL="933450" lvl="1" indent="-533400">
              <a:lnSpc>
                <a:spcPct val="80000"/>
              </a:lnSpc>
              <a:buClr>
                <a:schemeClr val="bg2">
                  <a:lumMod val="60000"/>
                  <a:lumOff val="40000"/>
                </a:schemeClr>
              </a:buClr>
              <a:buSzPct val="98000"/>
              <a:buFont typeface="Wingdings" panose="05000000000000000000" pitchFamily="2" charset="2"/>
              <a:buChar char="§"/>
            </a:pPr>
            <a:r>
              <a:rPr lang="en-US" sz="3000" dirty="0">
                <a:solidFill>
                  <a:srgbClr val="FFFF00"/>
                </a:solidFill>
                <a:effectLst/>
                <a:latin typeface="Calibri" pitchFamily="34" charset="0"/>
              </a:rPr>
              <a:t>Matthew 28:19-20</a:t>
            </a:r>
          </a:p>
          <a:p>
            <a:pPr marL="933450" lvl="1" indent="-533400">
              <a:lnSpc>
                <a:spcPct val="80000"/>
              </a:lnSpc>
              <a:buClr>
                <a:schemeClr val="bg2">
                  <a:lumMod val="60000"/>
                  <a:lumOff val="40000"/>
                </a:schemeClr>
              </a:buClr>
              <a:buSzPct val="98000"/>
              <a:buFont typeface="Wingdings" panose="05000000000000000000" pitchFamily="2" charset="2"/>
              <a:buChar char="§"/>
            </a:pPr>
            <a:r>
              <a:rPr lang="en-US" sz="3000" dirty="0">
                <a:solidFill>
                  <a:srgbClr val="FFFF00"/>
                </a:solidFill>
                <a:effectLst/>
                <a:latin typeface="Calibri" pitchFamily="34" charset="0"/>
              </a:rPr>
              <a:t>John 14:26</a:t>
            </a:r>
          </a:p>
          <a:p>
            <a:pPr marL="933450" lvl="1" indent="-533400">
              <a:lnSpc>
                <a:spcPct val="80000"/>
              </a:lnSpc>
              <a:buClr>
                <a:schemeClr val="bg2">
                  <a:lumMod val="60000"/>
                  <a:lumOff val="40000"/>
                </a:schemeClr>
              </a:buClr>
              <a:buSzPct val="98000"/>
              <a:buFont typeface="Wingdings" panose="05000000000000000000" pitchFamily="2" charset="2"/>
              <a:buChar char="§"/>
            </a:pPr>
            <a:r>
              <a:rPr lang="en-US" sz="3000" dirty="0">
                <a:solidFill>
                  <a:srgbClr val="FFFF00"/>
                </a:solidFill>
                <a:latin typeface="Calibri" pitchFamily="34" charset="0"/>
              </a:rPr>
              <a:t>John 16:12-13</a:t>
            </a:r>
            <a:endParaRPr lang="en-US" sz="3000" dirty="0">
              <a:solidFill>
                <a:srgbClr val="FFFF00"/>
              </a:solidFill>
              <a:effectLst/>
              <a:latin typeface="Calibri" pitchFamily="34" charset="0"/>
            </a:endParaRPr>
          </a:p>
          <a:p>
            <a:pPr marL="533400" indent="-533400">
              <a:lnSpc>
                <a:spcPct val="80000"/>
              </a:lnSpc>
            </a:pPr>
            <a:endParaRPr lang="en-US" sz="3000" dirty="0">
              <a:effectLst/>
              <a:latin typeface="Calibri" pitchFamily="34" charset="0"/>
            </a:endParaRPr>
          </a:p>
          <a:p>
            <a:pPr marL="533400" indent="-533400">
              <a:lnSpc>
                <a:spcPct val="80000"/>
              </a:lnSpc>
            </a:pPr>
            <a:endParaRPr lang="en-US" sz="3000" dirty="0">
              <a:effectLst/>
              <a:latin typeface="Calibri" pitchFamily="34" charset="0"/>
            </a:endParaRPr>
          </a:p>
          <a:p>
            <a:pPr marL="533400" indent="-533400">
              <a:lnSpc>
                <a:spcPct val="80000"/>
              </a:lnSpc>
            </a:pPr>
            <a:endParaRPr lang="en-US" sz="3000" dirty="0">
              <a:effectLst/>
              <a:latin typeface="Calibri" pitchFamily="34" charset="0"/>
            </a:endParaRPr>
          </a:p>
        </p:txBody>
      </p:sp>
      <p:sp>
        <p:nvSpPr>
          <p:cNvPr id="5" name="Rectangle 5"/>
          <p:cNvSpPr>
            <a:spLocks noChangeArrowheads="1"/>
          </p:cNvSpPr>
          <p:nvPr/>
        </p:nvSpPr>
        <p:spPr bwMode="auto">
          <a:xfrm>
            <a:off x="1981200" y="45275"/>
            <a:ext cx="8637587" cy="830997"/>
          </a:xfrm>
          <a:prstGeom prst="rect">
            <a:avLst/>
          </a:prstGeom>
          <a:noFill/>
          <a:ln w="9525">
            <a:noFill/>
            <a:miter lim="800000"/>
            <a:headEnd/>
            <a:tailEnd/>
          </a:ln>
        </p:spPr>
        <p:txBody>
          <a:bodyPr anchor="b">
            <a:spAutoFit/>
          </a:bodyPr>
          <a:lstStyle/>
          <a:p>
            <a:pPr algn="ctr" eaLnBrk="1" hangingPunct="1"/>
            <a:r>
              <a:rPr lang="en-US" sz="4800" dirty="0">
                <a:latin typeface="Calibri" pitchFamily="34" charset="0"/>
              </a:rPr>
              <a:t>The Rule of Christ</a:t>
            </a:r>
          </a:p>
        </p:txBody>
      </p:sp>
    </p:spTree>
    <p:extLst>
      <p:ext uri="{BB962C8B-B14F-4D97-AF65-F5344CB8AC3E}">
        <p14:creationId xmlns:p14="http://schemas.microsoft.com/office/powerpoint/2010/main" val="19768884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7892">
                                            <p:txEl>
                                              <p:pRg st="0" end="0"/>
                                            </p:txEl>
                                          </p:spTgt>
                                        </p:tgtEl>
                                        <p:attrNameLst>
                                          <p:attrName>style.visibility</p:attrName>
                                        </p:attrNameLst>
                                      </p:cBhvr>
                                      <p:to>
                                        <p:strVal val="visible"/>
                                      </p:to>
                                    </p:set>
                                    <p:animEffect transition="in" filter="dissolve">
                                      <p:cBhvr>
                                        <p:cTn id="7" dur="500"/>
                                        <p:tgtEl>
                                          <p:spTgt spid="37892">
                                            <p:txEl>
                                              <p:pRg st="0" end="0"/>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37892">
                                            <p:txEl>
                                              <p:pRg st="1" end="1"/>
                                            </p:txEl>
                                          </p:spTgt>
                                        </p:tgtEl>
                                        <p:attrNameLst>
                                          <p:attrName>style.visibility</p:attrName>
                                        </p:attrNameLst>
                                      </p:cBhvr>
                                      <p:to>
                                        <p:strVal val="visible"/>
                                      </p:to>
                                    </p:set>
                                    <p:animEffect transition="in" filter="dissolve">
                                      <p:cBhvr>
                                        <p:cTn id="10" dur="500"/>
                                        <p:tgtEl>
                                          <p:spTgt spid="37892">
                                            <p:txEl>
                                              <p:pRg st="1" end="1"/>
                                            </p:txEl>
                                          </p:spTgt>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37892">
                                            <p:txEl>
                                              <p:pRg st="2" end="2"/>
                                            </p:txEl>
                                          </p:spTgt>
                                        </p:tgtEl>
                                        <p:attrNameLst>
                                          <p:attrName>style.visibility</p:attrName>
                                        </p:attrNameLst>
                                      </p:cBhvr>
                                      <p:to>
                                        <p:strVal val="visible"/>
                                      </p:to>
                                    </p:set>
                                    <p:animEffect transition="in" filter="dissolve">
                                      <p:cBhvr>
                                        <p:cTn id="13" dur="500"/>
                                        <p:tgtEl>
                                          <p:spTgt spid="37892">
                                            <p:txEl>
                                              <p:pRg st="2" end="2"/>
                                            </p:txEl>
                                          </p:spTgt>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37892">
                                            <p:txEl>
                                              <p:pRg st="3" end="3"/>
                                            </p:txEl>
                                          </p:spTgt>
                                        </p:tgtEl>
                                        <p:attrNameLst>
                                          <p:attrName>style.visibility</p:attrName>
                                        </p:attrNameLst>
                                      </p:cBhvr>
                                      <p:to>
                                        <p:strVal val="visible"/>
                                      </p:to>
                                    </p:set>
                                    <p:animEffect transition="in" filter="dissolve">
                                      <p:cBhvr>
                                        <p:cTn id="16" dur="500"/>
                                        <p:tgtEl>
                                          <p:spTgt spid="3789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2" grpId="0" build="p"/>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Text Box 2"/>
          <p:cNvSpPr txBox="1">
            <a:spLocks noChangeArrowheads="1"/>
          </p:cNvSpPr>
          <p:nvPr/>
        </p:nvSpPr>
        <p:spPr bwMode="auto">
          <a:xfrm>
            <a:off x="685800" y="721509"/>
            <a:ext cx="11125200" cy="707886"/>
          </a:xfrm>
          <a:prstGeom prst="rect">
            <a:avLst/>
          </a:prstGeom>
          <a:noFill/>
          <a:ln w="9525">
            <a:noFill/>
            <a:miter lim="800000"/>
            <a:headEnd/>
            <a:tailEnd/>
          </a:ln>
        </p:spPr>
        <p:txBody>
          <a:bodyPr wrap="square">
            <a:spAutoFit/>
          </a:bodyPr>
          <a:lstStyle/>
          <a:p>
            <a:pPr algn="ctr" eaLnBrk="1" hangingPunct="1">
              <a:spcBef>
                <a:spcPct val="50000"/>
              </a:spcBef>
            </a:pPr>
            <a:r>
              <a:rPr lang="en-US" sz="4000" dirty="0">
                <a:solidFill>
                  <a:srgbClr val="FFFF00"/>
                </a:solidFill>
                <a:latin typeface="Calibri" pitchFamily="34" charset="0"/>
              </a:rPr>
              <a:t>Four Essential Truths</a:t>
            </a:r>
          </a:p>
        </p:txBody>
      </p:sp>
      <p:sp>
        <p:nvSpPr>
          <p:cNvPr id="37892" name="Rectangle 4"/>
          <p:cNvSpPr>
            <a:spLocks noGrp="1" noChangeArrowheads="1"/>
          </p:cNvSpPr>
          <p:nvPr>
            <p:ph type="body" sz="half" idx="4294967295"/>
          </p:nvPr>
        </p:nvSpPr>
        <p:spPr>
          <a:xfrm>
            <a:off x="927893" y="1552506"/>
            <a:ext cx="10744200" cy="5153094"/>
          </a:xfrm>
          <a:noFill/>
        </p:spPr>
        <p:txBody>
          <a:bodyPr>
            <a:normAutofit/>
          </a:bodyPr>
          <a:lstStyle/>
          <a:p>
            <a:pPr marL="533400" indent="-533400">
              <a:lnSpc>
                <a:spcPct val="80000"/>
              </a:lnSpc>
              <a:buClr>
                <a:schemeClr val="bg2">
                  <a:lumMod val="60000"/>
                  <a:lumOff val="40000"/>
                </a:schemeClr>
              </a:buClr>
              <a:buSzPct val="98000"/>
              <a:buFont typeface="+mj-lt"/>
              <a:buAutoNum type="arabicPeriod" startAt="2"/>
            </a:pPr>
            <a:r>
              <a:rPr lang="en-US" sz="3200" dirty="0">
                <a:latin typeface="Calibri" pitchFamily="34" charset="0"/>
              </a:rPr>
              <a:t>Apostles claimed to have authority through this revealed message</a:t>
            </a:r>
          </a:p>
          <a:p>
            <a:pPr marL="933450" lvl="1" indent="-533400">
              <a:lnSpc>
                <a:spcPct val="80000"/>
              </a:lnSpc>
              <a:buClr>
                <a:schemeClr val="bg2">
                  <a:lumMod val="60000"/>
                  <a:lumOff val="40000"/>
                </a:schemeClr>
              </a:buClr>
              <a:buSzPct val="98000"/>
              <a:buFont typeface="Wingdings" panose="05000000000000000000" pitchFamily="2" charset="2"/>
              <a:buChar char="§"/>
            </a:pPr>
            <a:r>
              <a:rPr lang="en-US" sz="3000" dirty="0">
                <a:solidFill>
                  <a:srgbClr val="FFFF00"/>
                </a:solidFill>
                <a:latin typeface="Calibri" pitchFamily="34" charset="0"/>
              </a:rPr>
              <a:t>I Corinthians 2:12-13</a:t>
            </a:r>
          </a:p>
          <a:p>
            <a:pPr marL="933450" lvl="1" indent="-533400">
              <a:lnSpc>
                <a:spcPct val="80000"/>
              </a:lnSpc>
              <a:buClr>
                <a:schemeClr val="bg2">
                  <a:lumMod val="60000"/>
                  <a:lumOff val="40000"/>
                </a:schemeClr>
              </a:buClr>
              <a:buSzPct val="98000"/>
              <a:buFont typeface="Wingdings" panose="05000000000000000000" pitchFamily="2" charset="2"/>
              <a:buChar char="§"/>
            </a:pPr>
            <a:r>
              <a:rPr lang="en-US" sz="3000" dirty="0">
                <a:solidFill>
                  <a:srgbClr val="FFFF00"/>
                </a:solidFill>
                <a:latin typeface="Calibri" pitchFamily="34" charset="0"/>
              </a:rPr>
              <a:t>Ephesians 3:3-5</a:t>
            </a:r>
          </a:p>
          <a:p>
            <a:pPr marL="933450" lvl="1" indent="-533400">
              <a:lnSpc>
                <a:spcPct val="80000"/>
              </a:lnSpc>
              <a:buClr>
                <a:schemeClr val="bg2">
                  <a:lumMod val="60000"/>
                  <a:lumOff val="40000"/>
                </a:schemeClr>
              </a:buClr>
              <a:buSzPct val="98000"/>
              <a:buFont typeface="Wingdings" panose="05000000000000000000" pitchFamily="2" charset="2"/>
              <a:buChar char="§"/>
            </a:pPr>
            <a:r>
              <a:rPr lang="en-US" sz="3000" dirty="0">
                <a:solidFill>
                  <a:srgbClr val="FFFF00"/>
                </a:solidFill>
                <a:latin typeface="Calibri" pitchFamily="34" charset="0"/>
              </a:rPr>
              <a:t>II Peter 1:19-21</a:t>
            </a:r>
          </a:p>
          <a:p>
            <a:pPr marL="520700" indent="0">
              <a:lnSpc>
                <a:spcPct val="80000"/>
              </a:lnSpc>
              <a:buNone/>
            </a:pPr>
            <a:r>
              <a:rPr lang="en-US" sz="3200" dirty="0">
                <a:effectLst/>
                <a:latin typeface="Calibri" pitchFamily="34" charset="0"/>
              </a:rPr>
              <a:t>It was to be followed</a:t>
            </a:r>
          </a:p>
          <a:p>
            <a:pPr marL="933450" lvl="1" indent="-533400">
              <a:lnSpc>
                <a:spcPct val="90000"/>
              </a:lnSpc>
              <a:buClr>
                <a:schemeClr val="bg2">
                  <a:lumMod val="60000"/>
                  <a:lumOff val="40000"/>
                </a:schemeClr>
              </a:buClr>
              <a:buSzPct val="98000"/>
              <a:buFont typeface="Wingdings" panose="05000000000000000000" pitchFamily="2" charset="2"/>
              <a:buChar char="§"/>
            </a:pPr>
            <a:r>
              <a:rPr lang="en-US" sz="3000" dirty="0">
                <a:solidFill>
                  <a:srgbClr val="FFFF00"/>
                </a:solidFill>
                <a:effectLst/>
                <a:latin typeface="Calibri" pitchFamily="34" charset="0"/>
              </a:rPr>
              <a:t>I Timothy 3:15</a:t>
            </a:r>
            <a:r>
              <a:rPr lang="en-US" sz="3000" dirty="0">
                <a:effectLst/>
                <a:latin typeface="Calibri" pitchFamily="34" charset="0"/>
              </a:rPr>
              <a:t>	</a:t>
            </a:r>
          </a:p>
          <a:p>
            <a:pPr marL="933450" lvl="1" indent="-533400">
              <a:lnSpc>
                <a:spcPct val="90000"/>
              </a:lnSpc>
              <a:buClr>
                <a:schemeClr val="bg2">
                  <a:lumMod val="60000"/>
                  <a:lumOff val="40000"/>
                </a:schemeClr>
              </a:buClr>
              <a:buSzPct val="98000"/>
              <a:buFont typeface="Wingdings" panose="05000000000000000000" pitchFamily="2" charset="2"/>
              <a:buChar char="§"/>
            </a:pPr>
            <a:r>
              <a:rPr lang="en-US" sz="3000" dirty="0">
                <a:solidFill>
                  <a:srgbClr val="FFFF00"/>
                </a:solidFill>
                <a:latin typeface="Calibri" pitchFamily="34" charset="0"/>
              </a:rPr>
              <a:t>II Thessalonians 2:15, 3:14</a:t>
            </a:r>
          </a:p>
          <a:p>
            <a:pPr marL="933450" lvl="1" indent="-533400">
              <a:lnSpc>
                <a:spcPct val="90000"/>
              </a:lnSpc>
              <a:buClr>
                <a:schemeClr val="bg2">
                  <a:lumMod val="60000"/>
                  <a:lumOff val="40000"/>
                </a:schemeClr>
              </a:buClr>
              <a:buSzPct val="98000"/>
              <a:buFont typeface="Wingdings" panose="05000000000000000000" pitchFamily="2" charset="2"/>
              <a:buChar char="§"/>
            </a:pPr>
            <a:r>
              <a:rPr lang="en-US" sz="3000" dirty="0">
                <a:solidFill>
                  <a:srgbClr val="FFFF00"/>
                </a:solidFill>
                <a:latin typeface="Calibri" pitchFamily="34" charset="0"/>
              </a:rPr>
              <a:t>I Corinthians 14:37	</a:t>
            </a:r>
          </a:p>
          <a:p>
            <a:pPr marL="533400" indent="-533400">
              <a:lnSpc>
                <a:spcPct val="80000"/>
              </a:lnSpc>
            </a:pPr>
            <a:endParaRPr lang="en-US" sz="3000" dirty="0">
              <a:effectLst/>
              <a:latin typeface="Calibri" pitchFamily="34" charset="0"/>
            </a:endParaRPr>
          </a:p>
          <a:p>
            <a:pPr marL="533400" indent="-533400">
              <a:lnSpc>
                <a:spcPct val="80000"/>
              </a:lnSpc>
            </a:pPr>
            <a:endParaRPr lang="en-US" sz="3000" dirty="0">
              <a:effectLst/>
              <a:latin typeface="Calibri" pitchFamily="34" charset="0"/>
            </a:endParaRPr>
          </a:p>
        </p:txBody>
      </p:sp>
      <p:sp>
        <p:nvSpPr>
          <p:cNvPr id="5" name="Rectangle 5"/>
          <p:cNvSpPr>
            <a:spLocks noChangeArrowheads="1"/>
          </p:cNvSpPr>
          <p:nvPr/>
        </p:nvSpPr>
        <p:spPr bwMode="auto">
          <a:xfrm>
            <a:off x="1981200" y="45275"/>
            <a:ext cx="8637587" cy="830997"/>
          </a:xfrm>
          <a:prstGeom prst="rect">
            <a:avLst/>
          </a:prstGeom>
          <a:noFill/>
          <a:ln w="9525">
            <a:noFill/>
            <a:miter lim="800000"/>
            <a:headEnd/>
            <a:tailEnd/>
          </a:ln>
        </p:spPr>
        <p:txBody>
          <a:bodyPr anchor="b">
            <a:spAutoFit/>
          </a:bodyPr>
          <a:lstStyle/>
          <a:p>
            <a:pPr algn="ctr" eaLnBrk="1" hangingPunct="1"/>
            <a:r>
              <a:rPr lang="en-US" sz="4800" dirty="0">
                <a:latin typeface="Calibri" pitchFamily="34" charset="0"/>
              </a:rPr>
              <a:t>The Rule of Christ</a:t>
            </a:r>
          </a:p>
        </p:txBody>
      </p:sp>
    </p:spTree>
    <p:extLst>
      <p:ext uri="{BB962C8B-B14F-4D97-AF65-F5344CB8AC3E}">
        <p14:creationId xmlns:p14="http://schemas.microsoft.com/office/powerpoint/2010/main" val="31612815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7892">
                                            <p:txEl>
                                              <p:pRg st="0" end="0"/>
                                            </p:txEl>
                                          </p:spTgt>
                                        </p:tgtEl>
                                        <p:attrNameLst>
                                          <p:attrName>style.visibility</p:attrName>
                                        </p:attrNameLst>
                                      </p:cBhvr>
                                      <p:to>
                                        <p:strVal val="visible"/>
                                      </p:to>
                                    </p:set>
                                    <p:animEffect transition="in" filter="dissolve">
                                      <p:cBhvr>
                                        <p:cTn id="7" dur="500"/>
                                        <p:tgtEl>
                                          <p:spTgt spid="37892">
                                            <p:txEl>
                                              <p:pRg st="0" end="0"/>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37892">
                                            <p:txEl>
                                              <p:pRg st="1" end="1"/>
                                            </p:txEl>
                                          </p:spTgt>
                                        </p:tgtEl>
                                        <p:attrNameLst>
                                          <p:attrName>style.visibility</p:attrName>
                                        </p:attrNameLst>
                                      </p:cBhvr>
                                      <p:to>
                                        <p:strVal val="visible"/>
                                      </p:to>
                                    </p:set>
                                    <p:animEffect transition="in" filter="dissolve">
                                      <p:cBhvr>
                                        <p:cTn id="10" dur="500"/>
                                        <p:tgtEl>
                                          <p:spTgt spid="37892">
                                            <p:txEl>
                                              <p:pRg st="1" end="1"/>
                                            </p:txEl>
                                          </p:spTgt>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37892">
                                            <p:txEl>
                                              <p:pRg st="2" end="2"/>
                                            </p:txEl>
                                          </p:spTgt>
                                        </p:tgtEl>
                                        <p:attrNameLst>
                                          <p:attrName>style.visibility</p:attrName>
                                        </p:attrNameLst>
                                      </p:cBhvr>
                                      <p:to>
                                        <p:strVal val="visible"/>
                                      </p:to>
                                    </p:set>
                                    <p:animEffect transition="in" filter="dissolve">
                                      <p:cBhvr>
                                        <p:cTn id="13" dur="500"/>
                                        <p:tgtEl>
                                          <p:spTgt spid="37892">
                                            <p:txEl>
                                              <p:pRg st="2" end="2"/>
                                            </p:txEl>
                                          </p:spTgt>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37892">
                                            <p:txEl>
                                              <p:pRg st="3" end="3"/>
                                            </p:txEl>
                                          </p:spTgt>
                                        </p:tgtEl>
                                        <p:attrNameLst>
                                          <p:attrName>style.visibility</p:attrName>
                                        </p:attrNameLst>
                                      </p:cBhvr>
                                      <p:to>
                                        <p:strVal val="visible"/>
                                      </p:to>
                                    </p:set>
                                    <p:animEffect transition="in" filter="dissolve">
                                      <p:cBhvr>
                                        <p:cTn id="16" dur="500"/>
                                        <p:tgtEl>
                                          <p:spTgt spid="37892">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9" presetClass="entr" presetSubtype="0" fill="hold" grpId="0" nodeType="clickEffect">
                                  <p:stCondLst>
                                    <p:cond delay="0"/>
                                  </p:stCondLst>
                                  <p:childTnLst>
                                    <p:set>
                                      <p:cBhvr>
                                        <p:cTn id="20" dur="1" fill="hold">
                                          <p:stCondLst>
                                            <p:cond delay="0"/>
                                          </p:stCondLst>
                                        </p:cTn>
                                        <p:tgtEl>
                                          <p:spTgt spid="37892">
                                            <p:txEl>
                                              <p:pRg st="4" end="4"/>
                                            </p:txEl>
                                          </p:spTgt>
                                        </p:tgtEl>
                                        <p:attrNameLst>
                                          <p:attrName>style.visibility</p:attrName>
                                        </p:attrNameLst>
                                      </p:cBhvr>
                                      <p:to>
                                        <p:strVal val="visible"/>
                                      </p:to>
                                    </p:set>
                                    <p:animEffect transition="in" filter="dissolve">
                                      <p:cBhvr>
                                        <p:cTn id="21" dur="500"/>
                                        <p:tgtEl>
                                          <p:spTgt spid="37892">
                                            <p:txEl>
                                              <p:pRg st="4" end="4"/>
                                            </p:txEl>
                                          </p:spTgt>
                                        </p:tgtEl>
                                      </p:cBhvr>
                                    </p:animEffect>
                                  </p:childTnLst>
                                </p:cTn>
                              </p:par>
                              <p:par>
                                <p:cTn id="22" presetID="9" presetClass="entr" presetSubtype="0" fill="hold" grpId="0" nodeType="withEffect">
                                  <p:stCondLst>
                                    <p:cond delay="0"/>
                                  </p:stCondLst>
                                  <p:childTnLst>
                                    <p:set>
                                      <p:cBhvr>
                                        <p:cTn id="23" dur="1" fill="hold">
                                          <p:stCondLst>
                                            <p:cond delay="0"/>
                                          </p:stCondLst>
                                        </p:cTn>
                                        <p:tgtEl>
                                          <p:spTgt spid="37892">
                                            <p:txEl>
                                              <p:pRg st="5" end="5"/>
                                            </p:txEl>
                                          </p:spTgt>
                                        </p:tgtEl>
                                        <p:attrNameLst>
                                          <p:attrName>style.visibility</p:attrName>
                                        </p:attrNameLst>
                                      </p:cBhvr>
                                      <p:to>
                                        <p:strVal val="visible"/>
                                      </p:to>
                                    </p:set>
                                    <p:animEffect transition="in" filter="dissolve">
                                      <p:cBhvr>
                                        <p:cTn id="24" dur="500"/>
                                        <p:tgtEl>
                                          <p:spTgt spid="37892">
                                            <p:txEl>
                                              <p:pRg st="5" end="5"/>
                                            </p:txEl>
                                          </p:spTgt>
                                        </p:tgtEl>
                                      </p:cBhvr>
                                    </p:animEffect>
                                  </p:childTnLst>
                                </p:cTn>
                              </p:par>
                              <p:par>
                                <p:cTn id="25" presetID="9" presetClass="entr" presetSubtype="0" fill="hold" grpId="0" nodeType="withEffect">
                                  <p:stCondLst>
                                    <p:cond delay="0"/>
                                  </p:stCondLst>
                                  <p:childTnLst>
                                    <p:set>
                                      <p:cBhvr>
                                        <p:cTn id="26" dur="1" fill="hold">
                                          <p:stCondLst>
                                            <p:cond delay="0"/>
                                          </p:stCondLst>
                                        </p:cTn>
                                        <p:tgtEl>
                                          <p:spTgt spid="37892">
                                            <p:txEl>
                                              <p:pRg st="6" end="6"/>
                                            </p:txEl>
                                          </p:spTgt>
                                        </p:tgtEl>
                                        <p:attrNameLst>
                                          <p:attrName>style.visibility</p:attrName>
                                        </p:attrNameLst>
                                      </p:cBhvr>
                                      <p:to>
                                        <p:strVal val="visible"/>
                                      </p:to>
                                    </p:set>
                                    <p:animEffect transition="in" filter="dissolve">
                                      <p:cBhvr>
                                        <p:cTn id="27" dur="500"/>
                                        <p:tgtEl>
                                          <p:spTgt spid="37892">
                                            <p:txEl>
                                              <p:pRg st="6" end="6"/>
                                            </p:txEl>
                                          </p:spTgt>
                                        </p:tgtEl>
                                      </p:cBhvr>
                                    </p:animEffect>
                                  </p:childTnLst>
                                </p:cTn>
                              </p:par>
                              <p:par>
                                <p:cTn id="28" presetID="9" presetClass="entr" presetSubtype="0" fill="hold" grpId="0" nodeType="withEffect">
                                  <p:stCondLst>
                                    <p:cond delay="0"/>
                                  </p:stCondLst>
                                  <p:childTnLst>
                                    <p:set>
                                      <p:cBhvr>
                                        <p:cTn id="29" dur="1" fill="hold">
                                          <p:stCondLst>
                                            <p:cond delay="0"/>
                                          </p:stCondLst>
                                        </p:cTn>
                                        <p:tgtEl>
                                          <p:spTgt spid="37892">
                                            <p:txEl>
                                              <p:pRg st="7" end="7"/>
                                            </p:txEl>
                                          </p:spTgt>
                                        </p:tgtEl>
                                        <p:attrNameLst>
                                          <p:attrName>style.visibility</p:attrName>
                                        </p:attrNameLst>
                                      </p:cBhvr>
                                      <p:to>
                                        <p:strVal val="visible"/>
                                      </p:to>
                                    </p:set>
                                    <p:animEffect transition="in" filter="dissolve">
                                      <p:cBhvr>
                                        <p:cTn id="30" dur="500"/>
                                        <p:tgtEl>
                                          <p:spTgt spid="3789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2"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idx="4294967295"/>
          </p:nvPr>
        </p:nvSpPr>
        <p:spPr>
          <a:xfrm>
            <a:off x="990601" y="2590800"/>
            <a:ext cx="10439399" cy="914400"/>
          </a:xfrm>
        </p:spPr>
        <p:txBody>
          <a:bodyPr/>
          <a:lstStyle/>
          <a:p>
            <a:pPr eaLnBrk="1" hangingPunct="1">
              <a:defRPr/>
            </a:pPr>
            <a:r>
              <a:rPr lang="en-US" sz="6600" b="1" i="1" dirty="0">
                <a:solidFill>
                  <a:schemeClr val="tx1"/>
                </a:solidFill>
                <a:effectLst>
                  <a:outerShdw blurRad="38100" dist="38100" dir="2700000" algn="tl">
                    <a:srgbClr val="000000">
                      <a:alpha val="43137"/>
                    </a:srgbClr>
                  </a:outerShdw>
                </a:effectLst>
                <a:latin typeface="Calibri" pitchFamily="34" charset="0"/>
              </a:rPr>
              <a:t>What is the Church of Christ?</a:t>
            </a:r>
          </a:p>
        </p:txBody>
      </p:sp>
    </p:spTree>
    <p:extLst>
      <p:ext uri="{BB962C8B-B14F-4D97-AF65-F5344CB8AC3E}">
        <p14:creationId xmlns:p14="http://schemas.microsoft.com/office/powerpoint/2010/main" val="41296476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Text Box 2"/>
          <p:cNvSpPr txBox="1">
            <a:spLocks noChangeArrowheads="1"/>
          </p:cNvSpPr>
          <p:nvPr/>
        </p:nvSpPr>
        <p:spPr bwMode="auto">
          <a:xfrm>
            <a:off x="737393" y="844620"/>
            <a:ext cx="11125200" cy="707886"/>
          </a:xfrm>
          <a:prstGeom prst="rect">
            <a:avLst/>
          </a:prstGeom>
          <a:noFill/>
          <a:ln w="9525">
            <a:noFill/>
            <a:miter lim="800000"/>
            <a:headEnd/>
            <a:tailEnd/>
          </a:ln>
        </p:spPr>
        <p:txBody>
          <a:bodyPr wrap="square">
            <a:spAutoFit/>
          </a:bodyPr>
          <a:lstStyle/>
          <a:p>
            <a:pPr algn="ctr" eaLnBrk="1" hangingPunct="1">
              <a:spcBef>
                <a:spcPct val="50000"/>
              </a:spcBef>
            </a:pPr>
            <a:r>
              <a:rPr lang="en-US" sz="4000" dirty="0">
                <a:solidFill>
                  <a:srgbClr val="FFFF00"/>
                </a:solidFill>
                <a:latin typeface="Calibri" pitchFamily="34" charset="0"/>
              </a:rPr>
              <a:t>Four Essential Truths</a:t>
            </a:r>
          </a:p>
        </p:txBody>
      </p:sp>
      <p:sp>
        <p:nvSpPr>
          <p:cNvPr id="37892" name="Rectangle 4"/>
          <p:cNvSpPr>
            <a:spLocks noGrp="1" noChangeArrowheads="1"/>
          </p:cNvSpPr>
          <p:nvPr>
            <p:ph type="body" sz="half" idx="4294967295"/>
          </p:nvPr>
        </p:nvSpPr>
        <p:spPr>
          <a:xfrm>
            <a:off x="944305" y="1722024"/>
            <a:ext cx="10744200" cy="4145376"/>
          </a:xfrm>
          <a:noFill/>
        </p:spPr>
        <p:txBody>
          <a:bodyPr>
            <a:normAutofit/>
          </a:bodyPr>
          <a:lstStyle/>
          <a:p>
            <a:pPr marL="533400" indent="-533400">
              <a:lnSpc>
                <a:spcPct val="80000"/>
              </a:lnSpc>
              <a:buClr>
                <a:schemeClr val="bg2">
                  <a:lumMod val="60000"/>
                  <a:lumOff val="40000"/>
                </a:schemeClr>
              </a:buClr>
              <a:buSzPct val="98000"/>
              <a:buFont typeface="+mj-lt"/>
              <a:buAutoNum type="arabicPeriod" startAt="3"/>
            </a:pPr>
            <a:r>
              <a:rPr lang="en-US" sz="3200" dirty="0">
                <a:latin typeface="Calibri" pitchFamily="34" charset="0"/>
              </a:rPr>
              <a:t>This message was a covenant that made the previous one obsolete</a:t>
            </a:r>
          </a:p>
          <a:p>
            <a:pPr marL="933450" lvl="1" indent="-533400">
              <a:lnSpc>
                <a:spcPct val="80000"/>
              </a:lnSpc>
              <a:buClr>
                <a:schemeClr val="bg2">
                  <a:lumMod val="60000"/>
                  <a:lumOff val="40000"/>
                </a:schemeClr>
              </a:buClr>
              <a:buSzPct val="98000"/>
              <a:buFont typeface="Wingdings" panose="05000000000000000000" pitchFamily="2" charset="2"/>
              <a:buChar char="§"/>
            </a:pPr>
            <a:r>
              <a:rPr lang="en-US" sz="3000" dirty="0">
                <a:solidFill>
                  <a:srgbClr val="FFFF00"/>
                </a:solidFill>
                <a:latin typeface="Calibri" pitchFamily="34" charset="0"/>
              </a:rPr>
              <a:t>Hebrews 8:6-13</a:t>
            </a:r>
          </a:p>
          <a:p>
            <a:pPr marL="933450" lvl="1" indent="-533400">
              <a:lnSpc>
                <a:spcPct val="80000"/>
              </a:lnSpc>
              <a:buClr>
                <a:schemeClr val="bg2">
                  <a:lumMod val="60000"/>
                  <a:lumOff val="40000"/>
                </a:schemeClr>
              </a:buClr>
              <a:buSzPct val="98000"/>
              <a:buFont typeface="Wingdings" panose="05000000000000000000" pitchFamily="2" charset="2"/>
              <a:buChar char="§"/>
            </a:pPr>
            <a:r>
              <a:rPr lang="en-US" sz="3000" dirty="0">
                <a:solidFill>
                  <a:srgbClr val="FFFF00"/>
                </a:solidFill>
                <a:latin typeface="Calibri" pitchFamily="34" charset="0"/>
              </a:rPr>
              <a:t>Hebrews 10:6-10</a:t>
            </a:r>
          </a:p>
          <a:p>
            <a:pPr marL="933450" lvl="1" indent="-533400">
              <a:lnSpc>
                <a:spcPct val="80000"/>
              </a:lnSpc>
              <a:buClr>
                <a:schemeClr val="bg2">
                  <a:lumMod val="60000"/>
                  <a:lumOff val="40000"/>
                </a:schemeClr>
              </a:buClr>
              <a:buSzPct val="98000"/>
              <a:buFont typeface="Wingdings" panose="05000000000000000000" pitchFamily="2" charset="2"/>
              <a:buChar char="§"/>
            </a:pPr>
            <a:r>
              <a:rPr lang="en-US" sz="3000" dirty="0">
                <a:solidFill>
                  <a:srgbClr val="FFFF00"/>
                </a:solidFill>
                <a:latin typeface="Calibri" pitchFamily="34" charset="0"/>
              </a:rPr>
              <a:t>Hebrews 9:15-17</a:t>
            </a:r>
          </a:p>
          <a:p>
            <a:pPr marL="933450" lvl="1" indent="-533400">
              <a:lnSpc>
                <a:spcPct val="80000"/>
              </a:lnSpc>
              <a:buClr>
                <a:schemeClr val="bg2">
                  <a:lumMod val="60000"/>
                  <a:lumOff val="40000"/>
                </a:schemeClr>
              </a:buClr>
              <a:buSzPct val="98000"/>
              <a:buFont typeface="Wingdings" panose="05000000000000000000" pitchFamily="2" charset="2"/>
              <a:buChar char="§"/>
            </a:pPr>
            <a:r>
              <a:rPr lang="en-US" sz="3000" dirty="0">
                <a:solidFill>
                  <a:srgbClr val="FFFF00"/>
                </a:solidFill>
                <a:latin typeface="Calibri" pitchFamily="34" charset="0"/>
              </a:rPr>
              <a:t>Hebrews 7:11-19</a:t>
            </a:r>
          </a:p>
          <a:p>
            <a:pPr marL="533400" indent="-533400">
              <a:lnSpc>
                <a:spcPct val="80000"/>
              </a:lnSpc>
            </a:pPr>
            <a:endParaRPr lang="en-US" sz="3000" dirty="0">
              <a:effectLst/>
              <a:latin typeface="Calibri" pitchFamily="34" charset="0"/>
            </a:endParaRPr>
          </a:p>
          <a:p>
            <a:pPr marL="533400" indent="-533400">
              <a:lnSpc>
                <a:spcPct val="80000"/>
              </a:lnSpc>
            </a:pPr>
            <a:endParaRPr lang="en-US" sz="3000" dirty="0">
              <a:effectLst/>
              <a:latin typeface="Calibri" pitchFamily="34" charset="0"/>
            </a:endParaRPr>
          </a:p>
          <a:p>
            <a:pPr marL="533400" indent="-533400">
              <a:lnSpc>
                <a:spcPct val="80000"/>
              </a:lnSpc>
            </a:pPr>
            <a:endParaRPr lang="en-US" sz="3000" dirty="0">
              <a:effectLst/>
              <a:latin typeface="Calibri" pitchFamily="34" charset="0"/>
            </a:endParaRPr>
          </a:p>
        </p:txBody>
      </p:sp>
      <p:sp>
        <p:nvSpPr>
          <p:cNvPr id="5" name="Rectangle 5"/>
          <p:cNvSpPr>
            <a:spLocks noChangeArrowheads="1"/>
          </p:cNvSpPr>
          <p:nvPr/>
        </p:nvSpPr>
        <p:spPr bwMode="auto">
          <a:xfrm>
            <a:off x="1981200" y="45275"/>
            <a:ext cx="8637587" cy="830997"/>
          </a:xfrm>
          <a:prstGeom prst="rect">
            <a:avLst/>
          </a:prstGeom>
          <a:noFill/>
          <a:ln w="9525">
            <a:noFill/>
            <a:miter lim="800000"/>
            <a:headEnd/>
            <a:tailEnd/>
          </a:ln>
        </p:spPr>
        <p:txBody>
          <a:bodyPr anchor="b">
            <a:spAutoFit/>
          </a:bodyPr>
          <a:lstStyle/>
          <a:p>
            <a:pPr algn="ctr" eaLnBrk="1" hangingPunct="1"/>
            <a:r>
              <a:rPr lang="en-US" sz="4800" dirty="0">
                <a:latin typeface="Calibri" pitchFamily="34" charset="0"/>
              </a:rPr>
              <a:t>The Rule of Christ</a:t>
            </a:r>
          </a:p>
        </p:txBody>
      </p:sp>
      <p:sp>
        <p:nvSpPr>
          <p:cNvPr id="2" name="Speech Bubble: Rectangle with Corners Rounded 1">
            <a:extLst>
              <a:ext uri="{FF2B5EF4-FFF2-40B4-BE49-F238E27FC236}">
                <a16:creationId xmlns:a16="http://schemas.microsoft.com/office/drawing/2014/main" id="{81F35309-15B9-412C-9590-C1ACBA9C06AC}"/>
              </a:ext>
            </a:extLst>
          </p:cNvPr>
          <p:cNvSpPr/>
          <p:nvPr/>
        </p:nvSpPr>
        <p:spPr>
          <a:xfrm>
            <a:off x="6095999" y="1981200"/>
            <a:ext cx="5766594" cy="3276600"/>
          </a:xfrm>
          <a:prstGeom prst="wedgeRoundRectCallout">
            <a:avLst>
              <a:gd name="adj1" fmla="val -78077"/>
              <a:gd name="adj2" fmla="val -21769"/>
              <a:gd name="adj3" fmla="val 16667"/>
            </a:avLst>
          </a:prstGeom>
          <a:solidFill>
            <a:schemeClr val="bg2">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baseline="30000" dirty="0"/>
              <a:t>6 </a:t>
            </a:r>
            <a:r>
              <a:rPr lang="en-US" dirty="0"/>
              <a:t>But as it is, Christ has obtained a ministry that is as much more excellent than the old as the covenant he mediates is better, since it is enacted on better promises. </a:t>
            </a:r>
            <a:r>
              <a:rPr lang="en-US" b="1" baseline="30000" dirty="0"/>
              <a:t>7 </a:t>
            </a:r>
            <a:r>
              <a:rPr lang="en-US" dirty="0"/>
              <a:t>For if that first covenant had been faultless, there would have been no occasion to look for a second.</a:t>
            </a:r>
          </a:p>
          <a:p>
            <a:r>
              <a:rPr lang="en-US" b="1" baseline="30000" dirty="0"/>
              <a:t>8 </a:t>
            </a:r>
            <a:r>
              <a:rPr lang="en-US" dirty="0"/>
              <a:t>For he finds fault with them when he says:</a:t>
            </a:r>
          </a:p>
          <a:p>
            <a:r>
              <a:rPr lang="en-US" b="1" baseline="30000" dirty="0"/>
              <a:t>13 </a:t>
            </a:r>
            <a:r>
              <a:rPr lang="en-US" dirty="0"/>
              <a:t>In speaking of a new covenant, he makes the first one obsolete. And what is becoming obsolete and growing old is ready to vanish away</a:t>
            </a:r>
          </a:p>
        </p:txBody>
      </p:sp>
      <p:sp>
        <p:nvSpPr>
          <p:cNvPr id="6" name="Speech Bubble: Rectangle with Corners Rounded 5">
            <a:extLst>
              <a:ext uri="{FF2B5EF4-FFF2-40B4-BE49-F238E27FC236}">
                <a16:creationId xmlns:a16="http://schemas.microsoft.com/office/drawing/2014/main" id="{DD357339-9A5A-4BD6-BAEB-F680A67A87E2}"/>
              </a:ext>
            </a:extLst>
          </p:cNvPr>
          <p:cNvSpPr/>
          <p:nvPr/>
        </p:nvSpPr>
        <p:spPr>
          <a:xfrm>
            <a:off x="6248399" y="2133600"/>
            <a:ext cx="5440106" cy="2133600"/>
          </a:xfrm>
          <a:prstGeom prst="wedgeRoundRectCallout">
            <a:avLst>
              <a:gd name="adj1" fmla="val -78536"/>
              <a:gd name="adj2" fmla="val -2004"/>
              <a:gd name="adj3" fmla="val 16667"/>
            </a:avLst>
          </a:prstGeom>
          <a:solidFill>
            <a:schemeClr val="bg2">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baseline="30000" dirty="0"/>
              <a:t>9 </a:t>
            </a:r>
            <a:r>
              <a:rPr lang="en-US" sz="2000" dirty="0"/>
              <a:t>then he added, “Behold, I have come to do your will.” He does away with the first in order to establish the second. </a:t>
            </a:r>
            <a:r>
              <a:rPr lang="en-US" sz="2000" b="1" baseline="30000" dirty="0"/>
              <a:t>10 </a:t>
            </a:r>
            <a:r>
              <a:rPr lang="en-US" sz="2000" dirty="0"/>
              <a:t>And by that will we have been sanctified through the offering of the body of Jesus Christ once for all.</a:t>
            </a:r>
          </a:p>
        </p:txBody>
      </p:sp>
      <p:sp>
        <p:nvSpPr>
          <p:cNvPr id="7" name="Speech Bubble: Rectangle with Corners Rounded 6">
            <a:extLst>
              <a:ext uri="{FF2B5EF4-FFF2-40B4-BE49-F238E27FC236}">
                <a16:creationId xmlns:a16="http://schemas.microsoft.com/office/drawing/2014/main" id="{8C405F07-CB90-4CEB-A4F0-832C6198EBB3}"/>
              </a:ext>
            </a:extLst>
          </p:cNvPr>
          <p:cNvSpPr/>
          <p:nvPr/>
        </p:nvSpPr>
        <p:spPr>
          <a:xfrm>
            <a:off x="6095999" y="2667000"/>
            <a:ext cx="5766593" cy="2849976"/>
          </a:xfrm>
          <a:prstGeom prst="wedgeRoundRectCallout">
            <a:avLst>
              <a:gd name="adj1" fmla="val -75394"/>
              <a:gd name="adj2" fmla="val -11400"/>
              <a:gd name="adj3" fmla="val 16667"/>
            </a:avLst>
          </a:prstGeom>
          <a:solidFill>
            <a:schemeClr val="bg2">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baseline="30000" dirty="0"/>
              <a:t>15 </a:t>
            </a:r>
            <a:r>
              <a:rPr lang="en-US" dirty="0"/>
              <a:t>Therefore he is the mediator of a new covenant, so that those who are called may receive the promised eternal inheritance, since a death has occurred that redeems them from the transgressions committed under the first covenant. </a:t>
            </a:r>
            <a:r>
              <a:rPr lang="en-US" b="1" baseline="30000" dirty="0"/>
              <a:t>16 </a:t>
            </a:r>
            <a:r>
              <a:rPr lang="en-US" dirty="0"/>
              <a:t>For where a will is involved, the death of the one who made it must be established. </a:t>
            </a:r>
            <a:r>
              <a:rPr lang="en-US" b="1" baseline="30000" dirty="0"/>
              <a:t>17 </a:t>
            </a:r>
            <a:r>
              <a:rPr lang="en-US" dirty="0"/>
              <a:t>For a will takes effect only at death, since it is not in force as long as the one who made it is alive.</a:t>
            </a:r>
            <a:endParaRPr lang="en-US" sz="2000" dirty="0"/>
          </a:p>
        </p:txBody>
      </p:sp>
      <p:sp>
        <p:nvSpPr>
          <p:cNvPr id="8" name="Speech Bubble: Rectangle with Corners Rounded 7">
            <a:extLst>
              <a:ext uri="{FF2B5EF4-FFF2-40B4-BE49-F238E27FC236}">
                <a16:creationId xmlns:a16="http://schemas.microsoft.com/office/drawing/2014/main" id="{2FEA6AA1-C402-4AFD-B5A2-C49C9130ACDA}"/>
              </a:ext>
            </a:extLst>
          </p:cNvPr>
          <p:cNvSpPr/>
          <p:nvPr/>
        </p:nvSpPr>
        <p:spPr>
          <a:xfrm>
            <a:off x="6095999" y="3276600"/>
            <a:ext cx="5592506" cy="2590800"/>
          </a:xfrm>
          <a:prstGeom prst="wedgeRoundRectCallout">
            <a:avLst>
              <a:gd name="adj1" fmla="val -74763"/>
              <a:gd name="adj2" fmla="val -10692"/>
              <a:gd name="adj3" fmla="val 16667"/>
            </a:avLst>
          </a:prstGeom>
          <a:solidFill>
            <a:schemeClr val="bg2">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baseline="30000" dirty="0"/>
              <a:t>12 </a:t>
            </a:r>
            <a:r>
              <a:rPr lang="en-US" dirty="0"/>
              <a:t>For when there is a change in the priesthood, there is necessarily a change in the law as well.</a:t>
            </a:r>
          </a:p>
          <a:p>
            <a:r>
              <a:rPr lang="en-US" b="1" baseline="30000" dirty="0"/>
              <a:t>18 </a:t>
            </a:r>
            <a:r>
              <a:rPr lang="en-US" dirty="0"/>
              <a:t>For on the one hand, a former commandment is set aside because of its weakness and uselessness </a:t>
            </a:r>
            <a:r>
              <a:rPr lang="en-US" b="1" baseline="30000" dirty="0"/>
              <a:t>19 </a:t>
            </a:r>
            <a:r>
              <a:rPr lang="en-US" dirty="0"/>
              <a:t>(for the law made nothing perfect); but on the other hand, a better hope is introduced, through which we draw near to God.</a:t>
            </a:r>
            <a:endParaRPr lang="en-US" sz="2000" dirty="0"/>
          </a:p>
        </p:txBody>
      </p:sp>
    </p:spTree>
    <p:extLst>
      <p:ext uri="{BB962C8B-B14F-4D97-AF65-F5344CB8AC3E}">
        <p14:creationId xmlns:p14="http://schemas.microsoft.com/office/powerpoint/2010/main" val="27156065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7892">
                                            <p:txEl>
                                              <p:pRg st="0" end="0"/>
                                            </p:txEl>
                                          </p:spTgt>
                                        </p:tgtEl>
                                        <p:attrNameLst>
                                          <p:attrName>style.visibility</p:attrName>
                                        </p:attrNameLst>
                                      </p:cBhvr>
                                      <p:to>
                                        <p:strVal val="visible"/>
                                      </p:to>
                                    </p:set>
                                    <p:animEffect transition="in" filter="dissolve">
                                      <p:cBhvr>
                                        <p:cTn id="7" dur="500"/>
                                        <p:tgtEl>
                                          <p:spTgt spid="37892">
                                            <p:txEl>
                                              <p:pRg st="0" end="0"/>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37892">
                                            <p:txEl>
                                              <p:pRg st="1" end="1"/>
                                            </p:txEl>
                                          </p:spTgt>
                                        </p:tgtEl>
                                        <p:attrNameLst>
                                          <p:attrName>style.visibility</p:attrName>
                                        </p:attrNameLst>
                                      </p:cBhvr>
                                      <p:to>
                                        <p:strVal val="visible"/>
                                      </p:to>
                                    </p:set>
                                    <p:animEffect transition="in" filter="dissolve">
                                      <p:cBhvr>
                                        <p:cTn id="10" dur="500"/>
                                        <p:tgtEl>
                                          <p:spTgt spid="37892">
                                            <p:txEl>
                                              <p:pRg st="1" end="1"/>
                                            </p:txEl>
                                          </p:spTgt>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37892">
                                            <p:txEl>
                                              <p:pRg st="2" end="2"/>
                                            </p:txEl>
                                          </p:spTgt>
                                        </p:tgtEl>
                                        <p:attrNameLst>
                                          <p:attrName>style.visibility</p:attrName>
                                        </p:attrNameLst>
                                      </p:cBhvr>
                                      <p:to>
                                        <p:strVal val="visible"/>
                                      </p:to>
                                    </p:set>
                                    <p:animEffect transition="in" filter="dissolve">
                                      <p:cBhvr>
                                        <p:cTn id="13" dur="500"/>
                                        <p:tgtEl>
                                          <p:spTgt spid="37892">
                                            <p:txEl>
                                              <p:pRg st="2" end="2"/>
                                            </p:txEl>
                                          </p:spTgt>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37892">
                                            <p:txEl>
                                              <p:pRg st="3" end="3"/>
                                            </p:txEl>
                                          </p:spTgt>
                                        </p:tgtEl>
                                        <p:attrNameLst>
                                          <p:attrName>style.visibility</p:attrName>
                                        </p:attrNameLst>
                                      </p:cBhvr>
                                      <p:to>
                                        <p:strVal val="visible"/>
                                      </p:to>
                                    </p:set>
                                    <p:animEffect transition="in" filter="dissolve">
                                      <p:cBhvr>
                                        <p:cTn id="16" dur="500"/>
                                        <p:tgtEl>
                                          <p:spTgt spid="37892">
                                            <p:txEl>
                                              <p:pRg st="3" end="3"/>
                                            </p:txEl>
                                          </p:spTgt>
                                        </p:tgtEl>
                                      </p:cBhvr>
                                    </p:animEffect>
                                  </p:childTnLst>
                                </p:cTn>
                              </p:par>
                              <p:par>
                                <p:cTn id="17" presetID="9" presetClass="entr" presetSubtype="0" fill="hold" grpId="0" nodeType="withEffect">
                                  <p:stCondLst>
                                    <p:cond delay="0"/>
                                  </p:stCondLst>
                                  <p:childTnLst>
                                    <p:set>
                                      <p:cBhvr>
                                        <p:cTn id="18" dur="1" fill="hold">
                                          <p:stCondLst>
                                            <p:cond delay="0"/>
                                          </p:stCondLst>
                                        </p:cTn>
                                        <p:tgtEl>
                                          <p:spTgt spid="37892">
                                            <p:txEl>
                                              <p:pRg st="4" end="4"/>
                                            </p:txEl>
                                          </p:spTgt>
                                        </p:tgtEl>
                                        <p:attrNameLst>
                                          <p:attrName>style.visibility</p:attrName>
                                        </p:attrNameLst>
                                      </p:cBhvr>
                                      <p:to>
                                        <p:strVal val="visible"/>
                                      </p:to>
                                    </p:set>
                                    <p:animEffect transition="in" filter="dissolve">
                                      <p:cBhvr>
                                        <p:cTn id="19" dur="500"/>
                                        <p:tgtEl>
                                          <p:spTgt spid="37892">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9" presetClass="entr" presetSubtype="0" fill="hold" grpId="0" nodeType="clickEffect">
                                  <p:stCondLst>
                                    <p:cond delay="0"/>
                                  </p:stCondLst>
                                  <p:childTnLst>
                                    <p:set>
                                      <p:cBhvr>
                                        <p:cTn id="23" dur="1" fill="hold">
                                          <p:stCondLst>
                                            <p:cond delay="0"/>
                                          </p:stCondLst>
                                        </p:cTn>
                                        <p:tgtEl>
                                          <p:spTgt spid="2"/>
                                        </p:tgtEl>
                                        <p:attrNameLst>
                                          <p:attrName>style.visibility</p:attrName>
                                        </p:attrNameLst>
                                      </p:cBhvr>
                                      <p:to>
                                        <p:strVal val="visible"/>
                                      </p:to>
                                    </p:set>
                                    <p:animEffect transition="in" filter="dissolve">
                                      <p:cBhvr>
                                        <p:cTn id="24" dur="500"/>
                                        <p:tgtEl>
                                          <p:spTgt spid="2"/>
                                        </p:tgtEl>
                                      </p:cBhvr>
                                    </p:animEffect>
                                  </p:childTnLst>
                                  <p:subTnLst>
                                    <p:set>
                                      <p:cBhvr override="childStyle">
                                        <p:cTn dur="1" fill="hold" display="0" masterRel="nextClick" afterEffect="1"/>
                                        <p:tgtEl>
                                          <p:spTgt spid="2"/>
                                        </p:tgtEl>
                                        <p:attrNameLst>
                                          <p:attrName>style.visibility</p:attrName>
                                        </p:attrNameLst>
                                      </p:cBhvr>
                                      <p:to>
                                        <p:strVal val="hidden"/>
                                      </p:to>
                                    </p:set>
                                  </p:subTnLst>
                                </p:cTn>
                              </p:par>
                            </p:childTnLst>
                          </p:cTn>
                        </p:par>
                      </p:childTnLst>
                    </p:cTn>
                  </p:par>
                  <p:par>
                    <p:cTn id="25" fill="hold">
                      <p:stCondLst>
                        <p:cond delay="indefinite"/>
                      </p:stCondLst>
                      <p:childTnLst>
                        <p:par>
                          <p:cTn id="26" fill="hold">
                            <p:stCondLst>
                              <p:cond delay="0"/>
                            </p:stCondLst>
                            <p:childTnLst>
                              <p:par>
                                <p:cTn id="27" presetID="9" presetClass="entr" presetSubtype="0" fill="hold" grpId="0" nodeType="clickEffect">
                                  <p:stCondLst>
                                    <p:cond delay="0"/>
                                  </p:stCondLst>
                                  <p:childTnLst>
                                    <p:set>
                                      <p:cBhvr>
                                        <p:cTn id="28" dur="1" fill="hold">
                                          <p:stCondLst>
                                            <p:cond delay="0"/>
                                          </p:stCondLst>
                                        </p:cTn>
                                        <p:tgtEl>
                                          <p:spTgt spid="6"/>
                                        </p:tgtEl>
                                        <p:attrNameLst>
                                          <p:attrName>style.visibility</p:attrName>
                                        </p:attrNameLst>
                                      </p:cBhvr>
                                      <p:to>
                                        <p:strVal val="visible"/>
                                      </p:to>
                                    </p:set>
                                    <p:animEffect transition="in" filter="dissolve">
                                      <p:cBhvr>
                                        <p:cTn id="29" dur="500"/>
                                        <p:tgtEl>
                                          <p:spTgt spid="6"/>
                                        </p:tgtEl>
                                      </p:cBhvr>
                                    </p:animEffect>
                                  </p:childTnLst>
                                  <p:subTnLst>
                                    <p:set>
                                      <p:cBhvr override="childStyle">
                                        <p:cTn dur="1" fill="hold" display="0" masterRel="nextClick" afterEffect="1"/>
                                        <p:tgtEl>
                                          <p:spTgt spid="6"/>
                                        </p:tgtEl>
                                        <p:attrNameLst>
                                          <p:attrName>style.visibility</p:attrName>
                                        </p:attrNameLst>
                                      </p:cBhvr>
                                      <p:to>
                                        <p:strVal val="hidden"/>
                                      </p:to>
                                    </p:set>
                                  </p:subTnLst>
                                </p:cTn>
                              </p:par>
                            </p:childTnLst>
                          </p:cTn>
                        </p:par>
                      </p:childTnLst>
                    </p:cTn>
                  </p:par>
                  <p:par>
                    <p:cTn id="30" fill="hold">
                      <p:stCondLst>
                        <p:cond delay="indefinite"/>
                      </p:stCondLst>
                      <p:childTnLst>
                        <p:par>
                          <p:cTn id="31" fill="hold">
                            <p:stCondLst>
                              <p:cond delay="0"/>
                            </p:stCondLst>
                            <p:childTnLst>
                              <p:par>
                                <p:cTn id="32" presetID="9" presetClass="entr" presetSubtype="0" fill="hold" grpId="0" nodeType="clickEffect">
                                  <p:stCondLst>
                                    <p:cond delay="0"/>
                                  </p:stCondLst>
                                  <p:childTnLst>
                                    <p:set>
                                      <p:cBhvr>
                                        <p:cTn id="33" dur="1" fill="hold">
                                          <p:stCondLst>
                                            <p:cond delay="0"/>
                                          </p:stCondLst>
                                        </p:cTn>
                                        <p:tgtEl>
                                          <p:spTgt spid="7"/>
                                        </p:tgtEl>
                                        <p:attrNameLst>
                                          <p:attrName>style.visibility</p:attrName>
                                        </p:attrNameLst>
                                      </p:cBhvr>
                                      <p:to>
                                        <p:strVal val="visible"/>
                                      </p:to>
                                    </p:set>
                                    <p:animEffect transition="in" filter="dissolve">
                                      <p:cBhvr>
                                        <p:cTn id="34" dur="500"/>
                                        <p:tgtEl>
                                          <p:spTgt spid="7"/>
                                        </p:tgtEl>
                                      </p:cBhvr>
                                    </p:animEffect>
                                  </p:childTnLst>
                                  <p:subTnLst>
                                    <p:set>
                                      <p:cBhvr override="childStyle">
                                        <p:cTn dur="1" fill="hold" display="0" masterRel="nextClick" afterEffect="1"/>
                                        <p:tgtEl>
                                          <p:spTgt spid="7"/>
                                        </p:tgtEl>
                                        <p:attrNameLst>
                                          <p:attrName>style.visibility</p:attrName>
                                        </p:attrNameLst>
                                      </p:cBhvr>
                                      <p:to>
                                        <p:strVal val="hidden"/>
                                      </p:to>
                                    </p:set>
                                  </p:subTnLst>
                                </p:cTn>
                              </p:par>
                            </p:childTnLst>
                          </p:cTn>
                        </p:par>
                      </p:childTnLst>
                    </p:cTn>
                  </p:par>
                  <p:par>
                    <p:cTn id="35" fill="hold">
                      <p:stCondLst>
                        <p:cond delay="indefinite"/>
                      </p:stCondLst>
                      <p:childTnLst>
                        <p:par>
                          <p:cTn id="36" fill="hold">
                            <p:stCondLst>
                              <p:cond delay="0"/>
                            </p:stCondLst>
                            <p:childTnLst>
                              <p:par>
                                <p:cTn id="37" presetID="9" presetClass="entr" presetSubtype="0" fill="hold" grpId="0" nodeType="clickEffect">
                                  <p:stCondLst>
                                    <p:cond delay="0"/>
                                  </p:stCondLst>
                                  <p:childTnLst>
                                    <p:set>
                                      <p:cBhvr>
                                        <p:cTn id="38" dur="1" fill="hold">
                                          <p:stCondLst>
                                            <p:cond delay="0"/>
                                          </p:stCondLst>
                                        </p:cTn>
                                        <p:tgtEl>
                                          <p:spTgt spid="8"/>
                                        </p:tgtEl>
                                        <p:attrNameLst>
                                          <p:attrName>style.visibility</p:attrName>
                                        </p:attrNameLst>
                                      </p:cBhvr>
                                      <p:to>
                                        <p:strVal val="visible"/>
                                      </p:to>
                                    </p:set>
                                    <p:animEffect transition="in" filter="dissolve">
                                      <p:cBhvr>
                                        <p:cTn id="39" dur="500"/>
                                        <p:tgtEl>
                                          <p:spTgt spid="8"/>
                                        </p:tgtEl>
                                      </p:cBhvr>
                                    </p:animEffect>
                                  </p:childTnLst>
                                  <p:subTnLst>
                                    <p:set>
                                      <p:cBhvr override="childStyle">
                                        <p:cTn dur="1" fill="hold" display="0" masterRel="nextClick" afterEffect="1"/>
                                        <p:tgtEl>
                                          <p:spTgt spid="8"/>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2" grpId="0" build="p"/>
      <p:bldP spid="2" grpId="0" animBg="1"/>
      <p:bldP spid="6" grpId="0" animBg="1"/>
      <p:bldP spid="7" grpId="0" animBg="1"/>
      <p:bldP spid="8" grpId="0" animBg="1"/>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Text Box 2"/>
          <p:cNvSpPr txBox="1">
            <a:spLocks noChangeArrowheads="1"/>
          </p:cNvSpPr>
          <p:nvPr/>
        </p:nvSpPr>
        <p:spPr bwMode="auto">
          <a:xfrm>
            <a:off x="737393" y="844620"/>
            <a:ext cx="11125200" cy="707886"/>
          </a:xfrm>
          <a:prstGeom prst="rect">
            <a:avLst/>
          </a:prstGeom>
          <a:noFill/>
          <a:ln w="9525">
            <a:noFill/>
            <a:miter lim="800000"/>
            <a:headEnd/>
            <a:tailEnd/>
          </a:ln>
        </p:spPr>
        <p:txBody>
          <a:bodyPr wrap="square">
            <a:spAutoFit/>
          </a:bodyPr>
          <a:lstStyle/>
          <a:p>
            <a:pPr algn="ctr" eaLnBrk="1" hangingPunct="1">
              <a:spcBef>
                <a:spcPct val="50000"/>
              </a:spcBef>
            </a:pPr>
            <a:r>
              <a:rPr lang="en-US" sz="4000" dirty="0">
                <a:solidFill>
                  <a:srgbClr val="FFFF00"/>
                </a:solidFill>
                <a:latin typeface="Calibri" pitchFamily="34" charset="0"/>
              </a:rPr>
              <a:t>Four Essential Truths</a:t>
            </a:r>
          </a:p>
        </p:txBody>
      </p:sp>
      <p:sp>
        <p:nvSpPr>
          <p:cNvPr id="37892" name="Rectangle 4"/>
          <p:cNvSpPr>
            <a:spLocks noGrp="1" noChangeArrowheads="1"/>
          </p:cNvSpPr>
          <p:nvPr>
            <p:ph type="body" sz="half" idx="4294967295"/>
          </p:nvPr>
        </p:nvSpPr>
        <p:spPr>
          <a:xfrm>
            <a:off x="457200" y="1552506"/>
            <a:ext cx="11405393" cy="5076894"/>
          </a:xfrm>
          <a:noFill/>
        </p:spPr>
        <p:txBody>
          <a:bodyPr>
            <a:normAutofit/>
          </a:bodyPr>
          <a:lstStyle/>
          <a:p>
            <a:pPr marL="533400" indent="-533400">
              <a:lnSpc>
                <a:spcPct val="80000"/>
              </a:lnSpc>
              <a:buClr>
                <a:schemeClr val="bg2">
                  <a:lumMod val="60000"/>
                  <a:lumOff val="40000"/>
                </a:schemeClr>
              </a:buClr>
              <a:buSzPct val="98000"/>
              <a:buFont typeface="+mj-lt"/>
              <a:buAutoNum type="arabicPeriod" startAt="4"/>
            </a:pPr>
            <a:r>
              <a:rPr lang="en-US" sz="3000" dirty="0">
                <a:latin typeface="Calibri" pitchFamily="34" charset="0"/>
              </a:rPr>
              <a:t>The message is sufficient for Christ to rule at all times in all places</a:t>
            </a:r>
            <a:endParaRPr lang="en-US" sz="3000" dirty="0">
              <a:solidFill>
                <a:srgbClr val="FFFF00"/>
              </a:solidFill>
              <a:effectLst/>
              <a:latin typeface="Calibri" pitchFamily="34" charset="0"/>
            </a:endParaRPr>
          </a:p>
          <a:p>
            <a:pPr marL="520700" indent="0">
              <a:lnSpc>
                <a:spcPct val="80000"/>
              </a:lnSpc>
              <a:buNone/>
            </a:pPr>
            <a:r>
              <a:rPr lang="en-US" sz="3000" dirty="0">
                <a:latin typeface="Calibri" pitchFamily="34" charset="0"/>
              </a:rPr>
              <a:t>Taught everywhere:</a:t>
            </a:r>
          </a:p>
          <a:p>
            <a:pPr marL="977900" indent="-457200">
              <a:lnSpc>
                <a:spcPct val="80000"/>
              </a:lnSpc>
              <a:buFont typeface="Wingdings" panose="05000000000000000000" pitchFamily="2" charset="2"/>
              <a:buChar char="§"/>
            </a:pPr>
            <a:r>
              <a:rPr lang="en-US" sz="3000" dirty="0">
                <a:solidFill>
                  <a:srgbClr val="FFFF00"/>
                </a:solidFill>
                <a:effectLst/>
                <a:latin typeface="Calibri" pitchFamily="34" charset="0"/>
              </a:rPr>
              <a:t>I Corinthians 4:17</a:t>
            </a:r>
          </a:p>
          <a:p>
            <a:pPr marL="977900" indent="-457200">
              <a:lnSpc>
                <a:spcPct val="80000"/>
              </a:lnSpc>
              <a:buFont typeface="Wingdings" panose="05000000000000000000" pitchFamily="2" charset="2"/>
              <a:buChar char="§"/>
            </a:pPr>
            <a:r>
              <a:rPr lang="en-US" sz="3000" dirty="0">
                <a:solidFill>
                  <a:srgbClr val="FFFF00"/>
                </a:solidFill>
                <a:latin typeface="Calibri" pitchFamily="34" charset="0"/>
              </a:rPr>
              <a:t>I Corinthians 16:1</a:t>
            </a:r>
          </a:p>
          <a:p>
            <a:pPr marL="977900" indent="-457200">
              <a:lnSpc>
                <a:spcPct val="80000"/>
              </a:lnSpc>
              <a:buFont typeface="Wingdings" panose="05000000000000000000" pitchFamily="2" charset="2"/>
              <a:buChar char="§"/>
            </a:pPr>
            <a:r>
              <a:rPr lang="en-US" sz="3000" dirty="0">
                <a:solidFill>
                  <a:srgbClr val="FFFF00"/>
                </a:solidFill>
                <a:effectLst/>
                <a:latin typeface="Calibri" pitchFamily="34" charset="0"/>
              </a:rPr>
              <a:t>I Corinthians 11:16</a:t>
            </a:r>
          </a:p>
          <a:p>
            <a:pPr marL="977900" indent="-457200">
              <a:lnSpc>
                <a:spcPct val="80000"/>
              </a:lnSpc>
              <a:buFont typeface="Wingdings" panose="05000000000000000000" pitchFamily="2" charset="2"/>
              <a:buChar char="§"/>
            </a:pPr>
            <a:r>
              <a:rPr lang="en-US" sz="3000" dirty="0">
                <a:solidFill>
                  <a:srgbClr val="FFFF00"/>
                </a:solidFill>
                <a:latin typeface="Calibri" pitchFamily="34" charset="0"/>
              </a:rPr>
              <a:t>I Corinthians 14:33b</a:t>
            </a:r>
            <a:endParaRPr lang="en-US" sz="3000" dirty="0">
              <a:solidFill>
                <a:srgbClr val="FFFF00"/>
              </a:solidFill>
              <a:effectLst/>
              <a:latin typeface="Calibri" pitchFamily="34" charset="0"/>
            </a:endParaRPr>
          </a:p>
          <a:p>
            <a:pPr marL="520700" indent="0">
              <a:lnSpc>
                <a:spcPct val="80000"/>
              </a:lnSpc>
              <a:buNone/>
            </a:pPr>
            <a:r>
              <a:rPr lang="en-US" sz="3000" dirty="0">
                <a:latin typeface="Calibri" pitchFamily="34" charset="0"/>
              </a:rPr>
              <a:t>Spoken of as complete and final:</a:t>
            </a:r>
          </a:p>
          <a:p>
            <a:pPr marL="977900" indent="-457200">
              <a:lnSpc>
                <a:spcPct val="80000"/>
              </a:lnSpc>
              <a:buFont typeface="Wingdings" panose="05000000000000000000" pitchFamily="2" charset="2"/>
              <a:buChar char="§"/>
            </a:pPr>
            <a:r>
              <a:rPr lang="en-US" sz="3000" dirty="0">
                <a:solidFill>
                  <a:srgbClr val="FFFF00"/>
                </a:solidFill>
                <a:latin typeface="Calibri" pitchFamily="34" charset="0"/>
              </a:rPr>
              <a:t>Hebrews 1:1-2</a:t>
            </a:r>
          </a:p>
          <a:p>
            <a:pPr marL="977900" indent="-457200">
              <a:lnSpc>
                <a:spcPct val="80000"/>
              </a:lnSpc>
              <a:buFont typeface="Wingdings" panose="05000000000000000000" pitchFamily="2" charset="2"/>
              <a:buChar char="§"/>
            </a:pPr>
            <a:r>
              <a:rPr lang="en-US" sz="3000" dirty="0">
                <a:solidFill>
                  <a:srgbClr val="FFFF00"/>
                </a:solidFill>
                <a:latin typeface="Calibri" pitchFamily="34" charset="0"/>
              </a:rPr>
              <a:t>Galatians 1:6-9</a:t>
            </a:r>
          </a:p>
          <a:p>
            <a:pPr marL="977900" indent="-457200">
              <a:lnSpc>
                <a:spcPct val="80000"/>
              </a:lnSpc>
              <a:buFont typeface="Wingdings" panose="05000000000000000000" pitchFamily="2" charset="2"/>
              <a:buChar char="§"/>
            </a:pPr>
            <a:r>
              <a:rPr lang="en-US" sz="3000" dirty="0">
                <a:solidFill>
                  <a:srgbClr val="FFFF00"/>
                </a:solidFill>
                <a:latin typeface="Calibri" pitchFamily="34" charset="0"/>
              </a:rPr>
              <a:t>No evidence of a succession plan or further revelation</a:t>
            </a:r>
          </a:p>
          <a:p>
            <a:pPr marL="520700" indent="0">
              <a:lnSpc>
                <a:spcPct val="80000"/>
              </a:lnSpc>
              <a:buNone/>
            </a:pPr>
            <a:endParaRPr lang="en-US" sz="3000" dirty="0">
              <a:effectLst/>
              <a:latin typeface="Calibri" pitchFamily="34" charset="0"/>
            </a:endParaRPr>
          </a:p>
          <a:p>
            <a:pPr marL="533400" indent="-533400">
              <a:lnSpc>
                <a:spcPct val="80000"/>
              </a:lnSpc>
            </a:pPr>
            <a:endParaRPr lang="en-US" sz="3000" dirty="0">
              <a:effectLst/>
              <a:latin typeface="Calibri" pitchFamily="34" charset="0"/>
            </a:endParaRPr>
          </a:p>
          <a:p>
            <a:pPr marL="533400" indent="-533400">
              <a:lnSpc>
                <a:spcPct val="80000"/>
              </a:lnSpc>
            </a:pPr>
            <a:endParaRPr lang="en-US" sz="3000" dirty="0">
              <a:effectLst/>
              <a:latin typeface="Calibri" pitchFamily="34" charset="0"/>
            </a:endParaRPr>
          </a:p>
        </p:txBody>
      </p:sp>
      <p:sp>
        <p:nvSpPr>
          <p:cNvPr id="5" name="Rectangle 5"/>
          <p:cNvSpPr>
            <a:spLocks noChangeArrowheads="1"/>
          </p:cNvSpPr>
          <p:nvPr/>
        </p:nvSpPr>
        <p:spPr bwMode="auto">
          <a:xfrm>
            <a:off x="1981200" y="45275"/>
            <a:ext cx="8637587" cy="830997"/>
          </a:xfrm>
          <a:prstGeom prst="rect">
            <a:avLst/>
          </a:prstGeom>
          <a:noFill/>
          <a:ln w="9525">
            <a:noFill/>
            <a:miter lim="800000"/>
            <a:headEnd/>
            <a:tailEnd/>
          </a:ln>
        </p:spPr>
        <p:txBody>
          <a:bodyPr anchor="b">
            <a:spAutoFit/>
          </a:bodyPr>
          <a:lstStyle/>
          <a:p>
            <a:pPr algn="ctr" eaLnBrk="1" hangingPunct="1"/>
            <a:r>
              <a:rPr lang="en-US" sz="4800" dirty="0">
                <a:latin typeface="Calibri" pitchFamily="34" charset="0"/>
              </a:rPr>
              <a:t>The Rule of Christ</a:t>
            </a:r>
          </a:p>
        </p:txBody>
      </p:sp>
    </p:spTree>
    <p:extLst>
      <p:ext uri="{BB962C8B-B14F-4D97-AF65-F5344CB8AC3E}">
        <p14:creationId xmlns:p14="http://schemas.microsoft.com/office/powerpoint/2010/main" val="40490609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7892">
                                            <p:txEl>
                                              <p:pRg st="0" end="0"/>
                                            </p:txEl>
                                          </p:spTgt>
                                        </p:tgtEl>
                                        <p:attrNameLst>
                                          <p:attrName>style.visibility</p:attrName>
                                        </p:attrNameLst>
                                      </p:cBhvr>
                                      <p:to>
                                        <p:strVal val="visible"/>
                                      </p:to>
                                    </p:set>
                                    <p:animEffect transition="in" filter="dissolve">
                                      <p:cBhvr>
                                        <p:cTn id="7" dur="500"/>
                                        <p:tgtEl>
                                          <p:spTgt spid="3789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7892">
                                            <p:txEl>
                                              <p:pRg st="1" end="1"/>
                                            </p:txEl>
                                          </p:spTgt>
                                        </p:tgtEl>
                                        <p:attrNameLst>
                                          <p:attrName>style.visibility</p:attrName>
                                        </p:attrNameLst>
                                      </p:cBhvr>
                                      <p:to>
                                        <p:strVal val="visible"/>
                                      </p:to>
                                    </p:set>
                                    <p:animEffect transition="in" filter="dissolve">
                                      <p:cBhvr>
                                        <p:cTn id="12" dur="500"/>
                                        <p:tgtEl>
                                          <p:spTgt spid="3789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7892">
                                            <p:txEl>
                                              <p:pRg st="2" end="2"/>
                                            </p:txEl>
                                          </p:spTgt>
                                        </p:tgtEl>
                                        <p:attrNameLst>
                                          <p:attrName>style.visibility</p:attrName>
                                        </p:attrNameLst>
                                      </p:cBhvr>
                                      <p:to>
                                        <p:strVal val="visible"/>
                                      </p:to>
                                    </p:set>
                                    <p:animEffect transition="in" filter="dissolve">
                                      <p:cBhvr>
                                        <p:cTn id="17" dur="500"/>
                                        <p:tgtEl>
                                          <p:spTgt spid="3789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7892">
                                            <p:txEl>
                                              <p:pRg st="3" end="3"/>
                                            </p:txEl>
                                          </p:spTgt>
                                        </p:tgtEl>
                                        <p:attrNameLst>
                                          <p:attrName>style.visibility</p:attrName>
                                        </p:attrNameLst>
                                      </p:cBhvr>
                                      <p:to>
                                        <p:strVal val="visible"/>
                                      </p:to>
                                    </p:set>
                                    <p:animEffect transition="in" filter="dissolve">
                                      <p:cBhvr>
                                        <p:cTn id="22" dur="500"/>
                                        <p:tgtEl>
                                          <p:spTgt spid="3789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7892">
                                            <p:txEl>
                                              <p:pRg st="4" end="4"/>
                                            </p:txEl>
                                          </p:spTgt>
                                        </p:tgtEl>
                                        <p:attrNameLst>
                                          <p:attrName>style.visibility</p:attrName>
                                        </p:attrNameLst>
                                      </p:cBhvr>
                                      <p:to>
                                        <p:strVal val="visible"/>
                                      </p:to>
                                    </p:set>
                                    <p:animEffect transition="in" filter="dissolve">
                                      <p:cBhvr>
                                        <p:cTn id="27" dur="500"/>
                                        <p:tgtEl>
                                          <p:spTgt spid="3789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37892">
                                            <p:txEl>
                                              <p:pRg st="5" end="5"/>
                                            </p:txEl>
                                          </p:spTgt>
                                        </p:tgtEl>
                                        <p:attrNameLst>
                                          <p:attrName>style.visibility</p:attrName>
                                        </p:attrNameLst>
                                      </p:cBhvr>
                                      <p:to>
                                        <p:strVal val="visible"/>
                                      </p:to>
                                    </p:set>
                                    <p:animEffect transition="in" filter="dissolve">
                                      <p:cBhvr>
                                        <p:cTn id="32" dur="500"/>
                                        <p:tgtEl>
                                          <p:spTgt spid="3789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37892">
                                            <p:txEl>
                                              <p:pRg st="6" end="6"/>
                                            </p:txEl>
                                          </p:spTgt>
                                        </p:tgtEl>
                                        <p:attrNameLst>
                                          <p:attrName>style.visibility</p:attrName>
                                        </p:attrNameLst>
                                      </p:cBhvr>
                                      <p:to>
                                        <p:strVal val="visible"/>
                                      </p:to>
                                    </p:set>
                                    <p:animEffect transition="in" filter="dissolve">
                                      <p:cBhvr>
                                        <p:cTn id="37" dur="500"/>
                                        <p:tgtEl>
                                          <p:spTgt spid="37892">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37892">
                                            <p:txEl>
                                              <p:pRg st="7" end="7"/>
                                            </p:txEl>
                                          </p:spTgt>
                                        </p:tgtEl>
                                        <p:attrNameLst>
                                          <p:attrName>style.visibility</p:attrName>
                                        </p:attrNameLst>
                                      </p:cBhvr>
                                      <p:to>
                                        <p:strVal val="visible"/>
                                      </p:to>
                                    </p:set>
                                    <p:animEffect transition="in" filter="dissolve">
                                      <p:cBhvr>
                                        <p:cTn id="42" dur="500"/>
                                        <p:tgtEl>
                                          <p:spTgt spid="37892">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37892">
                                            <p:txEl>
                                              <p:pRg st="8" end="8"/>
                                            </p:txEl>
                                          </p:spTgt>
                                        </p:tgtEl>
                                        <p:attrNameLst>
                                          <p:attrName>style.visibility</p:attrName>
                                        </p:attrNameLst>
                                      </p:cBhvr>
                                      <p:to>
                                        <p:strVal val="visible"/>
                                      </p:to>
                                    </p:set>
                                    <p:animEffect transition="in" filter="dissolve">
                                      <p:cBhvr>
                                        <p:cTn id="47" dur="500"/>
                                        <p:tgtEl>
                                          <p:spTgt spid="37892">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ntr" presetSubtype="0" fill="hold" grpId="0" nodeType="clickEffect">
                                  <p:stCondLst>
                                    <p:cond delay="0"/>
                                  </p:stCondLst>
                                  <p:childTnLst>
                                    <p:set>
                                      <p:cBhvr>
                                        <p:cTn id="51" dur="1" fill="hold">
                                          <p:stCondLst>
                                            <p:cond delay="0"/>
                                          </p:stCondLst>
                                        </p:cTn>
                                        <p:tgtEl>
                                          <p:spTgt spid="37892">
                                            <p:txEl>
                                              <p:pRg st="9" end="9"/>
                                            </p:txEl>
                                          </p:spTgt>
                                        </p:tgtEl>
                                        <p:attrNameLst>
                                          <p:attrName>style.visibility</p:attrName>
                                        </p:attrNameLst>
                                      </p:cBhvr>
                                      <p:to>
                                        <p:strVal val="visible"/>
                                      </p:to>
                                    </p:set>
                                    <p:animEffect transition="in" filter="dissolve">
                                      <p:cBhvr>
                                        <p:cTn id="52" dur="500"/>
                                        <p:tgtEl>
                                          <p:spTgt spid="37892">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2" grpId="0" build="p"/>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Text Box 2"/>
          <p:cNvSpPr txBox="1">
            <a:spLocks noChangeArrowheads="1"/>
          </p:cNvSpPr>
          <p:nvPr/>
        </p:nvSpPr>
        <p:spPr bwMode="auto">
          <a:xfrm>
            <a:off x="0" y="876272"/>
            <a:ext cx="11125200" cy="707886"/>
          </a:xfrm>
          <a:prstGeom prst="rect">
            <a:avLst/>
          </a:prstGeom>
          <a:noFill/>
          <a:ln w="9525">
            <a:noFill/>
            <a:miter lim="800000"/>
            <a:headEnd/>
            <a:tailEnd/>
          </a:ln>
        </p:spPr>
        <p:txBody>
          <a:bodyPr wrap="square">
            <a:spAutoFit/>
          </a:bodyPr>
          <a:lstStyle/>
          <a:p>
            <a:pPr algn="ctr" eaLnBrk="1" hangingPunct="1">
              <a:spcBef>
                <a:spcPct val="50000"/>
              </a:spcBef>
            </a:pPr>
            <a:r>
              <a:rPr lang="en-US" sz="4000" dirty="0">
                <a:solidFill>
                  <a:srgbClr val="FFFF00"/>
                </a:solidFill>
                <a:latin typeface="Calibri" pitchFamily="34" charset="0"/>
              </a:rPr>
              <a:t>All saved individuals in every place of all times</a:t>
            </a:r>
          </a:p>
        </p:txBody>
      </p:sp>
      <p:sp>
        <p:nvSpPr>
          <p:cNvPr id="37892" name="Rectangle 4"/>
          <p:cNvSpPr>
            <a:spLocks noGrp="1" noChangeArrowheads="1"/>
          </p:cNvSpPr>
          <p:nvPr>
            <p:ph type="body" sz="half" idx="4294967295"/>
          </p:nvPr>
        </p:nvSpPr>
        <p:spPr>
          <a:xfrm>
            <a:off x="927893" y="2057400"/>
            <a:ext cx="10744200" cy="3502652"/>
          </a:xfrm>
          <a:noFill/>
        </p:spPr>
        <p:txBody>
          <a:bodyPr>
            <a:normAutofit fontScale="92500" lnSpcReduction="10000"/>
          </a:bodyPr>
          <a:lstStyle/>
          <a:p>
            <a:pPr marL="533400" indent="-533400">
              <a:lnSpc>
                <a:spcPct val="80000"/>
              </a:lnSpc>
            </a:pPr>
            <a:r>
              <a:rPr lang="en-US" sz="3200" dirty="0">
                <a:effectLst/>
                <a:latin typeface="Calibri" pitchFamily="34" charset="0"/>
              </a:rPr>
              <a:t>I will build </a:t>
            </a:r>
            <a:r>
              <a:rPr lang="en-US" sz="3200" u="sng" dirty="0">
                <a:effectLst/>
                <a:latin typeface="Calibri" pitchFamily="34" charset="0"/>
              </a:rPr>
              <a:t>my</a:t>
            </a:r>
            <a:r>
              <a:rPr lang="en-US" sz="3200" dirty="0">
                <a:effectLst/>
                <a:latin typeface="Calibri" pitchFamily="34" charset="0"/>
              </a:rPr>
              <a:t> church – </a:t>
            </a:r>
            <a:r>
              <a:rPr lang="en-US" sz="3200" dirty="0">
                <a:solidFill>
                  <a:srgbClr val="FFFF00"/>
                </a:solidFill>
                <a:effectLst/>
                <a:latin typeface="Calibri" pitchFamily="34" charset="0"/>
              </a:rPr>
              <a:t>Matthew 16:18</a:t>
            </a:r>
          </a:p>
          <a:p>
            <a:pPr marL="533400" indent="-533400">
              <a:lnSpc>
                <a:spcPct val="80000"/>
              </a:lnSpc>
            </a:pPr>
            <a:r>
              <a:rPr lang="en-US" sz="3200" dirty="0">
                <a:latin typeface="Calibri" pitchFamily="34" charset="0"/>
              </a:rPr>
              <a:t>The </a:t>
            </a:r>
            <a:r>
              <a:rPr lang="en-US" sz="3200" u="sng" dirty="0">
                <a:latin typeface="Calibri" pitchFamily="34" charset="0"/>
              </a:rPr>
              <a:t>Lord</a:t>
            </a:r>
            <a:r>
              <a:rPr lang="en-US" sz="3200" dirty="0">
                <a:latin typeface="Calibri" pitchFamily="34" charset="0"/>
              </a:rPr>
              <a:t> added to </a:t>
            </a:r>
            <a:r>
              <a:rPr lang="en-US" sz="3200" u="sng" dirty="0">
                <a:latin typeface="Calibri" pitchFamily="34" charset="0"/>
              </a:rPr>
              <a:t>their number</a:t>
            </a:r>
            <a:r>
              <a:rPr lang="en-US" sz="3200" dirty="0">
                <a:latin typeface="Calibri" pitchFamily="34" charset="0"/>
              </a:rPr>
              <a:t> day by day </a:t>
            </a:r>
            <a:r>
              <a:rPr lang="en-US" sz="3200" u="sng" dirty="0">
                <a:latin typeface="Calibri" pitchFamily="34" charset="0"/>
              </a:rPr>
              <a:t>those who were being saved</a:t>
            </a:r>
            <a:r>
              <a:rPr lang="en-US" sz="3200" dirty="0">
                <a:latin typeface="Calibri" pitchFamily="34" charset="0"/>
              </a:rPr>
              <a:t> – </a:t>
            </a:r>
            <a:r>
              <a:rPr lang="en-US" sz="3200" dirty="0">
                <a:solidFill>
                  <a:srgbClr val="FFFF00"/>
                </a:solidFill>
                <a:latin typeface="Calibri" pitchFamily="34" charset="0"/>
              </a:rPr>
              <a:t>Acts 2:47</a:t>
            </a:r>
            <a:endParaRPr lang="en-US" sz="3200" dirty="0">
              <a:solidFill>
                <a:srgbClr val="FFFF00"/>
              </a:solidFill>
              <a:effectLst/>
              <a:latin typeface="Calibri" pitchFamily="34" charset="0"/>
            </a:endParaRPr>
          </a:p>
          <a:p>
            <a:pPr marL="533400" indent="-533400">
              <a:lnSpc>
                <a:spcPct val="80000"/>
              </a:lnSpc>
            </a:pPr>
            <a:r>
              <a:rPr lang="en-US" sz="3200" dirty="0">
                <a:latin typeface="Calibri" pitchFamily="34" charset="0"/>
              </a:rPr>
              <a:t>The assembly of the firstborn who are enrolled in heaven – </a:t>
            </a:r>
            <a:r>
              <a:rPr lang="en-US" sz="3200" dirty="0">
                <a:solidFill>
                  <a:srgbClr val="FFFF00"/>
                </a:solidFill>
                <a:latin typeface="Calibri" pitchFamily="34" charset="0"/>
              </a:rPr>
              <a:t>Hebrews 12:22-28</a:t>
            </a:r>
            <a:endParaRPr lang="en-US" sz="3200" dirty="0">
              <a:solidFill>
                <a:srgbClr val="FFFF00"/>
              </a:solidFill>
              <a:effectLst/>
              <a:latin typeface="Calibri" pitchFamily="34" charset="0"/>
            </a:endParaRPr>
          </a:p>
          <a:p>
            <a:pPr marL="533400" indent="-533400">
              <a:lnSpc>
                <a:spcPct val="80000"/>
              </a:lnSpc>
            </a:pPr>
            <a:r>
              <a:rPr lang="en-US" sz="3200" dirty="0">
                <a:latin typeface="Calibri" pitchFamily="34" charset="0"/>
              </a:rPr>
              <a:t>he put all things under his feet and gave him as head over all things to the church </a:t>
            </a:r>
            <a:r>
              <a:rPr lang="en-US" sz="3200" dirty="0">
                <a:effectLst/>
                <a:latin typeface="Calibri" pitchFamily="34" charset="0"/>
              </a:rPr>
              <a:t>– </a:t>
            </a:r>
            <a:r>
              <a:rPr lang="en-US" sz="3200" dirty="0">
                <a:solidFill>
                  <a:srgbClr val="FFFF00"/>
                </a:solidFill>
                <a:effectLst/>
                <a:latin typeface="Calibri" pitchFamily="34" charset="0"/>
              </a:rPr>
              <a:t>Ephesians 1:20-23</a:t>
            </a:r>
          </a:p>
          <a:p>
            <a:pPr marL="533400" indent="-533400">
              <a:lnSpc>
                <a:spcPct val="80000"/>
              </a:lnSpc>
            </a:pPr>
            <a:r>
              <a:rPr lang="en-US" sz="3200" dirty="0">
                <a:latin typeface="Calibri" pitchFamily="34" charset="0"/>
              </a:rPr>
              <a:t>as Christ loved the church and gave himself up for her  – </a:t>
            </a:r>
            <a:r>
              <a:rPr lang="en-US" sz="3200" dirty="0">
                <a:solidFill>
                  <a:srgbClr val="FFFF00"/>
                </a:solidFill>
                <a:latin typeface="Calibri" pitchFamily="34" charset="0"/>
              </a:rPr>
              <a:t>Ephesians 5:25-27</a:t>
            </a:r>
          </a:p>
          <a:p>
            <a:pPr marL="533400" indent="-533400">
              <a:lnSpc>
                <a:spcPct val="80000"/>
              </a:lnSpc>
            </a:pPr>
            <a:endParaRPr lang="en-US" sz="3000" dirty="0">
              <a:effectLst/>
              <a:latin typeface="Calibri" pitchFamily="34" charset="0"/>
            </a:endParaRPr>
          </a:p>
          <a:p>
            <a:pPr marL="533400" indent="-533400">
              <a:lnSpc>
                <a:spcPct val="80000"/>
              </a:lnSpc>
            </a:pPr>
            <a:endParaRPr lang="en-US" sz="3000" dirty="0">
              <a:effectLst/>
              <a:latin typeface="Calibri" pitchFamily="34" charset="0"/>
            </a:endParaRPr>
          </a:p>
          <a:p>
            <a:pPr marL="533400" indent="-533400">
              <a:lnSpc>
                <a:spcPct val="80000"/>
              </a:lnSpc>
            </a:pPr>
            <a:endParaRPr lang="en-US" sz="3000" dirty="0">
              <a:effectLst/>
              <a:latin typeface="Calibri" pitchFamily="34" charset="0"/>
            </a:endParaRPr>
          </a:p>
        </p:txBody>
      </p:sp>
      <p:sp>
        <p:nvSpPr>
          <p:cNvPr id="5" name="Rectangle 5"/>
          <p:cNvSpPr>
            <a:spLocks noChangeArrowheads="1"/>
          </p:cNvSpPr>
          <p:nvPr/>
        </p:nvSpPr>
        <p:spPr bwMode="auto">
          <a:xfrm>
            <a:off x="1981200" y="106831"/>
            <a:ext cx="8637587" cy="769441"/>
          </a:xfrm>
          <a:prstGeom prst="rect">
            <a:avLst/>
          </a:prstGeom>
          <a:noFill/>
          <a:ln w="9525">
            <a:noFill/>
            <a:miter lim="800000"/>
            <a:headEnd/>
            <a:tailEnd/>
          </a:ln>
        </p:spPr>
        <p:txBody>
          <a:bodyPr anchor="b">
            <a:spAutoFit/>
          </a:bodyPr>
          <a:lstStyle/>
          <a:p>
            <a:pPr algn="ctr" eaLnBrk="1" hangingPunct="1"/>
            <a:r>
              <a:rPr lang="en-US" sz="4400" dirty="0">
                <a:latin typeface="Calibri" pitchFamily="34" charset="0"/>
              </a:rPr>
              <a:t>Universal Church</a:t>
            </a:r>
          </a:p>
        </p:txBody>
      </p:sp>
    </p:spTree>
    <p:extLst>
      <p:ext uri="{BB962C8B-B14F-4D97-AF65-F5344CB8AC3E}">
        <p14:creationId xmlns:p14="http://schemas.microsoft.com/office/powerpoint/2010/main" val="421567165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idx="4294967295"/>
          </p:nvPr>
        </p:nvSpPr>
        <p:spPr>
          <a:xfrm>
            <a:off x="876300" y="381000"/>
            <a:ext cx="10439399" cy="914400"/>
          </a:xfrm>
        </p:spPr>
        <p:txBody>
          <a:bodyPr/>
          <a:lstStyle/>
          <a:p>
            <a:pPr eaLnBrk="1" hangingPunct="1">
              <a:defRPr/>
            </a:pPr>
            <a:r>
              <a:rPr lang="en-US" sz="6000" i="1" dirty="0">
                <a:solidFill>
                  <a:srgbClr val="FFFF00"/>
                </a:solidFill>
                <a:latin typeface="Calibri" pitchFamily="34" charset="0"/>
              </a:rPr>
              <a:t>Additional Thought Questions</a:t>
            </a:r>
          </a:p>
        </p:txBody>
      </p:sp>
      <p:sp>
        <p:nvSpPr>
          <p:cNvPr id="3" name="Rectangle 4">
            <a:extLst>
              <a:ext uri="{FF2B5EF4-FFF2-40B4-BE49-F238E27FC236}">
                <a16:creationId xmlns:a16="http://schemas.microsoft.com/office/drawing/2014/main" id="{7634D7F6-9A06-42D9-9FDB-0347B5A5BE0C}"/>
              </a:ext>
            </a:extLst>
          </p:cNvPr>
          <p:cNvSpPr txBox="1">
            <a:spLocks noChangeArrowheads="1"/>
          </p:cNvSpPr>
          <p:nvPr/>
        </p:nvSpPr>
        <p:spPr>
          <a:xfrm>
            <a:off x="647699" y="1905000"/>
            <a:ext cx="10896600" cy="3886200"/>
          </a:xfrm>
          <a:prstGeom prst="rect">
            <a:avLst/>
          </a:prstGeom>
        </p:spPr>
        <p:txBody>
          <a:bodyPr>
            <a:norm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393700" lvl="0" indent="-393700"/>
            <a:r>
              <a:rPr lang="en-US" sz="3200" dirty="0">
                <a:latin typeface="Calibri" panose="020F0502020204030204" pitchFamily="34" charset="0"/>
                <a:cs typeface="Calibri" panose="020F0502020204030204" pitchFamily="34" charset="0"/>
              </a:rPr>
              <a:t>Do you think there are some individuals who turn to Christ in faith and repentance, are baptized for the washing away of their sins, but who don’t know why they should participate with other Christians in a local church? </a:t>
            </a:r>
          </a:p>
          <a:p>
            <a:pPr marL="393700" lvl="0" indent="-393700"/>
            <a:endParaRPr lang="en-US" sz="3200" dirty="0">
              <a:latin typeface="Calibri" panose="020F0502020204030204" pitchFamily="34" charset="0"/>
              <a:cs typeface="Calibri" panose="020F0502020204030204" pitchFamily="34" charset="0"/>
            </a:endParaRPr>
          </a:p>
          <a:p>
            <a:pPr marL="393700" lvl="0" indent="-393700"/>
            <a:r>
              <a:rPr lang="en-US" sz="3200" dirty="0">
                <a:latin typeface="Calibri" panose="020F0502020204030204" pitchFamily="34" charset="0"/>
                <a:cs typeface="Calibri" panose="020F0502020204030204" pitchFamily="34" charset="0"/>
              </a:rPr>
              <a:t>Who should decide whether someone can join a local church?  On what basis should they make that decision?</a:t>
            </a:r>
          </a:p>
          <a:p>
            <a:pPr marL="0" indent="0">
              <a:spcBef>
                <a:spcPts val="0"/>
              </a:spcBef>
              <a:buSzPct val="100000"/>
              <a:buNone/>
            </a:pPr>
            <a:endParaRPr lang="en-US" sz="4400" dirty="0">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40944252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ssolv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2" name="Rectangle 4"/>
          <p:cNvSpPr>
            <a:spLocks noGrp="1" noChangeArrowheads="1"/>
          </p:cNvSpPr>
          <p:nvPr>
            <p:ph type="body" sz="half" idx="4294967295"/>
          </p:nvPr>
        </p:nvSpPr>
        <p:spPr>
          <a:xfrm>
            <a:off x="533400" y="1066799"/>
            <a:ext cx="11201399" cy="5684369"/>
          </a:xfrm>
          <a:noFill/>
        </p:spPr>
        <p:txBody>
          <a:bodyPr>
            <a:normAutofit lnSpcReduction="10000"/>
          </a:bodyPr>
          <a:lstStyle/>
          <a:p>
            <a:pPr marL="533400" indent="-533400">
              <a:lnSpc>
                <a:spcPct val="80000"/>
              </a:lnSpc>
            </a:pPr>
            <a:r>
              <a:rPr lang="en-US" sz="3200" dirty="0">
                <a:latin typeface="Calibri" pitchFamily="34" charset="0"/>
              </a:rPr>
              <a:t>the church in Jerusalem – </a:t>
            </a:r>
            <a:r>
              <a:rPr lang="en-US" sz="3200" dirty="0">
                <a:solidFill>
                  <a:srgbClr val="FFFF00"/>
                </a:solidFill>
                <a:latin typeface="Calibri" pitchFamily="34" charset="0"/>
              </a:rPr>
              <a:t>Acts 11:22</a:t>
            </a:r>
          </a:p>
          <a:p>
            <a:pPr marL="533400" indent="-533400">
              <a:lnSpc>
                <a:spcPct val="80000"/>
              </a:lnSpc>
            </a:pPr>
            <a:r>
              <a:rPr lang="en-US" sz="3200" dirty="0">
                <a:latin typeface="Calibri" pitchFamily="34" charset="0"/>
              </a:rPr>
              <a:t>the church at Antioch – </a:t>
            </a:r>
            <a:r>
              <a:rPr lang="en-US" sz="3200" dirty="0">
                <a:solidFill>
                  <a:srgbClr val="FFFF00"/>
                </a:solidFill>
                <a:latin typeface="Calibri" pitchFamily="34" charset="0"/>
              </a:rPr>
              <a:t>Acts 13:1</a:t>
            </a:r>
          </a:p>
          <a:p>
            <a:pPr marL="533400" indent="-533400">
              <a:lnSpc>
                <a:spcPct val="80000"/>
              </a:lnSpc>
            </a:pPr>
            <a:r>
              <a:rPr lang="en-US" sz="3200" dirty="0">
                <a:latin typeface="Calibri" pitchFamily="34" charset="0"/>
              </a:rPr>
              <a:t>the church of God – </a:t>
            </a:r>
            <a:r>
              <a:rPr lang="en-US" sz="3200" dirty="0">
                <a:solidFill>
                  <a:srgbClr val="FFFF00"/>
                </a:solidFill>
                <a:latin typeface="Calibri" pitchFamily="34" charset="0"/>
              </a:rPr>
              <a:t>Acts 20:28 (cf. vs. 17)</a:t>
            </a:r>
            <a:endParaRPr lang="en-US" sz="3200" dirty="0">
              <a:latin typeface="Calibri" pitchFamily="34" charset="0"/>
            </a:endParaRPr>
          </a:p>
          <a:p>
            <a:pPr marL="533400" indent="-533400">
              <a:lnSpc>
                <a:spcPct val="80000"/>
              </a:lnSpc>
            </a:pPr>
            <a:r>
              <a:rPr lang="en-US" sz="3200" dirty="0">
                <a:latin typeface="Calibri" pitchFamily="34" charset="0"/>
              </a:rPr>
              <a:t>all the churches of Christ greet you – </a:t>
            </a:r>
            <a:r>
              <a:rPr lang="en-US" sz="3200" dirty="0">
                <a:solidFill>
                  <a:srgbClr val="FFFF00"/>
                </a:solidFill>
                <a:latin typeface="Calibri" pitchFamily="34" charset="0"/>
              </a:rPr>
              <a:t>Romans 16:16</a:t>
            </a:r>
            <a:endParaRPr lang="en-US" sz="3200" dirty="0">
              <a:latin typeface="Calibri" pitchFamily="34" charset="0"/>
            </a:endParaRPr>
          </a:p>
          <a:p>
            <a:pPr marL="533400" indent="-533400">
              <a:lnSpc>
                <a:spcPct val="80000"/>
              </a:lnSpc>
            </a:pPr>
            <a:r>
              <a:rPr lang="en-US" sz="3200" dirty="0">
                <a:latin typeface="Calibri" pitchFamily="34" charset="0"/>
              </a:rPr>
              <a:t>the church of God that is in Corinth – </a:t>
            </a:r>
            <a:r>
              <a:rPr lang="en-US" sz="3200" dirty="0">
                <a:solidFill>
                  <a:srgbClr val="FFFF00"/>
                </a:solidFill>
                <a:latin typeface="Calibri" pitchFamily="34" charset="0"/>
              </a:rPr>
              <a:t>I Cor. 1:2</a:t>
            </a:r>
          </a:p>
          <a:p>
            <a:pPr marL="533400" indent="-533400">
              <a:lnSpc>
                <a:spcPct val="80000"/>
              </a:lnSpc>
            </a:pPr>
            <a:r>
              <a:rPr lang="en-US" sz="3200" dirty="0">
                <a:latin typeface="Calibri" pitchFamily="34" charset="0"/>
              </a:rPr>
              <a:t>the churches of Galatia – </a:t>
            </a:r>
            <a:r>
              <a:rPr lang="en-US" sz="3200" dirty="0">
                <a:solidFill>
                  <a:srgbClr val="FFFF00"/>
                </a:solidFill>
                <a:latin typeface="Calibri" pitchFamily="34" charset="0"/>
              </a:rPr>
              <a:t>I Cor. 16:1, Galatians 1:2</a:t>
            </a:r>
          </a:p>
          <a:p>
            <a:pPr marL="533400" indent="-533400">
              <a:lnSpc>
                <a:spcPct val="80000"/>
              </a:lnSpc>
            </a:pPr>
            <a:r>
              <a:rPr lang="en-US" sz="3200" dirty="0">
                <a:latin typeface="Calibri" pitchFamily="34" charset="0"/>
              </a:rPr>
              <a:t>the church of God that is at Corinth – </a:t>
            </a:r>
            <a:r>
              <a:rPr lang="en-US" sz="3200" dirty="0">
                <a:solidFill>
                  <a:srgbClr val="FFFF00"/>
                </a:solidFill>
                <a:latin typeface="Calibri" pitchFamily="34" charset="0"/>
              </a:rPr>
              <a:t>II Corinthians 1:1</a:t>
            </a:r>
          </a:p>
          <a:p>
            <a:pPr marL="533400" indent="-533400">
              <a:lnSpc>
                <a:spcPct val="80000"/>
              </a:lnSpc>
            </a:pPr>
            <a:r>
              <a:rPr lang="en-US" sz="3200" dirty="0">
                <a:latin typeface="Calibri" pitchFamily="34" charset="0"/>
              </a:rPr>
              <a:t>the church of the Thessalonians in God the Father and the Lord Jesus Christ – </a:t>
            </a:r>
            <a:r>
              <a:rPr lang="en-US" sz="3200" dirty="0">
                <a:solidFill>
                  <a:srgbClr val="FFFF00"/>
                </a:solidFill>
                <a:latin typeface="Calibri" pitchFamily="34" charset="0"/>
              </a:rPr>
              <a:t>I Thessalonians 1:1, II Thess. 1:1</a:t>
            </a:r>
          </a:p>
          <a:p>
            <a:pPr marL="533400" indent="-533400">
              <a:lnSpc>
                <a:spcPct val="80000"/>
              </a:lnSpc>
            </a:pPr>
            <a:r>
              <a:rPr lang="en-US" sz="3200" dirty="0">
                <a:latin typeface="Calibri" pitchFamily="34" charset="0"/>
              </a:rPr>
              <a:t>the household of God which is the church of the living God  – </a:t>
            </a:r>
            <a:r>
              <a:rPr lang="en-US" sz="3200" dirty="0">
                <a:solidFill>
                  <a:srgbClr val="FFFF00"/>
                </a:solidFill>
                <a:latin typeface="Calibri" pitchFamily="34" charset="0"/>
              </a:rPr>
              <a:t>I Timothy 3:15</a:t>
            </a:r>
          </a:p>
          <a:p>
            <a:pPr marL="533400" indent="-533400">
              <a:lnSpc>
                <a:spcPct val="80000"/>
              </a:lnSpc>
            </a:pPr>
            <a:r>
              <a:rPr lang="en-US" sz="3200" dirty="0">
                <a:latin typeface="Calibri" pitchFamily="34" charset="0"/>
              </a:rPr>
              <a:t>the church in [city of Asia] – </a:t>
            </a:r>
            <a:r>
              <a:rPr lang="en-US" sz="3200" dirty="0">
                <a:solidFill>
                  <a:srgbClr val="FFFF00"/>
                </a:solidFill>
                <a:latin typeface="Calibri" pitchFamily="34" charset="0"/>
              </a:rPr>
              <a:t>Revelation 2:1,8,12,18; 3:1,7,14</a:t>
            </a:r>
            <a:endParaRPr lang="en-US" sz="3000" dirty="0">
              <a:effectLst/>
              <a:latin typeface="Calibri" pitchFamily="34" charset="0"/>
            </a:endParaRPr>
          </a:p>
          <a:p>
            <a:pPr marL="533400" indent="-533400">
              <a:lnSpc>
                <a:spcPct val="80000"/>
              </a:lnSpc>
            </a:pPr>
            <a:endParaRPr lang="en-US" sz="3000" dirty="0">
              <a:effectLst/>
              <a:latin typeface="Calibri" pitchFamily="34" charset="0"/>
            </a:endParaRPr>
          </a:p>
          <a:p>
            <a:pPr marL="533400" indent="-533400">
              <a:lnSpc>
                <a:spcPct val="80000"/>
              </a:lnSpc>
            </a:pPr>
            <a:endParaRPr lang="en-US" sz="3000" dirty="0">
              <a:effectLst/>
              <a:latin typeface="Calibri" pitchFamily="34" charset="0"/>
            </a:endParaRPr>
          </a:p>
        </p:txBody>
      </p:sp>
      <p:sp>
        <p:nvSpPr>
          <p:cNvPr id="5" name="Rectangle 5"/>
          <p:cNvSpPr>
            <a:spLocks noChangeArrowheads="1"/>
          </p:cNvSpPr>
          <p:nvPr/>
        </p:nvSpPr>
        <p:spPr bwMode="auto">
          <a:xfrm>
            <a:off x="1981200" y="106831"/>
            <a:ext cx="8637587" cy="769441"/>
          </a:xfrm>
          <a:prstGeom prst="rect">
            <a:avLst/>
          </a:prstGeom>
          <a:noFill/>
          <a:ln w="9525">
            <a:noFill/>
            <a:miter lim="800000"/>
            <a:headEnd/>
            <a:tailEnd/>
          </a:ln>
        </p:spPr>
        <p:txBody>
          <a:bodyPr anchor="b">
            <a:spAutoFit/>
          </a:bodyPr>
          <a:lstStyle/>
          <a:p>
            <a:pPr algn="ctr" eaLnBrk="1" hangingPunct="1"/>
            <a:r>
              <a:rPr lang="en-US" sz="4400" dirty="0">
                <a:latin typeface="Calibri" pitchFamily="34" charset="0"/>
              </a:rPr>
              <a:t>Names of Local Churches</a:t>
            </a:r>
          </a:p>
        </p:txBody>
      </p:sp>
    </p:spTree>
    <p:extLst>
      <p:ext uri="{BB962C8B-B14F-4D97-AF65-F5344CB8AC3E}">
        <p14:creationId xmlns:p14="http://schemas.microsoft.com/office/powerpoint/2010/main" val="19390546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7892"/>
                                        </p:tgtEl>
                                        <p:attrNameLst>
                                          <p:attrName>style.visibility</p:attrName>
                                        </p:attrNameLst>
                                      </p:cBhvr>
                                      <p:to>
                                        <p:strVal val="visible"/>
                                      </p:to>
                                    </p:set>
                                    <p:animEffect transition="in" filter="dissolve">
                                      <p:cBhvr>
                                        <p:cTn id="7" dur="500"/>
                                        <p:tgtEl>
                                          <p:spTgt spid="378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2" grpId="0"/>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2" name="Rectangle 4"/>
          <p:cNvSpPr>
            <a:spLocks noGrp="1" noChangeArrowheads="1"/>
          </p:cNvSpPr>
          <p:nvPr>
            <p:ph type="body" sz="half" idx="4294967295"/>
          </p:nvPr>
        </p:nvSpPr>
        <p:spPr>
          <a:xfrm>
            <a:off x="266700" y="1104900"/>
            <a:ext cx="11658600" cy="4648200"/>
          </a:xfrm>
          <a:noFill/>
        </p:spPr>
        <p:txBody>
          <a:bodyPr>
            <a:normAutofit fontScale="92500"/>
          </a:bodyPr>
          <a:lstStyle/>
          <a:p>
            <a:pPr marL="533400" indent="-533400">
              <a:lnSpc>
                <a:spcPct val="80000"/>
              </a:lnSpc>
            </a:pPr>
            <a:r>
              <a:rPr lang="en-US" sz="3600" dirty="0">
                <a:latin typeface="Calibri" pitchFamily="34" charset="0"/>
              </a:rPr>
              <a:t>In Antioch the disciples were first called Christians – </a:t>
            </a:r>
            <a:r>
              <a:rPr lang="en-US" sz="3600" dirty="0">
                <a:solidFill>
                  <a:srgbClr val="FFFF00"/>
                </a:solidFill>
                <a:latin typeface="Calibri" pitchFamily="34" charset="0"/>
              </a:rPr>
              <a:t>Acts 11:26</a:t>
            </a:r>
          </a:p>
          <a:p>
            <a:pPr marL="533400" indent="-533400">
              <a:lnSpc>
                <a:spcPct val="80000"/>
              </a:lnSpc>
            </a:pPr>
            <a:r>
              <a:rPr lang="en-US" sz="3600" dirty="0">
                <a:latin typeface="Calibri" pitchFamily="34" charset="0"/>
              </a:rPr>
              <a:t>the saints who are in Ephesus and are faithful in Christ Jesus – </a:t>
            </a:r>
            <a:r>
              <a:rPr lang="en-US" sz="3600" dirty="0">
                <a:solidFill>
                  <a:srgbClr val="FFFF00"/>
                </a:solidFill>
                <a:latin typeface="Calibri" pitchFamily="34" charset="0"/>
              </a:rPr>
              <a:t>Ephesians 1:1</a:t>
            </a:r>
          </a:p>
          <a:p>
            <a:pPr marL="533400" indent="-533400">
              <a:lnSpc>
                <a:spcPct val="80000"/>
              </a:lnSpc>
            </a:pPr>
            <a:r>
              <a:rPr lang="en-US" sz="3600" dirty="0">
                <a:latin typeface="Calibri" pitchFamily="34" charset="0"/>
              </a:rPr>
              <a:t>All the saints in Christ Jesus who are at Philippi – </a:t>
            </a:r>
            <a:r>
              <a:rPr lang="en-US" sz="3600" dirty="0">
                <a:solidFill>
                  <a:srgbClr val="FFFF00"/>
                </a:solidFill>
                <a:latin typeface="Calibri" pitchFamily="34" charset="0"/>
              </a:rPr>
              <a:t>Philippians 1:1</a:t>
            </a:r>
          </a:p>
          <a:p>
            <a:pPr marL="533400" indent="-533400">
              <a:lnSpc>
                <a:spcPct val="80000"/>
              </a:lnSpc>
            </a:pPr>
            <a:r>
              <a:rPr lang="en-US" sz="3600" dirty="0">
                <a:latin typeface="Calibri" pitchFamily="34" charset="0"/>
              </a:rPr>
              <a:t>Greet every saint in Christ Jesus – </a:t>
            </a:r>
            <a:r>
              <a:rPr lang="en-US" sz="3600" dirty="0">
                <a:solidFill>
                  <a:srgbClr val="FFFF00"/>
                </a:solidFill>
                <a:latin typeface="Calibri" pitchFamily="34" charset="0"/>
              </a:rPr>
              <a:t>Philippians 4:21-22</a:t>
            </a:r>
            <a:endParaRPr lang="en-US" sz="3600" dirty="0">
              <a:latin typeface="Calibri" pitchFamily="34" charset="0"/>
            </a:endParaRPr>
          </a:p>
          <a:p>
            <a:pPr marL="533400" indent="-533400">
              <a:lnSpc>
                <a:spcPct val="80000"/>
              </a:lnSpc>
            </a:pPr>
            <a:r>
              <a:rPr lang="en-US" sz="3600" dirty="0">
                <a:latin typeface="Calibri" pitchFamily="34" charset="0"/>
              </a:rPr>
              <a:t>The saints and faithful brothers in Christ at Colossae – </a:t>
            </a:r>
            <a:r>
              <a:rPr lang="en-US" sz="3600" dirty="0">
                <a:solidFill>
                  <a:srgbClr val="FFFF00"/>
                </a:solidFill>
                <a:latin typeface="Calibri" pitchFamily="34" charset="0"/>
              </a:rPr>
              <a:t>Colossians 1:2</a:t>
            </a:r>
            <a:endParaRPr lang="en-US" sz="3600" dirty="0">
              <a:latin typeface="Calibri" pitchFamily="34" charset="0"/>
            </a:endParaRPr>
          </a:p>
          <a:p>
            <a:pPr marL="533400" indent="-533400">
              <a:lnSpc>
                <a:spcPct val="80000"/>
              </a:lnSpc>
            </a:pPr>
            <a:r>
              <a:rPr lang="en-US" sz="3600" dirty="0">
                <a:latin typeface="Calibri" pitchFamily="34" charset="0"/>
              </a:rPr>
              <a:t>the brothers and sisters at Laodicea – </a:t>
            </a:r>
            <a:r>
              <a:rPr lang="en-US" sz="3600" dirty="0">
                <a:solidFill>
                  <a:srgbClr val="FFFF00"/>
                </a:solidFill>
                <a:latin typeface="Calibri" pitchFamily="34" charset="0"/>
              </a:rPr>
              <a:t>Colossians 4:15</a:t>
            </a:r>
          </a:p>
          <a:p>
            <a:pPr marL="533400" indent="-533400">
              <a:lnSpc>
                <a:spcPct val="80000"/>
              </a:lnSpc>
            </a:pPr>
            <a:r>
              <a:rPr lang="en-US" sz="3600" dirty="0">
                <a:latin typeface="Calibri" pitchFamily="34" charset="0"/>
              </a:rPr>
              <a:t>the flock of God – </a:t>
            </a:r>
            <a:r>
              <a:rPr lang="en-US" sz="3600" dirty="0">
                <a:solidFill>
                  <a:srgbClr val="FFFF00"/>
                </a:solidFill>
                <a:latin typeface="Calibri" pitchFamily="34" charset="0"/>
              </a:rPr>
              <a:t>I Peter 5:2</a:t>
            </a:r>
          </a:p>
          <a:p>
            <a:pPr marL="533400" indent="-533400">
              <a:lnSpc>
                <a:spcPct val="80000"/>
              </a:lnSpc>
            </a:pPr>
            <a:endParaRPr lang="en-US" sz="3200" dirty="0">
              <a:effectLst/>
              <a:latin typeface="Calibri" pitchFamily="34" charset="0"/>
            </a:endParaRPr>
          </a:p>
          <a:p>
            <a:pPr marL="533400" indent="-533400">
              <a:lnSpc>
                <a:spcPct val="80000"/>
              </a:lnSpc>
            </a:pPr>
            <a:endParaRPr lang="en-US" sz="3000" dirty="0">
              <a:effectLst/>
              <a:latin typeface="Calibri" pitchFamily="34" charset="0"/>
            </a:endParaRPr>
          </a:p>
        </p:txBody>
      </p:sp>
      <p:sp>
        <p:nvSpPr>
          <p:cNvPr id="5" name="Rectangle 5"/>
          <p:cNvSpPr>
            <a:spLocks noChangeArrowheads="1"/>
          </p:cNvSpPr>
          <p:nvPr/>
        </p:nvSpPr>
        <p:spPr bwMode="auto">
          <a:xfrm>
            <a:off x="1600200" y="106832"/>
            <a:ext cx="8637587" cy="769441"/>
          </a:xfrm>
          <a:prstGeom prst="rect">
            <a:avLst/>
          </a:prstGeom>
          <a:noFill/>
          <a:ln w="9525">
            <a:noFill/>
            <a:miter lim="800000"/>
            <a:headEnd/>
            <a:tailEnd/>
          </a:ln>
        </p:spPr>
        <p:txBody>
          <a:bodyPr anchor="b">
            <a:spAutoFit/>
          </a:bodyPr>
          <a:lstStyle/>
          <a:p>
            <a:pPr algn="ctr" eaLnBrk="1" hangingPunct="1"/>
            <a:r>
              <a:rPr lang="en-US" sz="4400" dirty="0">
                <a:latin typeface="Calibri" pitchFamily="34" charset="0"/>
              </a:rPr>
              <a:t>Other Names of Groups of Christians</a:t>
            </a:r>
          </a:p>
        </p:txBody>
      </p:sp>
      <p:sp>
        <p:nvSpPr>
          <p:cNvPr id="4" name="TextBox 3">
            <a:extLst>
              <a:ext uri="{FF2B5EF4-FFF2-40B4-BE49-F238E27FC236}">
                <a16:creationId xmlns:a16="http://schemas.microsoft.com/office/drawing/2014/main" id="{A4470B75-F248-4594-B767-A4B757758BDC}"/>
              </a:ext>
            </a:extLst>
          </p:cNvPr>
          <p:cNvSpPr txBox="1"/>
          <p:nvPr/>
        </p:nvSpPr>
        <p:spPr>
          <a:xfrm>
            <a:off x="2115739" y="5867400"/>
            <a:ext cx="7606507" cy="584775"/>
          </a:xfrm>
          <a:prstGeom prst="rect">
            <a:avLst/>
          </a:prstGeom>
          <a:noFill/>
          <a:ln w="38100">
            <a:solidFill>
              <a:srgbClr val="FFFF00"/>
            </a:solidFill>
          </a:ln>
        </p:spPr>
        <p:txBody>
          <a:bodyPr wrap="square" rtlCol="0">
            <a:spAutoFit/>
          </a:bodyPr>
          <a:lstStyle/>
          <a:p>
            <a:pPr algn="ctr"/>
            <a:r>
              <a:rPr lang="en-US" sz="3200" i="1" dirty="0">
                <a:solidFill>
                  <a:srgbClr val="FFC000"/>
                </a:solidFill>
                <a:latin typeface="Calibri" pitchFamily="34" charset="0"/>
              </a:rPr>
              <a:t>What is consistent in most of these?</a:t>
            </a:r>
          </a:p>
        </p:txBody>
      </p:sp>
    </p:spTree>
    <p:extLst>
      <p:ext uri="{BB962C8B-B14F-4D97-AF65-F5344CB8AC3E}">
        <p14:creationId xmlns:p14="http://schemas.microsoft.com/office/powerpoint/2010/main" val="34125685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7892">
                                            <p:txEl>
                                              <p:pRg st="0" end="0"/>
                                            </p:txEl>
                                          </p:spTgt>
                                        </p:tgtEl>
                                        <p:attrNameLst>
                                          <p:attrName>style.visibility</p:attrName>
                                        </p:attrNameLst>
                                      </p:cBhvr>
                                      <p:to>
                                        <p:strVal val="visible"/>
                                      </p:to>
                                    </p:set>
                                    <p:animEffect transition="in" filter="dissolve">
                                      <p:cBhvr>
                                        <p:cTn id="7" dur="500"/>
                                        <p:tgtEl>
                                          <p:spTgt spid="3789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7892">
                                            <p:txEl>
                                              <p:pRg st="1" end="1"/>
                                            </p:txEl>
                                          </p:spTgt>
                                        </p:tgtEl>
                                        <p:attrNameLst>
                                          <p:attrName>style.visibility</p:attrName>
                                        </p:attrNameLst>
                                      </p:cBhvr>
                                      <p:to>
                                        <p:strVal val="visible"/>
                                      </p:to>
                                    </p:set>
                                    <p:animEffect transition="in" filter="dissolve">
                                      <p:cBhvr>
                                        <p:cTn id="12" dur="500"/>
                                        <p:tgtEl>
                                          <p:spTgt spid="3789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7892">
                                            <p:txEl>
                                              <p:pRg st="2" end="2"/>
                                            </p:txEl>
                                          </p:spTgt>
                                        </p:tgtEl>
                                        <p:attrNameLst>
                                          <p:attrName>style.visibility</p:attrName>
                                        </p:attrNameLst>
                                      </p:cBhvr>
                                      <p:to>
                                        <p:strVal val="visible"/>
                                      </p:to>
                                    </p:set>
                                    <p:animEffect transition="in" filter="dissolve">
                                      <p:cBhvr>
                                        <p:cTn id="17" dur="500"/>
                                        <p:tgtEl>
                                          <p:spTgt spid="3789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7892">
                                            <p:txEl>
                                              <p:pRg st="3" end="3"/>
                                            </p:txEl>
                                          </p:spTgt>
                                        </p:tgtEl>
                                        <p:attrNameLst>
                                          <p:attrName>style.visibility</p:attrName>
                                        </p:attrNameLst>
                                      </p:cBhvr>
                                      <p:to>
                                        <p:strVal val="visible"/>
                                      </p:to>
                                    </p:set>
                                    <p:animEffect transition="in" filter="dissolve">
                                      <p:cBhvr>
                                        <p:cTn id="22" dur="500"/>
                                        <p:tgtEl>
                                          <p:spTgt spid="3789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7892">
                                            <p:txEl>
                                              <p:pRg st="4" end="4"/>
                                            </p:txEl>
                                          </p:spTgt>
                                        </p:tgtEl>
                                        <p:attrNameLst>
                                          <p:attrName>style.visibility</p:attrName>
                                        </p:attrNameLst>
                                      </p:cBhvr>
                                      <p:to>
                                        <p:strVal val="visible"/>
                                      </p:to>
                                    </p:set>
                                    <p:animEffect transition="in" filter="dissolve">
                                      <p:cBhvr>
                                        <p:cTn id="27" dur="500"/>
                                        <p:tgtEl>
                                          <p:spTgt spid="3789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37892">
                                            <p:txEl>
                                              <p:pRg st="5" end="5"/>
                                            </p:txEl>
                                          </p:spTgt>
                                        </p:tgtEl>
                                        <p:attrNameLst>
                                          <p:attrName>style.visibility</p:attrName>
                                        </p:attrNameLst>
                                      </p:cBhvr>
                                      <p:to>
                                        <p:strVal val="visible"/>
                                      </p:to>
                                    </p:set>
                                    <p:animEffect transition="in" filter="dissolve">
                                      <p:cBhvr>
                                        <p:cTn id="32" dur="500"/>
                                        <p:tgtEl>
                                          <p:spTgt spid="3789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37892">
                                            <p:txEl>
                                              <p:pRg st="6" end="6"/>
                                            </p:txEl>
                                          </p:spTgt>
                                        </p:tgtEl>
                                        <p:attrNameLst>
                                          <p:attrName>style.visibility</p:attrName>
                                        </p:attrNameLst>
                                      </p:cBhvr>
                                      <p:to>
                                        <p:strVal val="visible"/>
                                      </p:to>
                                    </p:set>
                                    <p:animEffect transition="in" filter="dissolve">
                                      <p:cBhvr>
                                        <p:cTn id="37" dur="500"/>
                                        <p:tgtEl>
                                          <p:spTgt spid="37892">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4"/>
                                        </p:tgtEl>
                                        <p:attrNameLst>
                                          <p:attrName>style.visibility</p:attrName>
                                        </p:attrNameLst>
                                      </p:cBhvr>
                                      <p:to>
                                        <p:strVal val="visible"/>
                                      </p:to>
                                    </p:set>
                                    <p:animEffect transition="in" filter="dissolve">
                                      <p:cBhvr>
                                        <p:cTn id="4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2" grpId="0" build="p"/>
      <p:bldP spid="4"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idx="4294967295"/>
          </p:nvPr>
        </p:nvSpPr>
        <p:spPr>
          <a:xfrm>
            <a:off x="152400" y="152400"/>
            <a:ext cx="10439399" cy="914400"/>
          </a:xfrm>
        </p:spPr>
        <p:txBody>
          <a:bodyPr/>
          <a:lstStyle/>
          <a:p>
            <a:pPr eaLnBrk="1" hangingPunct="1">
              <a:defRPr/>
            </a:pPr>
            <a:r>
              <a:rPr lang="en-US" sz="6600" b="1" i="1" dirty="0">
                <a:solidFill>
                  <a:schemeClr val="tx1"/>
                </a:solidFill>
                <a:latin typeface="Calibri" pitchFamily="34" charset="0"/>
              </a:rPr>
              <a:t>What is the Church of Christ?</a:t>
            </a:r>
          </a:p>
        </p:txBody>
      </p:sp>
      <p:sp>
        <p:nvSpPr>
          <p:cNvPr id="3" name="Rectangle 4">
            <a:extLst>
              <a:ext uri="{FF2B5EF4-FFF2-40B4-BE49-F238E27FC236}">
                <a16:creationId xmlns:a16="http://schemas.microsoft.com/office/drawing/2014/main" id="{7634D7F6-9A06-42D9-9FDB-0347B5A5BE0C}"/>
              </a:ext>
            </a:extLst>
          </p:cNvPr>
          <p:cNvSpPr txBox="1">
            <a:spLocks noChangeArrowheads="1"/>
          </p:cNvSpPr>
          <p:nvPr/>
        </p:nvSpPr>
        <p:spPr>
          <a:xfrm>
            <a:off x="990600" y="2286000"/>
            <a:ext cx="10896600" cy="3733800"/>
          </a:xfrm>
          <a:prstGeom prst="rect">
            <a:avLst/>
          </a:prstGeom>
        </p:spPr>
        <p:txBody>
          <a:bodyPr>
            <a:norm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0" indent="0">
              <a:spcBef>
                <a:spcPts val="0"/>
              </a:spcBef>
              <a:buSzPct val="100000"/>
              <a:buNone/>
            </a:pPr>
            <a:r>
              <a:rPr lang="en-US" sz="4400" dirty="0">
                <a:latin typeface="Calibri" panose="020F0502020204030204" pitchFamily="34" charset="0"/>
                <a:ea typeface="Times New Roman" panose="02020603050405020304" pitchFamily="18" charset="0"/>
              </a:rPr>
              <a:t>What are some advantages of using the name Church of Christ here at Embry Hills?</a:t>
            </a:r>
          </a:p>
          <a:p>
            <a:pPr marL="0" indent="0">
              <a:spcBef>
                <a:spcPts val="0"/>
              </a:spcBef>
              <a:buSzPct val="100000"/>
              <a:buNone/>
            </a:pPr>
            <a:endParaRPr lang="en-US" sz="4400" dirty="0">
              <a:latin typeface="Calibri" panose="020F0502020204030204" pitchFamily="34" charset="0"/>
              <a:ea typeface="Times New Roman" panose="02020603050405020304" pitchFamily="18" charset="0"/>
            </a:endParaRPr>
          </a:p>
          <a:p>
            <a:pPr marL="0" indent="0">
              <a:spcBef>
                <a:spcPts val="0"/>
              </a:spcBef>
              <a:buSzPct val="100000"/>
              <a:buNone/>
            </a:pPr>
            <a:r>
              <a:rPr lang="en-US" sz="4400" dirty="0">
                <a:latin typeface="Calibri" panose="020F0502020204030204" pitchFamily="34" charset="0"/>
                <a:ea typeface="Times New Roman" panose="02020603050405020304" pitchFamily="18" charset="0"/>
              </a:rPr>
              <a:t>In what ways is Church of Christ a good or beneficial name?</a:t>
            </a:r>
            <a:endParaRPr lang="en-US" sz="3600" dirty="0">
              <a:latin typeface="Times New Roman" panose="02020603050405020304" pitchFamily="18" charset="0"/>
              <a:ea typeface="Times New Roman" panose="02020603050405020304" pitchFamily="18" charset="0"/>
            </a:endParaRPr>
          </a:p>
        </p:txBody>
      </p:sp>
      <p:sp>
        <p:nvSpPr>
          <p:cNvPr id="4" name="TextBox 3">
            <a:extLst>
              <a:ext uri="{FF2B5EF4-FFF2-40B4-BE49-F238E27FC236}">
                <a16:creationId xmlns:a16="http://schemas.microsoft.com/office/drawing/2014/main" id="{1B521AAC-EF9A-4A88-B80C-2DD8D67AF81A}"/>
              </a:ext>
            </a:extLst>
          </p:cNvPr>
          <p:cNvSpPr txBox="1"/>
          <p:nvPr/>
        </p:nvSpPr>
        <p:spPr>
          <a:xfrm>
            <a:off x="1828800" y="1295400"/>
            <a:ext cx="7696200" cy="646331"/>
          </a:xfrm>
          <a:prstGeom prst="rect">
            <a:avLst/>
          </a:prstGeom>
          <a:noFill/>
          <a:ln w="38100">
            <a:solidFill>
              <a:srgbClr val="FFFF00"/>
            </a:solidFill>
          </a:ln>
        </p:spPr>
        <p:txBody>
          <a:bodyPr wrap="square" rtlCol="0">
            <a:spAutoFit/>
          </a:bodyPr>
          <a:lstStyle/>
          <a:p>
            <a:pPr algn="ctr"/>
            <a:r>
              <a:rPr lang="en-US" sz="3600" b="1" i="1" dirty="0">
                <a:latin typeface="Calibri" pitchFamily="34" charset="0"/>
              </a:rPr>
              <a:t>Pre-Class Thought Questions</a:t>
            </a:r>
          </a:p>
        </p:txBody>
      </p:sp>
    </p:spTree>
    <p:extLst>
      <p:ext uri="{BB962C8B-B14F-4D97-AF65-F5344CB8AC3E}">
        <p14:creationId xmlns:p14="http://schemas.microsoft.com/office/powerpoint/2010/main" val="23979288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ssolv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idx="4294967295"/>
          </p:nvPr>
        </p:nvSpPr>
        <p:spPr>
          <a:xfrm>
            <a:off x="152400" y="152400"/>
            <a:ext cx="10439399" cy="914400"/>
          </a:xfrm>
        </p:spPr>
        <p:txBody>
          <a:bodyPr/>
          <a:lstStyle/>
          <a:p>
            <a:pPr eaLnBrk="1" hangingPunct="1">
              <a:defRPr/>
            </a:pPr>
            <a:r>
              <a:rPr lang="en-US" sz="6600" b="1" i="1" dirty="0">
                <a:solidFill>
                  <a:schemeClr val="tx1"/>
                </a:solidFill>
                <a:latin typeface="Calibri" pitchFamily="34" charset="0"/>
              </a:rPr>
              <a:t>What is the Church of Christ?</a:t>
            </a:r>
          </a:p>
        </p:txBody>
      </p:sp>
      <p:sp>
        <p:nvSpPr>
          <p:cNvPr id="3" name="Rectangle 4">
            <a:extLst>
              <a:ext uri="{FF2B5EF4-FFF2-40B4-BE49-F238E27FC236}">
                <a16:creationId xmlns:a16="http://schemas.microsoft.com/office/drawing/2014/main" id="{7634D7F6-9A06-42D9-9FDB-0347B5A5BE0C}"/>
              </a:ext>
            </a:extLst>
          </p:cNvPr>
          <p:cNvSpPr txBox="1">
            <a:spLocks noChangeArrowheads="1"/>
          </p:cNvSpPr>
          <p:nvPr/>
        </p:nvSpPr>
        <p:spPr>
          <a:xfrm>
            <a:off x="647700" y="2286000"/>
            <a:ext cx="10896600" cy="3657600"/>
          </a:xfrm>
          <a:prstGeom prst="rect">
            <a:avLst/>
          </a:prstGeom>
        </p:spPr>
        <p:txBody>
          <a:bodyPr>
            <a:normAutofit fontScale="92500" lnSpcReduction="10000"/>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0" indent="0">
              <a:spcBef>
                <a:spcPts val="0"/>
              </a:spcBef>
              <a:buSzPct val="100000"/>
              <a:buNone/>
            </a:pPr>
            <a:r>
              <a:rPr lang="en-US" sz="4400" dirty="0">
                <a:latin typeface="Calibri" panose="020F0502020204030204" pitchFamily="34" charset="0"/>
                <a:ea typeface="Times New Roman" panose="02020603050405020304" pitchFamily="18" charset="0"/>
              </a:rPr>
              <a:t>What may be some drawbacks that result from using the name Church of Christ?</a:t>
            </a:r>
          </a:p>
          <a:p>
            <a:pPr marL="0" indent="0">
              <a:spcBef>
                <a:spcPts val="0"/>
              </a:spcBef>
              <a:buSzPct val="100000"/>
              <a:buNone/>
            </a:pPr>
            <a:endParaRPr lang="en-US" sz="4400" dirty="0">
              <a:latin typeface="Calibri" panose="020F0502020204030204" pitchFamily="34" charset="0"/>
              <a:ea typeface="Times New Roman" panose="02020603050405020304" pitchFamily="18" charset="0"/>
            </a:endParaRPr>
          </a:p>
          <a:p>
            <a:pPr marL="0" indent="0">
              <a:spcBef>
                <a:spcPts val="0"/>
              </a:spcBef>
              <a:buSzPct val="100000"/>
              <a:buNone/>
            </a:pPr>
            <a:r>
              <a:rPr lang="en-US" sz="4400" dirty="0">
                <a:latin typeface="Calibri" panose="020F0502020204030204" pitchFamily="34" charset="0"/>
                <a:ea typeface="Times New Roman" panose="02020603050405020304" pitchFamily="18" charset="0"/>
              </a:rPr>
              <a:t>What are some misconceptions associated with the name Church of Christ or those who are called by this name?</a:t>
            </a:r>
            <a:endParaRPr lang="en-US" sz="3600" dirty="0">
              <a:latin typeface="Times New Roman" panose="02020603050405020304" pitchFamily="18" charset="0"/>
              <a:ea typeface="Times New Roman" panose="02020603050405020304" pitchFamily="18" charset="0"/>
            </a:endParaRPr>
          </a:p>
        </p:txBody>
      </p:sp>
      <p:sp>
        <p:nvSpPr>
          <p:cNvPr id="4" name="TextBox 3">
            <a:extLst>
              <a:ext uri="{FF2B5EF4-FFF2-40B4-BE49-F238E27FC236}">
                <a16:creationId xmlns:a16="http://schemas.microsoft.com/office/drawing/2014/main" id="{1B521AAC-EF9A-4A88-B80C-2DD8D67AF81A}"/>
              </a:ext>
            </a:extLst>
          </p:cNvPr>
          <p:cNvSpPr txBox="1"/>
          <p:nvPr/>
        </p:nvSpPr>
        <p:spPr>
          <a:xfrm>
            <a:off x="1828800" y="1295400"/>
            <a:ext cx="7696200" cy="646331"/>
          </a:xfrm>
          <a:prstGeom prst="rect">
            <a:avLst/>
          </a:prstGeom>
          <a:noFill/>
          <a:ln w="38100">
            <a:solidFill>
              <a:srgbClr val="FFFF00"/>
            </a:solidFill>
          </a:ln>
        </p:spPr>
        <p:txBody>
          <a:bodyPr wrap="square" rtlCol="0">
            <a:spAutoFit/>
          </a:bodyPr>
          <a:lstStyle/>
          <a:p>
            <a:pPr algn="ctr"/>
            <a:r>
              <a:rPr lang="en-US" sz="3600" b="1" i="1" dirty="0">
                <a:latin typeface="Calibri" pitchFamily="34" charset="0"/>
              </a:rPr>
              <a:t>Pre-Class Thought Questions</a:t>
            </a:r>
          </a:p>
        </p:txBody>
      </p:sp>
    </p:spTree>
    <p:extLst>
      <p:ext uri="{BB962C8B-B14F-4D97-AF65-F5344CB8AC3E}">
        <p14:creationId xmlns:p14="http://schemas.microsoft.com/office/powerpoint/2010/main" val="28324264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dissolve">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idx="4294967295"/>
          </p:nvPr>
        </p:nvSpPr>
        <p:spPr>
          <a:xfrm>
            <a:off x="152400" y="152400"/>
            <a:ext cx="10439399" cy="914400"/>
          </a:xfrm>
        </p:spPr>
        <p:txBody>
          <a:bodyPr/>
          <a:lstStyle/>
          <a:p>
            <a:pPr algn="ctr" eaLnBrk="1" hangingPunct="1">
              <a:defRPr/>
            </a:pPr>
            <a:r>
              <a:rPr lang="en-US" sz="6600" b="1" i="1" dirty="0">
                <a:solidFill>
                  <a:schemeClr val="tx1"/>
                </a:solidFill>
                <a:latin typeface="Calibri" pitchFamily="34" charset="0"/>
              </a:rPr>
              <a:t>What’s in a Label?</a:t>
            </a:r>
          </a:p>
        </p:txBody>
      </p:sp>
      <p:sp>
        <p:nvSpPr>
          <p:cNvPr id="3" name="Rectangle 4">
            <a:extLst>
              <a:ext uri="{FF2B5EF4-FFF2-40B4-BE49-F238E27FC236}">
                <a16:creationId xmlns:a16="http://schemas.microsoft.com/office/drawing/2014/main" id="{7634D7F6-9A06-42D9-9FDB-0347B5A5BE0C}"/>
              </a:ext>
            </a:extLst>
          </p:cNvPr>
          <p:cNvSpPr txBox="1">
            <a:spLocks noChangeArrowheads="1"/>
          </p:cNvSpPr>
          <p:nvPr/>
        </p:nvSpPr>
        <p:spPr>
          <a:xfrm>
            <a:off x="1271954" y="1828800"/>
            <a:ext cx="10896600" cy="4648200"/>
          </a:xfrm>
          <a:prstGeom prst="rect">
            <a:avLst/>
          </a:prstGeom>
        </p:spPr>
        <p:txBody>
          <a:bodyPr>
            <a:norm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a:spcBef>
                <a:spcPts val="0"/>
              </a:spcBef>
              <a:buClr>
                <a:schemeClr val="accent3">
                  <a:lumMod val="75000"/>
                </a:schemeClr>
              </a:buClr>
              <a:buSzPct val="100000"/>
              <a:buFont typeface="Wingdings" panose="05000000000000000000" pitchFamily="2" charset="2"/>
              <a:buChar char="§"/>
            </a:pPr>
            <a:r>
              <a:rPr lang="en-US" sz="4400" dirty="0">
                <a:latin typeface="Calibri" panose="020F0502020204030204" pitchFamily="34" charset="0"/>
                <a:ea typeface="Times New Roman" panose="02020603050405020304" pitchFamily="18" charset="0"/>
              </a:rPr>
              <a:t>Institutional – Non-institutional</a:t>
            </a:r>
          </a:p>
          <a:p>
            <a:pPr>
              <a:spcBef>
                <a:spcPts val="0"/>
              </a:spcBef>
              <a:buClr>
                <a:schemeClr val="accent3">
                  <a:lumMod val="75000"/>
                </a:schemeClr>
              </a:buClr>
              <a:buSzPct val="100000"/>
              <a:buFont typeface="Wingdings" panose="05000000000000000000" pitchFamily="2" charset="2"/>
              <a:buChar char="§"/>
            </a:pPr>
            <a:r>
              <a:rPr lang="en-US" sz="4400" dirty="0">
                <a:latin typeface="Calibri" panose="020F0502020204030204" pitchFamily="34" charset="0"/>
                <a:ea typeface="Times New Roman" panose="02020603050405020304" pitchFamily="18" charset="0"/>
              </a:rPr>
              <a:t>Conservative – Liberal </a:t>
            </a:r>
          </a:p>
          <a:p>
            <a:pPr>
              <a:spcBef>
                <a:spcPts val="0"/>
              </a:spcBef>
              <a:buClr>
                <a:schemeClr val="accent3">
                  <a:lumMod val="75000"/>
                </a:schemeClr>
              </a:buClr>
              <a:buSzPct val="100000"/>
              <a:buFont typeface="Wingdings" panose="05000000000000000000" pitchFamily="2" charset="2"/>
              <a:buChar char="§"/>
            </a:pPr>
            <a:r>
              <a:rPr lang="en-US" sz="4400" dirty="0">
                <a:latin typeface="Calibri" panose="020F0502020204030204" pitchFamily="34" charset="0"/>
                <a:ea typeface="Times New Roman" panose="02020603050405020304" pitchFamily="18" charset="0"/>
              </a:rPr>
              <a:t>Cooperating Churches</a:t>
            </a:r>
          </a:p>
          <a:p>
            <a:pPr>
              <a:spcBef>
                <a:spcPts val="0"/>
              </a:spcBef>
              <a:buClr>
                <a:schemeClr val="accent3">
                  <a:lumMod val="75000"/>
                </a:schemeClr>
              </a:buClr>
              <a:buSzPct val="100000"/>
              <a:buFont typeface="Wingdings" panose="05000000000000000000" pitchFamily="2" charset="2"/>
              <a:buChar char="§"/>
            </a:pPr>
            <a:r>
              <a:rPr lang="en-US" sz="4400" dirty="0">
                <a:latin typeface="Calibri" panose="020F0502020204030204" pitchFamily="34" charset="0"/>
                <a:ea typeface="Times New Roman" panose="02020603050405020304" pitchFamily="18" charset="0"/>
              </a:rPr>
              <a:t>Anti Churches</a:t>
            </a:r>
          </a:p>
          <a:p>
            <a:pPr>
              <a:spcBef>
                <a:spcPts val="0"/>
              </a:spcBef>
              <a:buClr>
                <a:schemeClr val="accent3">
                  <a:lumMod val="75000"/>
                </a:schemeClr>
              </a:buClr>
              <a:buSzPct val="100000"/>
              <a:buFont typeface="Wingdings" panose="05000000000000000000" pitchFamily="2" charset="2"/>
              <a:buChar char="§"/>
            </a:pPr>
            <a:r>
              <a:rPr lang="en-US" sz="4400" dirty="0">
                <a:latin typeface="Calibri" panose="020F0502020204030204" pitchFamily="34" charset="0"/>
                <a:ea typeface="Times New Roman" panose="02020603050405020304" pitchFamily="18" charset="0"/>
              </a:rPr>
              <a:t>Mainstream or Mainline Churches</a:t>
            </a:r>
          </a:p>
          <a:p>
            <a:pPr>
              <a:spcBef>
                <a:spcPts val="0"/>
              </a:spcBef>
              <a:buClr>
                <a:schemeClr val="accent3">
                  <a:lumMod val="75000"/>
                </a:schemeClr>
              </a:buClr>
              <a:buSzPct val="100000"/>
              <a:buFont typeface="Wingdings" panose="05000000000000000000" pitchFamily="2" charset="2"/>
              <a:buChar char="§"/>
            </a:pPr>
            <a:r>
              <a:rPr lang="en-US" sz="4400" dirty="0">
                <a:latin typeface="Calibri" panose="020F0502020204030204" pitchFamily="34" charset="0"/>
                <a:ea typeface="Times New Roman" panose="02020603050405020304" pitchFamily="18" charset="0"/>
              </a:rPr>
              <a:t>Traditional – Innovative </a:t>
            </a:r>
          </a:p>
        </p:txBody>
      </p:sp>
    </p:spTree>
    <p:extLst>
      <p:ext uri="{BB962C8B-B14F-4D97-AF65-F5344CB8AC3E}">
        <p14:creationId xmlns:p14="http://schemas.microsoft.com/office/powerpoint/2010/main" val="10686361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Text Box 2"/>
          <p:cNvSpPr txBox="1">
            <a:spLocks noChangeArrowheads="1"/>
          </p:cNvSpPr>
          <p:nvPr/>
        </p:nvSpPr>
        <p:spPr bwMode="auto">
          <a:xfrm>
            <a:off x="304800" y="1020205"/>
            <a:ext cx="11125200" cy="707886"/>
          </a:xfrm>
          <a:prstGeom prst="rect">
            <a:avLst/>
          </a:prstGeom>
          <a:noFill/>
          <a:ln w="9525">
            <a:noFill/>
            <a:miter lim="800000"/>
            <a:headEnd/>
            <a:tailEnd/>
          </a:ln>
        </p:spPr>
        <p:txBody>
          <a:bodyPr wrap="square">
            <a:spAutoFit/>
          </a:bodyPr>
          <a:lstStyle/>
          <a:p>
            <a:pPr algn="ctr" eaLnBrk="1" hangingPunct="1">
              <a:spcBef>
                <a:spcPct val="50000"/>
              </a:spcBef>
            </a:pPr>
            <a:r>
              <a:rPr lang="en-US" sz="4000" dirty="0">
                <a:solidFill>
                  <a:srgbClr val="FFFF00"/>
                </a:solidFill>
                <a:latin typeface="Calibri" pitchFamily="34" charset="0"/>
              </a:rPr>
              <a:t>Review of Lesson1</a:t>
            </a:r>
          </a:p>
        </p:txBody>
      </p:sp>
      <p:sp>
        <p:nvSpPr>
          <p:cNvPr id="37892" name="Rectangle 4"/>
          <p:cNvSpPr>
            <a:spLocks noGrp="1" noChangeArrowheads="1"/>
          </p:cNvSpPr>
          <p:nvPr>
            <p:ph type="body" sz="half" idx="4294967295"/>
          </p:nvPr>
        </p:nvSpPr>
        <p:spPr>
          <a:xfrm>
            <a:off x="304800" y="1728091"/>
            <a:ext cx="11353800" cy="3858158"/>
          </a:xfrm>
          <a:noFill/>
        </p:spPr>
        <p:txBody>
          <a:bodyPr>
            <a:normAutofit/>
          </a:bodyPr>
          <a:lstStyle/>
          <a:p>
            <a:pPr marL="533400" indent="-533400">
              <a:lnSpc>
                <a:spcPct val="80000"/>
              </a:lnSpc>
            </a:pPr>
            <a:r>
              <a:rPr lang="en-US" sz="3200" dirty="0">
                <a:effectLst/>
                <a:latin typeface="Calibri" pitchFamily="34" charset="0"/>
              </a:rPr>
              <a:t>Always used to refer to a group or assembly of people </a:t>
            </a:r>
            <a:r>
              <a:rPr lang="en-US" sz="3200" dirty="0">
                <a:solidFill>
                  <a:srgbClr val="FFFF00"/>
                </a:solidFill>
                <a:effectLst/>
                <a:latin typeface="Calibri" pitchFamily="34" charset="0"/>
              </a:rPr>
              <a:t>(Acts 5:11, 19:32, 39, 41)</a:t>
            </a:r>
          </a:p>
          <a:p>
            <a:pPr marL="533400" indent="-533400">
              <a:lnSpc>
                <a:spcPct val="80000"/>
              </a:lnSpc>
            </a:pPr>
            <a:r>
              <a:rPr lang="en-US" sz="3200" dirty="0">
                <a:latin typeface="Calibri" pitchFamily="34" charset="0"/>
              </a:rPr>
              <a:t>Ownership (allegiance to a king) is what holds a group of Christians (a church) together </a:t>
            </a:r>
            <a:r>
              <a:rPr lang="en-US" sz="3200" dirty="0">
                <a:solidFill>
                  <a:srgbClr val="FFFF00"/>
                </a:solidFill>
                <a:latin typeface="Calibri" pitchFamily="34" charset="0"/>
              </a:rPr>
              <a:t>(Matthew 16:18, I Thess. 1:1)</a:t>
            </a:r>
            <a:endParaRPr lang="en-US" sz="3200" dirty="0">
              <a:solidFill>
                <a:srgbClr val="FFFF00"/>
              </a:solidFill>
              <a:effectLst/>
              <a:latin typeface="Calibri" pitchFamily="34" charset="0"/>
            </a:endParaRPr>
          </a:p>
          <a:p>
            <a:pPr marL="533400" indent="-533400">
              <a:lnSpc>
                <a:spcPct val="80000"/>
              </a:lnSpc>
            </a:pPr>
            <a:r>
              <a:rPr lang="en-US" sz="3200" dirty="0">
                <a:effectLst/>
                <a:latin typeface="Calibri" pitchFamily="34" charset="0"/>
              </a:rPr>
              <a:t>The Church can mean the group or assembly of all Christians of all time </a:t>
            </a:r>
            <a:r>
              <a:rPr lang="en-US" sz="3200" dirty="0">
                <a:solidFill>
                  <a:srgbClr val="FFFF00"/>
                </a:solidFill>
                <a:effectLst/>
                <a:latin typeface="Calibri" pitchFamily="34" charset="0"/>
              </a:rPr>
              <a:t>(Matthew 16:18, Ephesians 5:25-27, Hebrews 12:23)</a:t>
            </a:r>
          </a:p>
          <a:p>
            <a:pPr marL="533400" indent="-533400">
              <a:lnSpc>
                <a:spcPct val="80000"/>
              </a:lnSpc>
            </a:pPr>
            <a:r>
              <a:rPr lang="en-US" sz="3200" dirty="0">
                <a:latin typeface="Calibri" pitchFamily="34" charset="0"/>
              </a:rPr>
              <a:t>Church can refer to a local group of Christians </a:t>
            </a:r>
            <a:r>
              <a:rPr lang="en-US" sz="3200" dirty="0">
                <a:solidFill>
                  <a:srgbClr val="FFFF00"/>
                </a:solidFill>
                <a:latin typeface="Calibri" pitchFamily="34" charset="0"/>
              </a:rPr>
              <a:t>(I Cor. 1:2, Rev. 2:1,8,12,18)</a:t>
            </a:r>
          </a:p>
          <a:p>
            <a:pPr marL="533400" indent="-533400">
              <a:lnSpc>
                <a:spcPct val="80000"/>
              </a:lnSpc>
            </a:pPr>
            <a:endParaRPr lang="en-US" sz="3000" dirty="0">
              <a:effectLst/>
              <a:latin typeface="Calibri" pitchFamily="34" charset="0"/>
            </a:endParaRPr>
          </a:p>
          <a:p>
            <a:pPr marL="533400" indent="-533400">
              <a:lnSpc>
                <a:spcPct val="80000"/>
              </a:lnSpc>
            </a:pPr>
            <a:endParaRPr lang="en-US" sz="3000" dirty="0">
              <a:effectLst/>
              <a:latin typeface="Calibri" pitchFamily="34" charset="0"/>
            </a:endParaRPr>
          </a:p>
          <a:p>
            <a:pPr marL="533400" indent="-533400">
              <a:lnSpc>
                <a:spcPct val="80000"/>
              </a:lnSpc>
            </a:pPr>
            <a:endParaRPr lang="en-US" sz="3000" dirty="0">
              <a:effectLst/>
              <a:latin typeface="Calibri" pitchFamily="34" charset="0"/>
            </a:endParaRPr>
          </a:p>
        </p:txBody>
      </p:sp>
      <p:sp>
        <p:nvSpPr>
          <p:cNvPr id="5" name="Rectangle 5"/>
          <p:cNvSpPr>
            <a:spLocks noChangeArrowheads="1"/>
          </p:cNvSpPr>
          <p:nvPr/>
        </p:nvSpPr>
        <p:spPr bwMode="auto">
          <a:xfrm>
            <a:off x="1548606" y="325799"/>
            <a:ext cx="8637587" cy="769441"/>
          </a:xfrm>
          <a:prstGeom prst="rect">
            <a:avLst/>
          </a:prstGeom>
          <a:noFill/>
          <a:ln w="9525">
            <a:noFill/>
            <a:miter lim="800000"/>
            <a:headEnd/>
            <a:tailEnd/>
          </a:ln>
        </p:spPr>
        <p:txBody>
          <a:bodyPr anchor="b">
            <a:spAutoFit/>
          </a:bodyPr>
          <a:lstStyle/>
          <a:p>
            <a:pPr algn="ctr" eaLnBrk="1" hangingPunct="1"/>
            <a:r>
              <a:rPr lang="en-US" sz="4400" dirty="0" err="1">
                <a:latin typeface="Calibri" pitchFamily="34" charset="0"/>
              </a:rPr>
              <a:t>Ekklesia</a:t>
            </a:r>
            <a:r>
              <a:rPr lang="en-US" sz="4400" dirty="0">
                <a:latin typeface="Calibri" pitchFamily="34" charset="0"/>
              </a:rPr>
              <a:t> (Church) </a:t>
            </a:r>
          </a:p>
        </p:txBody>
      </p:sp>
      <p:sp>
        <p:nvSpPr>
          <p:cNvPr id="6" name="TextBox 5">
            <a:extLst>
              <a:ext uri="{FF2B5EF4-FFF2-40B4-BE49-F238E27FC236}">
                <a16:creationId xmlns:a16="http://schemas.microsoft.com/office/drawing/2014/main" id="{42BDC160-7865-4854-8A1B-9FA58B69928F}"/>
              </a:ext>
            </a:extLst>
          </p:cNvPr>
          <p:cNvSpPr txBox="1"/>
          <p:nvPr/>
        </p:nvSpPr>
        <p:spPr>
          <a:xfrm>
            <a:off x="2030414" y="5586249"/>
            <a:ext cx="7696200" cy="954107"/>
          </a:xfrm>
          <a:prstGeom prst="rect">
            <a:avLst/>
          </a:prstGeom>
          <a:noFill/>
          <a:ln w="38100">
            <a:solidFill>
              <a:srgbClr val="FFFF00"/>
            </a:solidFill>
          </a:ln>
        </p:spPr>
        <p:txBody>
          <a:bodyPr wrap="square" rtlCol="0">
            <a:spAutoFit/>
          </a:bodyPr>
          <a:lstStyle/>
          <a:p>
            <a:pPr algn="ctr"/>
            <a:r>
              <a:rPr lang="en-US" sz="2800" i="1" dirty="0">
                <a:latin typeface="Calibri" pitchFamily="34" charset="0"/>
              </a:rPr>
              <a:t>Are these statements about a group of churches or a limited number of Christians?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7892">
                                            <p:txEl>
                                              <p:pRg st="0" end="0"/>
                                            </p:txEl>
                                          </p:spTgt>
                                        </p:tgtEl>
                                        <p:attrNameLst>
                                          <p:attrName>style.visibility</p:attrName>
                                        </p:attrNameLst>
                                      </p:cBhvr>
                                      <p:to>
                                        <p:strVal val="visible"/>
                                      </p:to>
                                    </p:set>
                                    <p:animEffect transition="in" filter="dissolve">
                                      <p:cBhvr>
                                        <p:cTn id="7" dur="500"/>
                                        <p:tgtEl>
                                          <p:spTgt spid="3789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7892">
                                            <p:txEl>
                                              <p:pRg st="1" end="1"/>
                                            </p:txEl>
                                          </p:spTgt>
                                        </p:tgtEl>
                                        <p:attrNameLst>
                                          <p:attrName>style.visibility</p:attrName>
                                        </p:attrNameLst>
                                      </p:cBhvr>
                                      <p:to>
                                        <p:strVal val="visible"/>
                                      </p:to>
                                    </p:set>
                                    <p:animEffect transition="in" filter="dissolve">
                                      <p:cBhvr>
                                        <p:cTn id="12" dur="500"/>
                                        <p:tgtEl>
                                          <p:spTgt spid="3789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7892">
                                            <p:txEl>
                                              <p:pRg st="2" end="2"/>
                                            </p:txEl>
                                          </p:spTgt>
                                        </p:tgtEl>
                                        <p:attrNameLst>
                                          <p:attrName>style.visibility</p:attrName>
                                        </p:attrNameLst>
                                      </p:cBhvr>
                                      <p:to>
                                        <p:strVal val="visible"/>
                                      </p:to>
                                    </p:set>
                                    <p:animEffect transition="in" filter="dissolve">
                                      <p:cBhvr>
                                        <p:cTn id="17" dur="500"/>
                                        <p:tgtEl>
                                          <p:spTgt spid="3789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7892">
                                            <p:txEl>
                                              <p:pRg st="3" end="3"/>
                                            </p:txEl>
                                          </p:spTgt>
                                        </p:tgtEl>
                                        <p:attrNameLst>
                                          <p:attrName>style.visibility</p:attrName>
                                        </p:attrNameLst>
                                      </p:cBhvr>
                                      <p:to>
                                        <p:strVal val="visible"/>
                                      </p:to>
                                    </p:set>
                                    <p:animEffect transition="in" filter="dissolve">
                                      <p:cBhvr>
                                        <p:cTn id="22" dur="500"/>
                                        <p:tgtEl>
                                          <p:spTgt spid="3789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dissolve">
                                      <p:cBhvr>
                                        <p:cTn id="2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2" grpId="0" build="p"/>
      <p:bldP spid="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2C67A539-08C1-46B8-95A0-E8940A3E1836}"/>
              </a:ext>
            </a:extLst>
          </p:cNvPr>
          <p:cNvGraphicFramePr>
            <a:graphicFrameLocks noGrp="1"/>
          </p:cNvGraphicFramePr>
          <p:nvPr/>
        </p:nvGraphicFramePr>
        <p:xfrm>
          <a:off x="511276" y="609600"/>
          <a:ext cx="10613923" cy="5385459"/>
        </p:xfrm>
        <a:graphic>
          <a:graphicData uri="http://schemas.openxmlformats.org/drawingml/2006/table">
            <a:tbl>
              <a:tblPr>
                <a:tableStyleId>{5C22544A-7EE6-4342-B048-85BDC9FD1C3A}</a:tableStyleId>
              </a:tblPr>
              <a:tblGrid>
                <a:gridCol w="2071010">
                  <a:extLst>
                    <a:ext uri="{9D8B030D-6E8A-4147-A177-3AD203B41FA5}">
                      <a16:colId xmlns:a16="http://schemas.microsoft.com/office/drawing/2014/main" val="1887176851"/>
                    </a:ext>
                  </a:extLst>
                </a:gridCol>
                <a:gridCol w="2265166">
                  <a:extLst>
                    <a:ext uri="{9D8B030D-6E8A-4147-A177-3AD203B41FA5}">
                      <a16:colId xmlns:a16="http://schemas.microsoft.com/office/drawing/2014/main" val="1112334379"/>
                    </a:ext>
                  </a:extLst>
                </a:gridCol>
                <a:gridCol w="6277747">
                  <a:extLst>
                    <a:ext uri="{9D8B030D-6E8A-4147-A177-3AD203B41FA5}">
                      <a16:colId xmlns:a16="http://schemas.microsoft.com/office/drawing/2014/main" val="2885980534"/>
                    </a:ext>
                  </a:extLst>
                </a:gridCol>
              </a:tblGrid>
              <a:tr h="457200">
                <a:tc>
                  <a:txBody>
                    <a:bodyPr/>
                    <a:lstStyle/>
                    <a:p>
                      <a:pPr marL="0" marR="0" algn="ctr" defTabSz="457200" rtl="0" eaLnBrk="1" latinLnBrk="0" hangingPunct="1">
                        <a:lnSpc>
                          <a:spcPct val="115000"/>
                        </a:lnSpc>
                        <a:spcBef>
                          <a:spcPts val="0"/>
                        </a:spcBef>
                        <a:spcAft>
                          <a:spcPts val="1000"/>
                        </a:spcAft>
                      </a:pPr>
                      <a:r>
                        <a:rPr lang="en-US" sz="2800" b="1" kern="1200" dirty="0">
                          <a:solidFill>
                            <a:srgbClr val="92D050"/>
                          </a:solidFill>
                          <a:latin typeface="Calibri"/>
                          <a:cs typeface="Times New Roman"/>
                        </a:rPr>
                        <a:t>Lessons</a:t>
                      </a:r>
                      <a:endParaRPr lang="en-US" sz="2800" b="1" kern="1200" dirty="0">
                        <a:solidFill>
                          <a:srgbClr val="92D050"/>
                        </a:solidFill>
                        <a:latin typeface="Calibri"/>
                        <a:ea typeface="Times New Roman" panose="02020603050405020304" pitchFamily="18" charset="0"/>
                        <a:cs typeface="Times New Roman"/>
                      </a:endParaRPr>
                    </a:p>
                  </a:txBody>
                  <a:tcPr marL="68580" marR="68580" marT="0" marB="0">
                    <a:solidFill>
                      <a:schemeClr val="bg1"/>
                    </a:solidFill>
                  </a:tcPr>
                </a:tc>
                <a:tc>
                  <a:txBody>
                    <a:bodyPr/>
                    <a:lstStyle/>
                    <a:p>
                      <a:pPr marL="0" marR="0" algn="ctr" defTabSz="457200" rtl="0" eaLnBrk="1" latinLnBrk="0" hangingPunct="1">
                        <a:lnSpc>
                          <a:spcPct val="115000"/>
                        </a:lnSpc>
                        <a:spcBef>
                          <a:spcPts val="0"/>
                        </a:spcBef>
                        <a:spcAft>
                          <a:spcPts val="1000"/>
                        </a:spcAft>
                      </a:pPr>
                      <a:r>
                        <a:rPr lang="en-US" sz="2800" b="1" kern="1200" dirty="0">
                          <a:solidFill>
                            <a:srgbClr val="92D050"/>
                          </a:solidFill>
                          <a:latin typeface="Calibri"/>
                          <a:cs typeface="Times New Roman"/>
                        </a:rPr>
                        <a:t>Date</a:t>
                      </a:r>
                      <a:endParaRPr lang="en-US" sz="2800" b="1" kern="1200" dirty="0">
                        <a:solidFill>
                          <a:srgbClr val="92D050"/>
                        </a:solidFill>
                        <a:latin typeface="Calibri"/>
                        <a:ea typeface="Times New Roman" panose="02020603050405020304" pitchFamily="18" charset="0"/>
                        <a:cs typeface="Times New Roman"/>
                      </a:endParaRPr>
                    </a:p>
                  </a:txBody>
                  <a:tcPr marL="68580" marR="68580" marT="0" marB="0">
                    <a:solidFill>
                      <a:schemeClr val="bg1"/>
                    </a:solidFill>
                  </a:tcPr>
                </a:tc>
                <a:tc>
                  <a:txBody>
                    <a:bodyPr/>
                    <a:lstStyle/>
                    <a:p>
                      <a:pPr marL="0" marR="0" algn="ctr" defTabSz="457200" rtl="0" eaLnBrk="1" latinLnBrk="0" hangingPunct="1">
                        <a:lnSpc>
                          <a:spcPct val="115000"/>
                        </a:lnSpc>
                        <a:spcBef>
                          <a:spcPts val="0"/>
                        </a:spcBef>
                        <a:spcAft>
                          <a:spcPts val="1000"/>
                        </a:spcAft>
                      </a:pPr>
                      <a:r>
                        <a:rPr lang="en-US" sz="2800" b="1" kern="1200" dirty="0">
                          <a:solidFill>
                            <a:srgbClr val="92D050"/>
                          </a:solidFill>
                          <a:latin typeface="Calibri"/>
                          <a:cs typeface="Times New Roman"/>
                        </a:rPr>
                        <a:t>Contents</a:t>
                      </a:r>
                      <a:endParaRPr lang="en-US" sz="2800" b="1" kern="1200" dirty="0">
                        <a:solidFill>
                          <a:srgbClr val="92D050"/>
                        </a:solidFill>
                        <a:latin typeface="Calibri"/>
                        <a:ea typeface="Times New Roman" panose="02020603050405020304" pitchFamily="18" charset="0"/>
                        <a:cs typeface="Times New Roman"/>
                      </a:endParaRPr>
                    </a:p>
                  </a:txBody>
                  <a:tcPr marL="68580" marR="68580" marT="0" marB="0">
                    <a:solidFill>
                      <a:schemeClr val="bg1"/>
                    </a:solidFill>
                  </a:tcPr>
                </a:tc>
                <a:extLst>
                  <a:ext uri="{0D108BD9-81ED-4DB2-BD59-A6C34878D82A}">
                    <a16:rowId xmlns:a16="http://schemas.microsoft.com/office/drawing/2014/main" val="2453958358"/>
                  </a:ext>
                </a:extLst>
              </a:tr>
              <a:tr h="466744">
                <a:tc>
                  <a:txBody>
                    <a:bodyPr/>
                    <a:lstStyle/>
                    <a:p>
                      <a:pPr marL="0" marR="0" algn="ctr">
                        <a:lnSpc>
                          <a:spcPct val="107000"/>
                        </a:lnSpc>
                        <a:spcBef>
                          <a:spcPts val="0"/>
                        </a:spcBef>
                        <a:spcAft>
                          <a:spcPts val="0"/>
                        </a:spcAft>
                      </a:pPr>
                      <a:r>
                        <a:rPr lang="en-US" sz="2400" b="1" dirty="0">
                          <a:solidFill>
                            <a:srgbClr val="FFFF00"/>
                          </a:solidFill>
                          <a:effectLst/>
                          <a:latin typeface="Calibri" panose="020F0502020204030204" pitchFamily="34" charset="0"/>
                          <a:cs typeface="Calibri" panose="020F0502020204030204" pitchFamily="34" charset="0"/>
                        </a:rPr>
                        <a:t>Lessons 1 - 7</a:t>
                      </a:r>
                      <a:endParaRPr lang="en-US" sz="2800" b="1" dirty="0">
                        <a:solidFill>
                          <a:srgbClr val="FFFF00"/>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50000"/>
                      </a:schemeClr>
                    </a:solidFill>
                  </a:tcPr>
                </a:tc>
                <a:tc gridSpan="2">
                  <a:txBody>
                    <a:bodyPr/>
                    <a:lstStyle/>
                    <a:p>
                      <a:pPr marL="0" marR="0" algn="ctr">
                        <a:lnSpc>
                          <a:spcPct val="107000"/>
                        </a:lnSpc>
                        <a:spcBef>
                          <a:spcPts val="0"/>
                        </a:spcBef>
                        <a:spcAft>
                          <a:spcPts val="0"/>
                        </a:spcAft>
                      </a:pPr>
                      <a:r>
                        <a:rPr lang="en-US" sz="2400" b="1" dirty="0">
                          <a:solidFill>
                            <a:srgbClr val="FFFF00"/>
                          </a:solidFill>
                          <a:effectLst/>
                          <a:latin typeface="Calibri" panose="020F0502020204030204" pitchFamily="34" charset="0"/>
                          <a:cs typeface="Calibri" panose="020F0502020204030204" pitchFamily="34" charset="0"/>
                        </a:rPr>
                        <a:t>The Nature of the Church</a:t>
                      </a:r>
                      <a:endParaRPr lang="en-US" sz="1800" b="1" dirty="0">
                        <a:solidFill>
                          <a:srgbClr val="FFFF00"/>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50000"/>
                      </a:schemeClr>
                    </a:solidFill>
                  </a:tcPr>
                </a:tc>
                <a:tc hMerge="1">
                  <a:txBody>
                    <a:bodyPr/>
                    <a:lstStyle/>
                    <a:p>
                      <a:endParaRPr lang="en-US"/>
                    </a:p>
                  </a:txBody>
                  <a:tcPr/>
                </a:tc>
                <a:extLst>
                  <a:ext uri="{0D108BD9-81ED-4DB2-BD59-A6C34878D82A}">
                    <a16:rowId xmlns:a16="http://schemas.microsoft.com/office/drawing/2014/main" val="151543891"/>
                  </a:ext>
                </a:extLst>
              </a:tr>
              <a:tr h="291780">
                <a:tc>
                  <a:txBody>
                    <a:bodyPr/>
                    <a:lstStyle/>
                    <a:p>
                      <a:pPr marL="0" marR="0" algn="ctr">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Lesson 1</a:t>
                      </a:r>
                      <a:endParaRPr lang="en-US" sz="24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gn="l" defTabSz="457200" rtl="0" eaLnBrk="1" latinLnBrk="0" hangingPunct="1">
                        <a:lnSpc>
                          <a:spcPct val="107000"/>
                        </a:lnSpc>
                        <a:spcBef>
                          <a:spcPts val="0"/>
                        </a:spcBef>
                        <a:spcAft>
                          <a:spcPts val="0"/>
                        </a:spcAft>
                      </a:pPr>
                      <a:r>
                        <a:rPr lang="en-US" sz="2000" kern="1200" dirty="0">
                          <a:solidFill>
                            <a:schemeClr val="tx1"/>
                          </a:solidFill>
                          <a:effectLst/>
                          <a:latin typeface="Calibri" panose="020F0502020204030204" pitchFamily="34" charset="0"/>
                          <a:ea typeface="+mn-ea"/>
                          <a:cs typeface="Calibri" panose="020F0502020204030204" pitchFamily="34" charset="0"/>
                        </a:rPr>
                        <a:t>September 10, 2023</a:t>
                      </a: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Class Goals and Purpose</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4085237176"/>
                  </a:ext>
                </a:extLst>
              </a:tr>
              <a:tr h="291780">
                <a:tc>
                  <a:txBody>
                    <a:bodyPr/>
                    <a:lstStyle/>
                    <a:p>
                      <a:pPr marL="0" marR="0" algn="ctr">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Lesson 2</a:t>
                      </a:r>
                      <a:endParaRPr lang="en-US" sz="24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lvl="0" indent="0" algn="l" defTabSz="457200" rtl="0" eaLnBrk="1" fontAlgn="auto" latinLnBrk="0" hangingPunct="1">
                        <a:lnSpc>
                          <a:spcPct val="107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September 13, 2023</a:t>
                      </a: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What is a Church?</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691629123"/>
                  </a:ext>
                </a:extLst>
              </a:tr>
              <a:tr h="291780">
                <a:tc>
                  <a:txBody>
                    <a:bodyPr/>
                    <a:lstStyle/>
                    <a:p>
                      <a:pPr marL="0" marR="0" algn="ctr">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Lesson 3</a:t>
                      </a:r>
                      <a:endParaRPr lang="en-US" sz="24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lvl="0" indent="0" algn="l" defTabSz="457200" rtl="0" eaLnBrk="1" fontAlgn="auto" latinLnBrk="0" hangingPunct="1">
                        <a:lnSpc>
                          <a:spcPct val="107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September 17, 2023</a:t>
                      </a: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What’s in a Name?</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19765815"/>
                  </a:ext>
                </a:extLst>
              </a:tr>
              <a:tr h="291780">
                <a:tc>
                  <a:txBody>
                    <a:bodyPr/>
                    <a:lstStyle/>
                    <a:p>
                      <a:pPr marL="0" marR="0" algn="ctr">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Lesson 4</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lvl="0" indent="0" algn="l" defTabSz="457200" rtl="0" eaLnBrk="1" fontAlgn="auto" latinLnBrk="0" hangingPunct="1">
                        <a:lnSpc>
                          <a:spcPct val="107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September 20, 2023</a:t>
                      </a: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The Rule of Christ</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1398015555"/>
                  </a:ext>
                </a:extLst>
              </a:tr>
              <a:tr h="294428">
                <a:tc>
                  <a:txBody>
                    <a:bodyPr/>
                    <a:lstStyle/>
                    <a:p>
                      <a:pPr marL="0" marR="0" algn="ctr">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Lesson 5</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lvl="0" indent="0" algn="l" defTabSz="457200" rtl="0" eaLnBrk="1" fontAlgn="auto" latinLnBrk="0" hangingPunct="1">
                        <a:lnSpc>
                          <a:spcPct val="107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September 24, 2023</a:t>
                      </a: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Citizens of the Kingdom – Members of the Church</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1823532347"/>
                  </a:ext>
                </a:extLst>
              </a:tr>
              <a:tr h="291780">
                <a:tc>
                  <a:txBody>
                    <a:bodyPr/>
                    <a:lstStyle/>
                    <a:p>
                      <a:pPr marL="0" marR="0" algn="ctr">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Lesson 6</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lvl="0" indent="0" algn="l" defTabSz="457200" rtl="0" eaLnBrk="1" fontAlgn="auto" latinLnBrk="0" hangingPunct="1">
                        <a:lnSpc>
                          <a:spcPct val="107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September 27, 2023</a:t>
                      </a: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Role of Leaders – What Are Elders For?</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1270347224"/>
                  </a:ext>
                </a:extLst>
              </a:tr>
              <a:tr h="342905">
                <a:tc>
                  <a:txBody>
                    <a:bodyPr/>
                    <a:lstStyle/>
                    <a:p>
                      <a:pPr marL="0" marR="0" algn="ctr">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Lesson 7</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lvl="0" indent="0" algn="l" defTabSz="457200" rtl="0" eaLnBrk="1" fontAlgn="auto" latinLnBrk="0" hangingPunct="1">
                        <a:lnSpc>
                          <a:spcPct val="107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October 1, 2023</a:t>
                      </a: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Role of Leaders – What about Evangelists and Deacons?</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207368665"/>
                  </a:ext>
                </a:extLst>
              </a:tr>
              <a:tr h="291780">
                <a:tc>
                  <a:txBody>
                    <a:bodyPr/>
                    <a:lstStyle/>
                    <a:p>
                      <a:pPr marL="0" marR="0" algn="ctr" defTabSz="457200" rtl="0" eaLnBrk="1" latinLnBrk="0" hangingPunct="1">
                        <a:lnSpc>
                          <a:spcPct val="107000"/>
                        </a:lnSpc>
                        <a:spcBef>
                          <a:spcPts val="0"/>
                        </a:spcBef>
                        <a:spcAft>
                          <a:spcPts val="0"/>
                        </a:spcAft>
                      </a:pPr>
                      <a:r>
                        <a:rPr lang="en-US" sz="2400" b="1" kern="1200" dirty="0">
                          <a:solidFill>
                            <a:srgbClr val="FFFF00"/>
                          </a:solidFill>
                          <a:effectLst/>
                          <a:latin typeface="Calibri" panose="020F0502020204030204" pitchFamily="34" charset="0"/>
                          <a:ea typeface="+mn-ea"/>
                          <a:cs typeface="Calibri" panose="020F0502020204030204" pitchFamily="34" charset="0"/>
                        </a:rPr>
                        <a:t>Lessons 8-13</a:t>
                      </a:r>
                    </a:p>
                  </a:txBody>
                  <a:tcPr marL="68580" marR="68580" marT="0" marB="0">
                    <a:solidFill>
                      <a:schemeClr val="accent5">
                        <a:lumMod val="50000"/>
                      </a:schemeClr>
                    </a:solidFill>
                  </a:tcPr>
                </a:tc>
                <a:tc gridSpan="2">
                  <a:txBody>
                    <a:bodyPr/>
                    <a:lstStyle/>
                    <a:p>
                      <a:pPr marL="0" marR="0" algn="ctr" defTabSz="457200" rtl="0" eaLnBrk="1" latinLnBrk="0" hangingPunct="1">
                        <a:lnSpc>
                          <a:spcPct val="107000"/>
                        </a:lnSpc>
                        <a:spcBef>
                          <a:spcPts val="0"/>
                        </a:spcBef>
                        <a:spcAft>
                          <a:spcPts val="0"/>
                        </a:spcAft>
                      </a:pPr>
                      <a:r>
                        <a:rPr lang="en-US" sz="2400" b="1" kern="1200" dirty="0">
                          <a:solidFill>
                            <a:srgbClr val="FFFF00"/>
                          </a:solidFill>
                          <a:effectLst/>
                          <a:latin typeface="Calibri" panose="020F0502020204030204" pitchFamily="34" charset="0"/>
                          <a:ea typeface="+mn-ea"/>
                          <a:cs typeface="Calibri" panose="020F0502020204030204" pitchFamily="34" charset="0"/>
                        </a:rPr>
                        <a:t>The Purpose of the Church</a:t>
                      </a:r>
                    </a:p>
                  </a:txBody>
                  <a:tcPr marL="68580" marR="68580" marT="0" marB="0">
                    <a:solidFill>
                      <a:schemeClr val="accent5">
                        <a:lumMod val="50000"/>
                      </a:schemeClr>
                    </a:solidFill>
                  </a:tcPr>
                </a:tc>
                <a:tc hMerge="1">
                  <a:txBody>
                    <a:bodyPr/>
                    <a:lstStyle/>
                    <a:p>
                      <a:endParaRPr lang="en-US"/>
                    </a:p>
                  </a:txBody>
                  <a:tcPr/>
                </a:tc>
                <a:extLst>
                  <a:ext uri="{0D108BD9-81ED-4DB2-BD59-A6C34878D82A}">
                    <a16:rowId xmlns:a16="http://schemas.microsoft.com/office/drawing/2014/main" val="3102630289"/>
                  </a:ext>
                </a:extLst>
              </a:tr>
              <a:tr h="291780">
                <a:tc>
                  <a:txBody>
                    <a:bodyPr/>
                    <a:lstStyle/>
                    <a:p>
                      <a:pPr marL="0" marR="0" algn="ctr">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Lesson 8</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lvl="0" indent="0" algn="l" defTabSz="457200" rtl="0" eaLnBrk="1" fontAlgn="auto" latinLnBrk="0" hangingPunct="1">
                        <a:lnSpc>
                          <a:spcPct val="107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October 8, 2023</a:t>
                      </a: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Inward Purpose of the Church – Building Up One Another</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2354804945"/>
                  </a:ext>
                </a:extLst>
              </a:tr>
              <a:tr h="291780">
                <a:tc>
                  <a:txBody>
                    <a:bodyPr/>
                    <a:lstStyle/>
                    <a:p>
                      <a:pPr marL="0" marR="0" algn="ctr">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Lesson 9</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lvl="0" indent="0" algn="l" defTabSz="457200" rtl="0" eaLnBrk="1" fontAlgn="auto" latinLnBrk="0" hangingPunct="1">
                        <a:lnSpc>
                          <a:spcPct val="107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October 11, 2023</a:t>
                      </a: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Inward Purpose of the Church – Relationships and Needs</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3194197803"/>
                  </a:ext>
                </a:extLst>
              </a:tr>
              <a:tr h="291780">
                <a:tc>
                  <a:txBody>
                    <a:bodyPr/>
                    <a:lstStyle/>
                    <a:p>
                      <a:pPr marL="0" marR="0" algn="ctr">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Lesson 10</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lvl="0" indent="0" algn="l" defTabSz="457200" rtl="0" eaLnBrk="1" fontAlgn="auto" latinLnBrk="0" hangingPunct="1">
                        <a:lnSpc>
                          <a:spcPct val="107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October 15, 2023</a:t>
                      </a: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Inward Purpose of the Church – When Things Go Wrong</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1469337732"/>
                  </a:ext>
                </a:extLst>
              </a:tr>
              <a:tr h="291780">
                <a:tc>
                  <a:txBody>
                    <a:bodyPr/>
                    <a:lstStyle/>
                    <a:p>
                      <a:pPr marL="0" marR="0" algn="ctr">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Lesson 11</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lvl="0" indent="0" algn="l" defTabSz="457200" rtl="0" eaLnBrk="1" fontAlgn="auto" latinLnBrk="0" hangingPunct="1">
                        <a:lnSpc>
                          <a:spcPct val="107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October 18, 2023</a:t>
                      </a: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Outward Purpose of the Church </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4222975616"/>
                  </a:ext>
                </a:extLst>
              </a:tr>
              <a:tr h="291780">
                <a:tc>
                  <a:txBody>
                    <a:bodyPr/>
                    <a:lstStyle/>
                    <a:p>
                      <a:pPr marL="0" marR="0" algn="ctr">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Lesson 12</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lvl="0" indent="0" algn="l" defTabSz="457200" rtl="0" eaLnBrk="1" fontAlgn="auto" latinLnBrk="0" hangingPunct="1">
                        <a:lnSpc>
                          <a:spcPct val="107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October 22, 2023</a:t>
                      </a: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Upward Purpose of the Church – Part One</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1225716908"/>
                  </a:ext>
                </a:extLst>
              </a:tr>
              <a:tr h="291780">
                <a:tc>
                  <a:txBody>
                    <a:bodyPr/>
                    <a:lstStyle/>
                    <a:p>
                      <a:pPr marL="0" marR="0" algn="ctr">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Lesson 13</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lvl="0" indent="0" algn="l" defTabSz="457200" rtl="0" eaLnBrk="1" fontAlgn="auto" latinLnBrk="0" hangingPunct="1">
                        <a:lnSpc>
                          <a:spcPct val="107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October 25, 2023</a:t>
                      </a: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Upward Purpose of the Church – Part Two</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2494513567"/>
                  </a:ext>
                </a:extLst>
              </a:tr>
            </a:tbl>
          </a:graphicData>
        </a:graphic>
      </p:graphicFrame>
      <p:sp>
        <p:nvSpPr>
          <p:cNvPr id="3" name="Rectangle: Rounded Corners 2">
            <a:extLst>
              <a:ext uri="{FF2B5EF4-FFF2-40B4-BE49-F238E27FC236}">
                <a16:creationId xmlns:a16="http://schemas.microsoft.com/office/drawing/2014/main" id="{5280BB5E-2546-4265-9386-909ED6DF678B}"/>
              </a:ext>
            </a:extLst>
          </p:cNvPr>
          <p:cNvSpPr/>
          <p:nvPr/>
        </p:nvSpPr>
        <p:spPr>
          <a:xfrm>
            <a:off x="331837" y="2743200"/>
            <a:ext cx="10972800" cy="381000"/>
          </a:xfrm>
          <a:prstGeom prst="roundRect">
            <a:avLst/>
          </a:prstGeom>
          <a:solidFill>
            <a:schemeClr val="accent4">
              <a:lumMod val="75000"/>
              <a:alpha val="23000"/>
            </a:schemeClr>
          </a:solid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Speech Bubble: Rectangle with Corners Rounded 3">
            <a:extLst>
              <a:ext uri="{FF2B5EF4-FFF2-40B4-BE49-F238E27FC236}">
                <a16:creationId xmlns:a16="http://schemas.microsoft.com/office/drawing/2014/main" id="{6CEE2A0C-0C33-EFE1-0F2A-E9764C836D21}"/>
              </a:ext>
            </a:extLst>
          </p:cNvPr>
          <p:cNvSpPr/>
          <p:nvPr/>
        </p:nvSpPr>
        <p:spPr>
          <a:xfrm>
            <a:off x="8763000" y="3178471"/>
            <a:ext cx="3124200" cy="1088729"/>
          </a:xfrm>
          <a:prstGeom prst="wedgeRoundRectCallout">
            <a:avLst>
              <a:gd name="adj1" fmla="val -76042"/>
              <a:gd name="adj2" fmla="val -67828"/>
              <a:gd name="adj3" fmla="val 16667"/>
            </a:avLst>
          </a:prstGeom>
          <a:solidFill>
            <a:schemeClr val="accent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latin typeface="Calibri" panose="020F0502020204030204" pitchFamily="34" charset="0"/>
                <a:cs typeface="Calibri" panose="020F0502020204030204" pitchFamily="34" charset="0"/>
              </a:rPr>
              <a:t>What is the character expected of God’s people?</a:t>
            </a:r>
          </a:p>
        </p:txBody>
      </p:sp>
    </p:spTree>
    <p:extLst>
      <p:ext uri="{BB962C8B-B14F-4D97-AF65-F5344CB8AC3E}">
        <p14:creationId xmlns:p14="http://schemas.microsoft.com/office/powerpoint/2010/main" val="20866641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left)">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idx="4294967295"/>
          </p:nvPr>
        </p:nvSpPr>
        <p:spPr>
          <a:xfrm>
            <a:off x="152400" y="152400"/>
            <a:ext cx="10439399" cy="914400"/>
          </a:xfrm>
        </p:spPr>
        <p:txBody>
          <a:bodyPr/>
          <a:lstStyle/>
          <a:p>
            <a:pPr eaLnBrk="1" hangingPunct="1">
              <a:defRPr/>
            </a:pPr>
            <a:r>
              <a:rPr lang="en-US" sz="6600" b="1" i="1" dirty="0">
                <a:solidFill>
                  <a:schemeClr val="tx1"/>
                </a:solidFill>
                <a:effectLst>
                  <a:outerShdw blurRad="38100" dist="38100" dir="2700000" algn="tl">
                    <a:srgbClr val="000000">
                      <a:alpha val="43137"/>
                    </a:srgbClr>
                  </a:outerShdw>
                </a:effectLst>
                <a:latin typeface="Calibri" pitchFamily="34" charset="0"/>
              </a:rPr>
              <a:t>What is the Church of Christ?</a:t>
            </a:r>
          </a:p>
        </p:txBody>
      </p:sp>
      <p:sp>
        <p:nvSpPr>
          <p:cNvPr id="3" name="Rectangle 4">
            <a:extLst>
              <a:ext uri="{FF2B5EF4-FFF2-40B4-BE49-F238E27FC236}">
                <a16:creationId xmlns:a16="http://schemas.microsoft.com/office/drawing/2014/main" id="{7634D7F6-9A06-42D9-9FDB-0347B5A5BE0C}"/>
              </a:ext>
            </a:extLst>
          </p:cNvPr>
          <p:cNvSpPr txBox="1">
            <a:spLocks noChangeArrowheads="1"/>
          </p:cNvSpPr>
          <p:nvPr/>
        </p:nvSpPr>
        <p:spPr>
          <a:xfrm>
            <a:off x="762000" y="2286000"/>
            <a:ext cx="10896600" cy="3886200"/>
          </a:xfrm>
          <a:prstGeom prst="rect">
            <a:avLst/>
          </a:prstGeom>
        </p:spPr>
        <p:txBody>
          <a:bodyPr>
            <a:normAutofit fontScale="85000" lnSpcReduction="10000"/>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0" indent="0">
              <a:spcBef>
                <a:spcPts val="0"/>
              </a:spcBef>
              <a:buSzPct val="100000"/>
              <a:buNone/>
            </a:pPr>
            <a:r>
              <a:rPr lang="en-US" sz="4400" dirty="0">
                <a:latin typeface="Calibri" panose="020F0502020204030204" pitchFamily="34" charset="0"/>
                <a:ea typeface="Times New Roman" panose="02020603050405020304" pitchFamily="18" charset="0"/>
              </a:rPr>
              <a:t>What are some different ways the word church is used?</a:t>
            </a:r>
          </a:p>
          <a:p>
            <a:pPr marL="0" indent="0">
              <a:spcBef>
                <a:spcPts val="0"/>
              </a:spcBef>
              <a:buSzPct val="100000"/>
              <a:buNone/>
            </a:pPr>
            <a:endParaRPr lang="en-US" sz="4400" dirty="0">
              <a:latin typeface="Calibri" panose="020F0502020204030204" pitchFamily="34" charset="0"/>
              <a:ea typeface="Times New Roman" panose="02020603050405020304" pitchFamily="18" charset="0"/>
            </a:endParaRPr>
          </a:p>
          <a:p>
            <a:pPr marL="0" indent="0">
              <a:spcBef>
                <a:spcPts val="0"/>
              </a:spcBef>
              <a:buSzPct val="100000"/>
              <a:buNone/>
            </a:pPr>
            <a:r>
              <a:rPr lang="en-US" sz="4400" dirty="0">
                <a:latin typeface="Calibri" panose="020F0502020204030204" pitchFamily="34" charset="0"/>
                <a:ea typeface="Times New Roman" panose="02020603050405020304" pitchFamily="18" charset="0"/>
              </a:rPr>
              <a:t>What are some different ideas regarding what a church should be?</a:t>
            </a:r>
          </a:p>
          <a:p>
            <a:pPr marL="0" indent="0">
              <a:spcBef>
                <a:spcPts val="0"/>
              </a:spcBef>
              <a:buSzPct val="100000"/>
              <a:buNone/>
            </a:pPr>
            <a:endParaRPr lang="en-US" sz="4400" dirty="0">
              <a:latin typeface="Calibri" panose="020F0502020204030204" pitchFamily="34" charset="0"/>
              <a:ea typeface="Times New Roman" panose="02020603050405020304" pitchFamily="18" charset="0"/>
            </a:endParaRPr>
          </a:p>
          <a:p>
            <a:pPr marL="0" indent="0">
              <a:spcBef>
                <a:spcPts val="0"/>
              </a:spcBef>
              <a:buSzPct val="100000"/>
              <a:buNone/>
            </a:pPr>
            <a:r>
              <a:rPr lang="en-US" sz="4400" dirty="0">
                <a:latin typeface="Calibri" panose="020F0502020204030204" pitchFamily="34" charset="0"/>
                <a:ea typeface="Times New Roman" panose="02020603050405020304" pitchFamily="18" charset="0"/>
              </a:rPr>
              <a:t>How do these ways or ideas differ from or agree with the NT viewpoint?</a:t>
            </a:r>
            <a:endParaRPr lang="en-US" sz="3600" dirty="0">
              <a:latin typeface="Times New Roman" panose="02020603050405020304" pitchFamily="18" charset="0"/>
              <a:ea typeface="Times New Roman" panose="02020603050405020304" pitchFamily="18" charset="0"/>
            </a:endParaRPr>
          </a:p>
        </p:txBody>
      </p:sp>
      <p:sp>
        <p:nvSpPr>
          <p:cNvPr id="4" name="TextBox 3">
            <a:extLst>
              <a:ext uri="{FF2B5EF4-FFF2-40B4-BE49-F238E27FC236}">
                <a16:creationId xmlns:a16="http://schemas.microsoft.com/office/drawing/2014/main" id="{1B521AAC-EF9A-4A88-B80C-2DD8D67AF81A}"/>
              </a:ext>
            </a:extLst>
          </p:cNvPr>
          <p:cNvSpPr txBox="1"/>
          <p:nvPr/>
        </p:nvSpPr>
        <p:spPr>
          <a:xfrm>
            <a:off x="1828800" y="1295400"/>
            <a:ext cx="7696200" cy="646331"/>
          </a:xfrm>
          <a:prstGeom prst="rect">
            <a:avLst/>
          </a:prstGeom>
          <a:noFill/>
          <a:ln w="38100">
            <a:solidFill>
              <a:srgbClr val="FFFF00"/>
            </a:solidFill>
          </a:ln>
        </p:spPr>
        <p:txBody>
          <a:bodyPr wrap="square" rtlCol="0">
            <a:spAutoFit/>
          </a:bodyPr>
          <a:lstStyle/>
          <a:p>
            <a:pPr algn="ctr"/>
            <a:r>
              <a:rPr lang="en-US" sz="3600" b="1" i="1" dirty="0">
                <a:latin typeface="Calibri" pitchFamily="34" charset="0"/>
              </a:rPr>
              <a:t>Pre-Class Thought Questions</a:t>
            </a:r>
          </a:p>
        </p:txBody>
      </p:sp>
    </p:spTree>
    <p:extLst>
      <p:ext uri="{BB962C8B-B14F-4D97-AF65-F5344CB8AC3E}">
        <p14:creationId xmlns:p14="http://schemas.microsoft.com/office/powerpoint/2010/main" val="15047137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ssolv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dissolv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Text Box 2"/>
          <p:cNvSpPr txBox="1">
            <a:spLocks noChangeArrowheads="1"/>
          </p:cNvSpPr>
          <p:nvPr/>
        </p:nvSpPr>
        <p:spPr bwMode="auto">
          <a:xfrm>
            <a:off x="737393" y="647581"/>
            <a:ext cx="11125200" cy="707886"/>
          </a:xfrm>
          <a:prstGeom prst="rect">
            <a:avLst/>
          </a:prstGeom>
          <a:noFill/>
          <a:ln w="9525">
            <a:noFill/>
            <a:miter lim="800000"/>
            <a:headEnd/>
            <a:tailEnd/>
          </a:ln>
        </p:spPr>
        <p:txBody>
          <a:bodyPr wrap="square">
            <a:spAutoFit/>
          </a:bodyPr>
          <a:lstStyle/>
          <a:p>
            <a:pPr algn="ctr" eaLnBrk="1" hangingPunct="1">
              <a:spcBef>
                <a:spcPct val="50000"/>
              </a:spcBef>
            </a:pPr>
            <a:r>
              <a:rPr lang="en-US" sz="4000" dirty="0">
                <a:solidFill>
                  <a:srgbClr val="FFFF00"/>
                </a:solidFill>
                <a:latin typeface="Calibri" pitchFamily="34" charset="0"/>
              </a:rPr>
              <a:t>In the Church Christ Built</a:t>
            </a:r>
          </a:p>
        </p:txBody>
      </p:sp>
      <p:sp>
        <p:nvSpPr>
          <p:cNvPr id="37892" name="Rectangle 4"/>
          <p:cNvSpPr>
            <a:spLocks noGrp="1" noChangeArrowheads="1"/>
          </p:cNvSpPr>
          <p:nvPr>
            <p:ph type="body" sz="half" idx="4294967295"/>
          </p:nvPr>
        </p:nvSpPr>
        <p:spPr>
          <a:xfrm>
            <a:off x="329407" y="1219200"/>
            <a:ext cx="11134578" cy="4304026"/>
          </a:xfrm>
          <a:noFill/>
        </p:spPr>
        <p:txBody>
          <a:bodyPr>
            <a:normAutofit fontScale="62500" lnSpcReduction="20000"/>
          </a:bodyPr>
          <a:lstStyle/>
          <a:p>
            <a:pPr marL="533400" indent="-533400">
              <a:lnSpc>
                <a:spcPts val="3240"/>
              </a:lnSpc>
            </a:pPr>
            <a:r>
              <a:rPr lang="en-US" sz="3200" i="1" dirty="0">
                <a:latin typeface="Calibri" pitchFamily="34" charset="0"/>
              </a:rPr>
              <a:t> </a:t>
            </a:r>
            <a:r>
              <a:rPr lang="en-US" sz="3400" i="1" dirty="0">
                <a:latin typeface="Calibri" pitchFamily="34" charset="0"/>
              </a:rPr>
              <a:t>And the Lord added to their number day by day those who were being saved </a:t>
            </a:r>
            <a:r>
              <a:rPr lang="en-US" sz="3400" dirty="0">
                <a:effectLst/>
                <a:latin typeface="Calibri" pitchFamily="34" charset="0"/>
              </a:rPr>
              <a:t>– </a:t>
            </a:r>
            <a:r>
              <a:rPr lang="en-US" sz="3400" dirty="0">
                <a:solidFill>
                  <a:srgbClr val="FFFF00"/>
                </a:solidFill>
                <a:effectLst/>
                <a:latin typeface="Calibri" pitchFamily="34" charset="0"/>
              </a:rPr>
              <a:t>Acts 2:40-41, 47</a:t>
            </a:r>
          </a:p>
          <a:p>
            <a:pPr marL="533400" indent="-533400">
              <a:lnSpc>
                <a:spcPts val="2880"/>
              </a:lnSpc>
            </a:pPr>
            <a:r>
              <a:rPr lang="en-US" sz="3400" i="1" dirty="0">
                <a:latin typeface="Calibri" pitchFamily="34" charset="0"/>
              </a:rPr>
              <a:t>to those sanctified in Christ Jesus, called to be saints together with all those who in every place call upon the name of our Lord Jesus Christ, both their Lord and ours </a:t>
            </a:r>
            <a:r>
              <a:rPr lang="en-US" sz="3400" dirty="0">
                <a:latin typeface="Calibri" pitchFamily="34" charset="0"/>
              </a:rPr>
              <a:t>– </a:t>
            </a:r>
            <a:r>
              <a:rPr lang="en-US" sz="3400" dirty="0">
                <a:solidFill>
                  <a:srgbClr val="FFFF00"/>
                </a:solidFill>
                <a:latin typeface="Calibri" pitchFamily="34" charset="0"/>
              </a:rPr>
              <a:t>I Cor. 1:2</a:t>
            </a:r>
          </a:p>
          <a:p>
            <a:pPr marL="533400" indent="-533400">
              <a:lnSpc>
                <a:spcPct val="120000"/>
              </a:lnSpc>
              <a:spcAft>
                <a:spcPts val="600"/>
              </a:spcAft>
            </a:pPr>
            <a:r>
              <a:rPr lang="en-US" sz="3400" i="1" dirty="0">
                <a:latin typeface="Calibri" pitchFamily="34" charset="0"/>
              </a:rPr>
              <a:t>as Christ loved the church and gave himself up for her, 26 that he might sanctify her, having cleansed her by the washing of water with the word, 27 so that he might present the church to himself in splendor, without spot or wrinkle or any such thing, that she might be holy and without blemish – </a:t>
            </a:r>
            <a:r>
              <a:rPr lang="en-US" sz="3400" dirty="0">
                <a:solidFill>
                  <a:srgbClr val="FFFF00"/>
                </a:solidFill>
                <a:latin typeface="Calibri" pitchFamily="34" charset="0"/>
              </a:rPr>
              <a:t>Ephesians 5:23-27</a:t>
            </a:r>
          </a:p>
          <a:p>
            <a:pPr marL="533400" indent="-533400">
              <a:lnSpc>
                <a:spcPct val="120000"/>
              </a:lnSpc>
            </a:pPr>
            <a:r>
              <a:rPr lang="en-US" sz="3400" i="1" dirty="0">
                <a:latin typeface="Calibri" pitchFamily="34" charset="0"/>
              </a:rPr>
              <a:t>But you have come to Mount Zion and to the city of the living God, the heavenly Jerusalem, and to innumerable angels in festal gathering, 23 and to the assembly of the firstborn who are enrolled in heaven, and to God, the judge of all, and to the spirits of the righteous made perfect, </a:t>
            </a:r>
            <a:r>
              <a:rPr lang="en-US" sz="3400" dirty="0">
                <a:effectLst/>
                <a:latin typeface="Calibri" pitchFamily="34" charset="0"/>
              </a:rPr>
              <a:t>– </a:t>
            </a:r>
            <a:r>
              <a:rPr lang="en-US" sz="3400" dirty="0">
                <a:solidFill>
                  <a:srgbClr val="FFFF00"/>
                </a:solidFill>
                <a:effectLst/>
                <a:latin typeface="Calibri" pitchFamily="34" charset="0"/>
              </a:rPr>
              <a:t>Hebrews 12:22-23</a:t>
            </a:r>
          </a:p>
          <a:p>
            <a:pPr marL="533400" indent="-533400">
              <a:lnSpc>
                <a:spcPct val="80000"/>
              </a:lnSpc>
            </a:pPr>
            <a:endParaRPr lang="en-US" sz="3000" dirty="0">
              <a:effectLst/>
              <a:latin typeface="Calibri" pitchFamily="34" charset="0"/>
            </a:endParaRPr>
          </a:p>
          <a:p>
            <a:pPr marL="533400" indent="-533400">
              <a:lnSpc>
                <a:spcPct val="80000"/>
              </a:lnSpc>
            </a:pPr>
            <a:endParaRPr lang="en-US" sz="3000" dirty="0">
              <a:effectLst/>
              <a:latin typeface="Calibri" pitchFamily="34" charset="0"/>
            </a:endParaRPr>
          </a:p>
          <a:p>
            <a:pPr marL="533400" indent="-533400">
              <a:lnSpc>
                <a:spcPct val="80000"/>
              </a:lnSpc>
            </a:pPr>
            <a:endParaRPr lang="en-US" sz="3000" dirty="0">
              <a:effectLst/>
              <a:latin typeface="Calibri" pitchFamily="34" charset="0"/>
            </a:endParaRPr>
          </a:p>
        </p:txBody>
      </p:sp>
      <p:sp>
        <p:nvSpPr>
          <p:cNvPr id="5" name="Rectangle 5"/>
          <p:cNvSpPr>
            <a:spLocks noChangeArrowheads="1"/>
          </p:cNvSpPr>
          <p:nvPr/>
        </p:nvSpPr>
        <p:spPr bwMode="auto">
          <a:xfrm>
            <a:off x="1981199" y="57986"/>
            <a:ext cx="8637587" cy="769441"/>
          </a:xfrm>
          <a:prstGeom prst="rect">
            <a:avLst/>
          </a:prstGeom>
          <a:noFill/>
          <a:ln w="9525">
            <a:noFill/>
            <a:miter lim="800000"/>
            <a:headEnd/>
            <a:tailEnd/>
          </a:ln>
        </p:spPr>
        <p:txBody>
          <a:bodyPr anchor="b">
            <a:spAutoFit/>
          </a:bodyPr>
          <a:lstStyle/>
          <a:p>
            <a:pPr algn="ctr" eaLnBrk="1" hangingPunct="1"/>
            <a:r>
              <a:rPr lang="en-US" sz="4400" dirty="0">
                <a:latin typeface="Calibri" pitchFamily="34" charset="0"/>
              </a:rPr>
              <a:t>Church Membership</a:t>
            </a:r>
          </a:p>
        </p:txBody>
      </p:sp>
      <p:sp>
        <p:nvSpPr>
          <p:cNvPr id="6" name="TextBox 5">
            <a:extLst>
              <a:ext uri="{FF2B5EF4-FFF2-40B4-BE49-F238E27FC236}">
                <a16:creationId xmlns:a16="http://schemas.microsoft.com/office/drawing/2014/main" id="{6F004082-AAA7-47FF-81D2-7ACC6DD9456A}"/>
              </a:ext>
            </a:extLst>
          </p:cNvPr>
          <p:cNvSpPr txBox="1"/>
          <p:nvPr/>
        </p:nvSpPr>
        <p:spPr>
          <a:xfrm>
            <a:off x="771378" y="5729774"/>
            <a:ext cx="10692607" cy="523220"/>
          </a:xfrm>
          <a:prstGeom prst="rect">
            <a:avLst/>
          </a:prstGeom>
          <a:noFill/>
          <a:ln w="38100">
            <a:solidFill>
              <a:srgbClr val="FFFF00"/>
            </a:solidFill>
          </a:ln>
        </p:spPr>
        <p:txBody>
          <a:bodyPr wrap="square" rtlCol="0">
            <a:spAutoFit/>
          </a:bodyPr>
          <a:lstStyle/>
          <a:p>
            <a:pPr algn="ctr"/>
            <a:r>
              <a:rPr lang="en-US" sz="2800" i="1" dirty="0">
                <a:latin typeface="Calibri" pitchFamily="34" charset="0"/>
              </a:rPr>
              <a:t>What is the common experience of the members in these verses?</a:t>
            </a:r>
          </a:p>
        </p:txBody>
      </p:sp>
      <p:sp>
        <p:nvSpPr>
          <p:cNvPr id="7" name="TextBox 6">
            <a:extLst>
              <a:ext uri="{FF2B5EF4-FFF2-40B4-BE49-F238E27FC236}">
                <a16:creationId xmlns:a16="http://schemas.microsoft.com/office/drawing/2014/main" id="{30A7AF14-C7F6-4D16-A7D2-FD8F24D5F07E}"/>
              </a:ext>
            </a:extLst>
          </p:cNvPr>
          <p:cNvSpPr txBox="1"/>
          <p:nvPr/>
        </p:nvSpPr>
        <p:spPr>
          <a:xfrm>
            <a:off x="550392" y="5718851"/>
            <a:ext cx="10692607" cy="523220"/>
          </a:xfrm>
          <a:prstGeom prst="rect">
            <a:avLst/>
          </a:prstGeom>
          <a:noFill/>
          <a:ln w="38100">
            <a:solidFill>
              <a:srgbClr val="FFFF00"/>
            </a:solidFill>
          </a:ln>
        </p:spPr>
        <p:txBody>
          <a:bodyPr wrap="square" rtlCol="0">
            <a:spAutoFit/>
          </a:bodyPr>
          <a:lstStyle/>
          <a:p>
            <a:pPr algn="ctr"/>
            <a:r>
              <a:rPr lang="en-US" sz="2800" i="1" dirty="0">
                <a:latin typeface="Calibri" pitchFamily="34" charset="0"/>
              </a:rPr>
              <a:t>How would you see this group in action?</a:t>
            </a:r>
          </a:p>
        </p:txBody>
      </p:sp>
    </p:spTree>
    <p:extLst>
      <p:ext uri="{BB962C8B-B14F-4D97-AF65-F5344CB8AC3E}">
        <p14:creationId xmlns:p14="http://schemas.microsoft.com/office/powerpoint/2010/main" val="11700385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7892">
                                            <p:txEl>
                                              <p:pRg st="0" end="0"/>
                                            </p:txEl>
                                          </p:spTgt>
                                        </p:tgtEl>
                                        <p:attrNameLst>
                                          <p:attrName>style.visibility</p:attrName>
                                        </p:attrNameLst>
                                      </p:cBhvr>
                                      <p:to>
                                        <p:strVal val="visible"/>
                                      </p:to>
                                    </p:set>
                                    <p:animEffect transition="in" filter="dissolve">
                                      <p:cBhvr>
                                        <p:cTn id="7" dur="500"/>
                                        <p:tgtEl>
                                          <p:spTgt spid="3789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7892">
                                            <p:txEl>
                                              <p:pRg st="1" end="1"/>
                                            </p:txEl>
                                          </p:spTgt>
                                        </p:tgtEl>
                                        <p:attrNameLst>
                                          <p:attrName>style.visibility</p:attrName>
                                        </p:attrNameLst>
                                      </p:cBhvr>
                                      <p:to>
                                        <p:strVal val="visible"/>
                                      </p:to>
                                    </p:set>
                                    <p:animEffect transition="in" filter="dissolve">
                                      <p:cBhvr>
                                        <p:cTn id="12" dur="500"/>
                                        <p:tgtEl>
                                          <p:spTgt spid="3789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7892">
                                            <p:txEl>
                                              <p:pRg st="2" end="2"/>
                                            </p:txEl>
                                          </p:spTgt>
                                        </p:tgtEl>
                                        <p:attrNameLst>
                                          <p:attrName>style.visibility</p:attrName>
                                        </p:attrNameLst>
                                      </p:cBhvr>
                                      <p:to>
                                        <p:strVal val="visible"/>
                                      </p:to>
                                    </p:set>
                                    <p:animEffect transition="in" filter="dissolve">
                                      <p:cBhvr>
                                        <p:cTn id="17" dur="500"/>
                                        <p:tgtEl>
                                          <p:spTgt spid="3789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7892">
                                            <p:txEl>
                                              <p:pRg st="3" end="3"/>
                                            </p:txEl>
                                          </p:spTgt>
                                        </p:tgtEl>
                                        <p:attrNameLst>
                                          <p:attrName>style.visibility</p:attrName>
                                        </p:attrNameLst>
                                      </p:cBhvr>
                                      <p:to>
                                        <p:strVal val="visible"/>
                                      </p:to>
                                    </p:set>
                                    <p:animEffect transition="in" filter="dissolve">
                                      <p:cBhvr>
                                        <p:cTn id="22" dur="500"/>
                                        <p:tgtEl>
                                          <p:spTgt spid="3789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dissolve">
                                      <p:cBhvr>
                                        <p:cTn id="27" dur="500"/>
                                        <p:tgtEl>
                                          <p:spTgt spid="6"/>
                                        </p:tgtEl>
                                      </p:cBhvr>
                                    </p:animEffect>
                                  </p:childTnLst>
                                  <p:subTnLst>
                                    <p:set>
                                      <p:cBhvr override="childStyle">
                                        <p:cTn dur="1" fill="hold" display="0" masterRel="nextClick" afterEffect="1"/>
                                        <p:tgtEl>
                                          <p:spTgt spid="6"/>
                                        </p:tgtEl>
                                        <p:attrNameLst>
                                          <p:attrName>style.visibility</p:attrName>
                                        </p:attrNameLst>
                                      </p:cBhvr>
                                      <p:to>
                                        <p:strVal val="hidden"/>
                                      </p:to>
                                    </p:set>
                                  </p:sub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dissolve">
                                      <p:cBhvr>
                                        <p:cTn id="3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2" grpId="0" build="p"/>
      <p:bldP spid="6" grpId="0" animBg="1"/>
      <p:bldP spid="7" grpId="0" animBg="1"/>
    </p:bld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Text Box 2"/>
          <p:cNvSpPr txBox="1">
            <a:spLocks noChangeArrowheads="1"/>
          </p:cNvSpPr>
          <p:nvPr/>
        </p:nvSpPr>
        <p:spPr bwMode="auto">
          <a:xfrm>
            <a:off x="597296" y="727183"/>
            <a:ext cx="11125200" cy="707886"/>
          </a:xfrm>
          <a:prstGeom prst="rect">
            <a:avLst/>
          </a:prstGeom>
          <a:noFill/>
          <a:ln w="9525">
            <a:noFill/>
            <a:miter lim="800000"/>
            <a:headEnd/>
            <a:tailEnd/>
          </a:ln>
        </p:spPr>
        <p:txBody>
          <a:bodyPr wrap="square">
            <a:spAutoFit/>
          </a:bodyPr>
          <a:lstStyle/>
          <a:p>
            <a:pPr algn="ctr" eaLnBrk="1" hangingPunct="1">
              <a:spcBef>
                <a:spcPct val="50000"/>
              </a:spcBef>
            </a:pPr>
            <a:r>
              <a:rPr lang="en-US" sz="4000" dirty="0">
                <a:solidFill>
                  <a:srgbClr val="FFFF00"/>
                </a:solidFill>
                <a:latin typeface="Calibri" pitchFamily="34" charset="0"/>
              </a:rPr>
              <a:t>In a Local Church</a:t>
            </a:r>
          </a:p>
        </p:txBody>
      </p:sp>
      <p:sp>
        <p:nvSpPr>
          <p:cNvPr id="37892" name="Rectangle 4"/>
          <p:cNvSpPr>
            <a:spLocks noGrp="1" noChangeArrowheads="1"/>
          </p:cNvSpPr>
          <p:nvPr>
            <p:ph type="body" sz="half" idx="4294967295"/>
          </p:nvPr>
        </p:nvSpPr>
        <p:spPr>
          <a:xfrm>
            <a:off x="673496" y="1433433"/>
            <a:ext cx="10845007" cy="3991134"/>
          </a:xfrm>
          <a:noFill/>
        </p:spPr>
        <p:txBody>
          <a:bodyPr>
            <a:normAutofit/>
          </a:bodyPr>
          <a:lstStyle/>
          <a:p>
            <a:pPr marL="533400" indent="-533400">
              <a:lnSpc>
                <a:spcPct val="80000"/>
              </a:lnSpc>
            </a:pPr>
            <a:r>
              <a:rPr lang="en-US" sz="2800" b="1" i="1" baseline="30000" dirty="0">
                <a:latin typeface="Calibri" panose="020F0502020204030204" pitchFamily="34" charset="0"/>
                <a:cs typeface="Calibri" panose="020F0502020204030204" pitchFamily="34" charset="0"/>
              </a:rPr>
              <a:t>26 </a:t>
            </a:r>
            <a:r>
              <a:rPr lang="en-US" sz="2800" i="1" dirty="0">
                <a:latin typeface="Calibri" panose="020F0502020204030204" pitchFamily="34" charset="0"/>
                <a:cs typeface="Calibri" panose="020F0502020204030204" pitchFamily="34" charset="0"/>
              </a:rPr>
              <a:t>And when he had come to Jerusalem, he attempted to join the disciples. And they were all afraid of him, for they did not believe that he was a disciple. </a:t>
            </a:r>
            <a:r>
              <a:rPr lang="en-US" sz="2800" b="1" i="1" baseline="30000" dirty="0">
                <a:latin typeface="Calibri" panose="020F0502020204030204" pitchFamily="34" charset="0"/>
                <a:cs typeface="Calibri" panose="020F0502020204030204" pitchFamily="34" charset="0"/>
              </a:rPr>
              <a:t>27 </a:t>
            </a:r>
            <a:r>
              <a:rPr lang="en-US" sz="2800" i="1" dirty="0">
                <a:latin typeface="Calibri" panose="020F0502020204030204" pitchFamily="34" charset="0"/>
                <a:cs typeface="Calibri" panose="020F0502020204030204" pitchFamily="34" charset="0"/>
              </a:rPr>
              <a:t>But Barnabas took him and brought him to the apostles and declared to them how on the road he had seen the Lord, who spoke to him, and how at Damascus he had preached boldly in the name of Jesus. </a:t>
            </a:r>
            <a:r>
              <a:rPr lang="en-US" sz="2800" b="1" i="1" baseline="30000" dirty="0">
                <a:latin typeface="Calibri" panose="020F0502020204030204" pitchFamily="34" charset="0"/>
                <a:cs typeface="Calibri" panose="020F0502020204030204" pitchFamily="34" charset="0"/>
              </a:rPr>
              <a:t>28 </a:t>
            </a:r>
            <a:r>
              <a:rPr lang="en-US" sz="2800" i="1" dirty="0">
                <a:latin typeface="Calibri" panose="020F0502020204030204" pitchFamily="34" charset="0"/>
                <a:cs typeface="Calibri" panose="020F0502020204030204" pitchFamily="34" charset="0"/>
              </a:rPr>
              <a:t>So he went in and out among them at Jerusalem – </a:t>
            </a:r>
            <a:r>
              <a:rPr lang="en-US" sz="2800" dirty="0">
                <a:solidFill>
                  <a:srgbClr val="FFFF00"/>
                </a:solidFill>
                <a:latin typeface="Calibri" panose="020F0502020204030204" pitchFamily="34" charset="0"/>
                <a:cs typeface="Calibri" panose="020F0502020204030204" pitchFamily="34" charset="0"/>
              </a:rPr>
              <a:t>Acts 9:26-28</a:t>
            </a:r>
            <a:endParaRPr lang="en-US" sz="4000" dirty="0">
              <a:solidFill>
                <a:srgbClr val="FFFF00"/>
              </a:solidFill>
              <a:latin typeface="Calibri" panose="020F0502020204030204" pitchFamily="34" charset="0"/>
              <a:cs typeface="Calibri" panose="020F0502020204030204" pitchFamily="34" charset="0"/>
            </a:endParaRPr>
          </a:p>
          <a:p>
            <a:pPr marL="533400" indent="-533400">
              <a:lnSpc>
                <a:spcPct val="80000"/>
              </a:lnSpc>
            </a:pPr>
            <a:r>
              <a:rPr lang="en-US" sz="3200" dirty="0">
                <a:latin typeface="Calibri" pitchFamily="34" charset="0"/>
              </a:rPr>
              <a:t>Members who are lost – </a:t>
            </a:r>
            <a:r>
              <a:rPr lang="en-US" sz="3200" dirty="0">
                <a:solidFill>
                  <a:srgbClr val="FFFF00"/>
                </a:solidFill>
                <a:latin typeface="Calibri" pitchFamily="34" charset="0"/>
              </a:rPr>
              <a:t>I Cor. 1:2</a:t>
            </a:r>
          </a:p>
          <a:p>
            <a:pPr marL="533400" indent="-533400">
              <a:lnSpc>
                <a:spcPct val="80000"/>
              </a:lnSpc>
            </a:pPr>
            <a:r>
              <a:rPr lang="en-US" sz="3200" dirty="0">
                <a:latin typeface="Calibri" pitchFamily="34" charset="0"/>
              </a:rPr>
              <a:t>Christians who should be members– </a:t>
            </a:r>
            <a:r>
              <a:rPr lang="en-US" sz="3200" dirty="0">
                <a:solidFill>
                  <a:srgbClr val="FFFF00"/>
                </a:solidFill>
                <a:latin typeface="Calibri" pitchFamily="34" charset="0"/>
              </a:rPr>
              <a:t>III John 9-10</a:t>
            </a:r>
          </a:p>
          <a:p>
            <a:pPr marL="533400" indent="-533400">
              <a:lnSpc>
                <a:spcPct val="80000"/>
              </a:lnSpc>
            </a:pPr>
            <a:endParaRPr lang="en-US" sz="3000" dirty="0">
              <a:effectLst/>
              <a:latin typeface="Calibri" pitchFamily="34" charset="0"/>
            </a:endParaRPr>
          </a:p>
          <a:p>
            <a:pPr marL="533400" indent="-533400">
              <a:lnSpc>
                <a:spcPct val="80000"/>
              </a:lnSpc>
            </a:pPr>
            <a:endParaRPr lang="en-US" sz="3000" dirty="0">
              <a:effectLst/>
              <a:latin typeface="Calibri" pitchFamily="34" charset="0"/>
            </a:endParaRPr>
          </a:p>
          <a:p>
            <a:pPr marL="533400" indent="-533400">
              <a:lnSpc>
                <a:spcPct val="80000"/>
              </a:lnSpc>
            </a:pPr>
            <a:endParaRPr lang="en-US" sz="3000" dirty="0">
              <a:effectLst/>
              <a:latin typeface="Calibri" pitchFamily="34" charset="0"/>
            </a:endParaRPr>
          </a:p>
        </p:txBody>
      </p:sp>
      <p:sp>
        <p:nvSpPr>
          <p:cNvPr id="5" name="Rectangle 5"/>
          <p:cNvSpPr>
            <a:spLocks noChangeArrowheads="1"/>
          </p:cNvSpPr>
          <p:nvPr/>
        </p:nvSpPr>
        <p:spPr bwMode="auto">
          <a:xfrm>
            <a:off x="1981200" y="106831"/>
            <a:ext cx="8637587" cy="769441"/>
          </a:xfrm>
          <a:prstGeom prst="rect">
            <a:avLst/>
          </a:prstGeom>
          <a:noFill/>
          <a:ln w="9525">
            <a:noFill/>
            <a:miter lim="800000"/>
            <a:headEnd/>
            <a:tailEnd/>
          </a:ln>
        </p:spPr>
        <p:txBody>
          <a:bodyPr anchor="b">
            <a:spAutoFit/>
          </a:bodyPr>
          <a:lstStyle/>
          <a:p>
            <a:pPr algn="ctr" eaLnBrk="1" hangingPunct="1"/>
            <a:r>
              <a:rPr lang="en-US" sz="4400" dirty="0">
                <a:latin typeface="Calibri" pitchFamily="34" charset="0"/>
              </a:rPr>
              <a:t>Church Membership</a:t>
            </a:r>
          </a:p>
        </p:txBody>
      </p:sp>
      <p:sp>
        <p:nvSpPr>
          <p:cNvPr id="6" name="TextBox 5">
            <a:extLst>
              <a:ext uri="{FF2B5EF4-FFF2-40B4-BE49-F238E27FC236}">
                <a16:creationId xmlns:a16="http://schemas.microsoft.com/office/drawing/2014/main" id="{F68C9F8D-ACE8-4E24-A9E3-19465FA128F4}"/>
              </a:ext>
            </a:extLst>
          </p:cNvPr>
          <p:cNvSpPr txBox="1"/>
          <p:nvPr/>
        </p:nvSpPr>
        <p:spPr>
          <a:xfrm>
            <a:off x="228601" y="5586249"/>
            <a:ext cx="11633992" cy="507831"/>
          </a:xfrm>
          <a:prstGeom prst="rect">
            <a:avLst/>
          </a:prstGeom>
          <a:noFill/>
          <a:ln w="38100">
            <a:solidFill>
              <a:srgbClr val="FFFF00"/>
            </a:solidFill>
          </a:ln>
        </p:spPr>
        <p:txBody>
          <a:bodyPr wrap="square" rtlCol="0">
            <a:spAutoFit/>
          </a:bodyPr>
          <a:lstStyle/>
          <a:p>
            <a:pPr algn="ctr"/>
            <a:r>
              <a:rPr lang="en-US" sz="2700" i="1" dirty="0">
                <a:latin typeface="Calibri" pitchFamily="34" charset="0"/>
              </a:rPr>
              <a:t>Is it ok to refer to the Christians of a local church as members?  Why or why not?</a:t>
            </a:r>
          </a:p>
        </p:txBody>
      </p:sp>
    </p:spTree>
    <p:extLst>
      <p:ext uri="{BB962C8B-B14F-4D97-AF65-F5344CB8AC3E}">
        <p14:creationId xmlns:p14="http://schemas.microsoft.com/office/powerpoint/2010/main" val="9440400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7892">
                                            <p:txEl>
                                              <p:pRg st="0" end="0"/>
                                            </p:txEl>
                                          </p:spTgt>
                                        </p:tgtEl>
                                        <p:attrNameLst>
                                          <p:attrName>style.visibility</p:attrName>
                                        </p:attrNameLst>
                                      </p:cBhvr>
                                      <p:to>
                                        <p:strVal val="visible"/>
                                      </p:to>
                                    </p:set>
                                    <p:animEffect transition="in" filter="dissolve">
                                      <p:cBhvr>
                                        <p:cTn id="7" dur="500"/>
                                        <p:tgtEl>
                                          <p:spTgt spid="3789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7892">
                                            <p:txEl>
                                              <p:pRg st="1" end="1"/>
                                            </p:txEl>
                                          </p:spTgt>
                                        </p:tgtEl>
                                        <p:attrNameLst>
                                          <p:attrName>style.visibility</p:attrName>
                                        </p:attrNameLst>
                                      </p:cBhvr>
                                      <p:to>
                                        <p:strVal val="visible"/>
                                      </p:to>
                                    </p:set>
                                    <p:animEffect transition="in" filter="dissolve">
                                      <p:cBhvr>
                                        <p:cTn id="12" dur="500"/>
                                        <p:tgtEl>
                                          <p:spTgt spid="3789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7892">
                                            <p:txEl>
                                              <p:pRg st="2" end="2"/>
                                            </p:txEl>
                                          </p:spTgt>
                                        </p:tgtEl>
                                        <p:attrNameLst>
                                          <p:attrName>style.visibility</p:attrName>
                                        </p:attrNameLst>
                                      </p:cBhvr>
                                      <p:to>
                                        <p:strVal val="visible"/>
                                      </p:to>
                                    </p:set>
                                    <p:animEffect transition="in" filter="dissolve">
                                      <p:cBhvr>
                                        <p:cTn id="17" dur="500"/>
                                        <p:tgtEl>
                                          <p:spTgt spid="3789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dissolve">
                                      <p:cBhvr>
                                        <p:cTn id="2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2" grpId="0" build="p"/>
      <p:bldP spid="6"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2C67A539-08C1-46B8-95A0-E8940A3E1836}"/>
              </a:ext>
            </a:extLst>
          </p:cNvPr>
          <p:cNvGraphicFramePr>
            <a:graphicFrameLocks noGrp="1"/>
          </p:cNvGraphicFramePr>
          <p:nvPr/>
        </p:nvGraphicFramePr>
        <p:xfrm>
          <a:off x="533400" y="565743"/>
          <a:ext cx="9829800" cy="5914727"/>
        </p:xfrm>
        <a:graphic>
          <a:graphicData uri="http://schemas.openxmlformats.org/drawingml/2006/table">
            <a:tbl>
              <a:tblPr>
                <a:tableStyleId>{5C22544A-7EE6-4342-B048-85BDC9FD1C3A}</a:tableStyleId>
              </a:tblPr>
              <a:tblGrid>
                <a:gridCol w="1918009">
                  <a:extLst>
                    <a:ext uri="{9D8B030D-6E8A-4147-A177-3AD203B41FA5}">
                      <a16:colId xmlns:a16="http://schemas.microsoft.com/office/drawing/2014/main" val="1887176851"/>
                    </a:ext>
                  </a:extLst>
                </a:gridCol>
                <a:gridCol w="2097824">
                  <a:extLst>
                    <a:ext uri="{9D8B030D-6E8A-4147-A177-3AD203B41FA5}">
                      <a16:colId xmlns:a16="http://schemas.microsoft.com/office/drawing/2014/main" val="1112334379"/>
                    </a:ext>
                  </a:extLst>
                </a:gridCol>
                <a:gridCol w="5813967">
                  <a:extLst>
                    <a:ext uri="{9D8B030D-6E8A-4147-A177-3AD203B41FA5}">
                      <a16:colId xmlns:a16="http://schemas.microsoft.com/office/drawing/2014/main" val="2885980534"/>
                    </a:ext>
                  </a:extLst>
                </a:gridCol>
              </a:tblGrid>
              <a:tr h="457200">
                <a:tc>
                  <a:txBody>
                    <a:bodyPr/>
                    <a:lstStyle/>
                    <a:p>
                      <a:pPr marL="0" marR="0" algn="ctr" defTabSz="457200" rtl="0" eaLnBrk="1" latinLnBrk="0" hangingPunct="1">
                        <a:lnSpc>
                          <a:spcPct val="115000"/>
                        </a:lnSpc>
                        <a:spcBef>
                          <a:spcPts val="0"/>
                        </a:spcBef>
                        <a:spcAft>
                          <a:spcPts val="1000"/>
                        </a:spcAft>
                      </a:pPr>
                      <a:r>
                        <a:rPr lang="en-US" sz="2800" b="1" kern="1200" dirty="0">
                          <a:solidFill>
                            <a:srgbClr val="92D050"/>
                          </a:solidFill>
                          <a:latin typeface="Calibri"/>
                          <a:cs typeface="Times New Roman"/>
                        </a:rPr>
                        <a:t>Lessons</a:t>
                      </a:r>
                      <a:endParaRPr lang="en-US" sz="2800" b="1" kern="1200" dirty="0">
                        <a:solidFill>
                          <a:srgbClr val="92D050"/>
                        </a:solidFill>
                        <a:latin typeface="Calibri"/>
                        <a:ea typeface="Times New Roman" panose="02020603050405020304" pitchFamily="18" charset="0"/>
                        <a:cs typeface="Times New Roman"/>
                      </a:endParaRPr>
                    </a:p>
                  </a:txBody>
                  <a:tcPr marL="68580" marR="68580" marT="0" marB="0">
                    <a:solidFill>
                      <a:schemeClr val="bg1"/>
                    </a:solidFill>
                  </a:tcPr>
                </a:tc>
                <a:tc>
                  <a:txBody>
                    <a:bodyPr/>
                    <a:lstStyle/>
                    <a:p>
                      <a:pPr marL="0" marR="0" algn="ctr" defTabSz="457200" rtl="0" eaLnBrk="1" latinLnBrk="0" hangingPunct="1">
                        <a:lnSpc>
                          <a:spcPct val="115000"/>
                        </a:lnSpc>
                        <a:spcBef>
                          <a:spcPts val="0"/>
                        </a:spcBef>
                        <a:spcAft>
                          <a:spcPts val="1000"/>
                        </a:spcAft>
                      </a:pPr>
                      <a:r>
                        <a:rPr lang="en-US" sz="2800" b="1" kern="1200" dirty="0">
                          <a:solidFill>
                            <a:srgbClr val="92D050"/>
                          </a:solidFill>
                          <a:latin typeface="Calibri"/>
                          <a:cs typeface="Times New Roman"/>
                        </a:rPr>
                        <a:t>Date</a:t>
                      </a:r>
                      <a:endParaRPr lang="en-US" sz="2800" b="1" kern="1200" dirty="0">
                        <a:solidFill>
                          <a:srgbClr val="92D050"/>
                        </a:solidFill>
                        <a:latin typeface="Calibri"/>
                        <a:ea typeface="Times New Roman" panose="02020603050405020304" pitchFamily="18" charset="0"/>
                        <a:cs typeface="Times New Roman"/>
                      </a:endParaRPr>
                    </a:p>
                  </a:txBody>
                  <a:tcPr marL="68580" marR="68580" marT="0" marB="0">
                    <a:solidFill>
                      <a:schemeClr val="bg1"/>
                    </a:solidFill>
                  </a:tcPr>
                </a:tc>
                <a:tc>
                  <a:txBody>
                    <a:bodyPr/>
                    <a:lstStyle/>
                    <a:p>
                      <a:pPr marL="0" marR="0" algn="ctr" defTabSz="457200" rtl="0" eaLnBrk="1" latinLnBrk="0" hangingPunct="1">
                        <a:lnSpc>
                          <a:spcPct val="115000"/>
                        </a:lnSpc>
                        <a:spcBef>
                          <a:spcPts val="0"/>
                        </a:spcBef>
                        <a:spcAft>
                          <a:spcPts val="1000"/>
                        </a:spcAft>
                      </a:pPr>
                      <a:r>
                        <a:rPr lang="en-US" sz="2800" b="1" kern="1200" dirty="0">
                          <a:solidFill>
                            <a:srgbClr val="92D050"/>
                          </a:solidFill>
                          <a:latin typeface="Calibri"/>
                          <a:cs typeface="Times New Roman"/>
                        </a:rPr>
                        <a:t>Contents</a:t>
                      </a:r>
                      <a:endParaRPr lang="en-US" sz="2800" b="1" kern="1200" dirty="0">
                        <a:solidFill>
                          <a:srgbClr val="92D050"/>
                        </a:solidFill>
                        <a:latin typeface="Calibri"/>
                        <a:ea typeface="Times New Roman" panose="02020603050405020304" pitchFamily="18" charset="0"/>
                        <a:cs typeface="Times New Roman"/>
                      </a:endParaRPr>
                    </a:p>
                  </a:txBody>
                  <a:tcPr marL="68580" marR="68580" marT="0" marB="0">
                    <a:solidFill>
                      <a:schemeClr val="bg1"/>
                    </a:solidFill>
                  </a:tcPr>
                </a:tc>
                <a:extLst>
                  <a:ext uri="{0D108BD9-81ED-4DB2-BD59-A6C34878D82A}">
                    <a16:rowId xmlns:a16="http://schemas.microsoft.com/office/drawing/2014/main" val="2453958358"/>
                  </a:ext>
                </a:extLst>
              </a:tr>
              <a:tr h="466744">
                <a:tc>
                  <a:txBody>
                    <a:bodyPr/>
                    <a:lstStyle/>
                    <a:p>
                      <a:pPr marL="0" marR="0" algn="ctr">
                        <a:lnSpc>
                          <a:spcPct val="107000"/>
                        </a:lnSpc>
                        <a:spcBef>
                          <a:spcPts val="0"/>
                        </a:spcBef>
                        <a:spcAft>
                          <a:spcPts val="0"/>
                        </a:spcAft>
                      </a:pPr>
                      <a:r>
                        <a:rPr lang="en-US" sz="2400" b="1" dirty="0">
                          <a:solidFill>
                            <a:srgbClr val="FFFF00"/>
                          </a:solidFill>
                          <a:effectLst/>
                          <a:latin typeface="Calibri" panose="020F0502020204030204" pitchFamily="34" charset="0"/>
                          <a:cs typeface="Calibri" panose="020F0502020204030204" pitchFamily="34" charset="0"/>
                        </a:rPr>
                        <a:t>Lessons 1 - 7</a:t>
                      </a:r>
                      <a:endParaRPr lang="en-US" sz="2800" b="1" dirty="0">
                        <a:solidFill>
                          <a:srgbClr val="FFFF00"/>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50000"/>
                      </a:schemeClr>
                    </a:solidFill>
                  </a:tcPr>
                </a:tc>
                <a:tc gridSpan="2">
                  <a:txBody>
                    <a:bodyPr/>
                    <a:lstStyle/>
                    <a:p>
                      <a:pPr marL="0" marR="0" algn="ctr">
                        <a:lnSpc>
                          <a:spcPct val="107000"/>
                        </a:lnSpc>
                        <a:spcBef>
                          <a:spcPts val="0"/>
                        </a:spcBef>
                        <a:spcAft>
                          <a:spcPts val="0"/>
                        </a:spcAft>
                      </a:pPr>
                      <a:r>
                        <a:rPr lang="en-US" sz="2400" b="1" dirty="0">
                          <a:solidFill>
                            <a:srgbClr val="FFFF00"/>
                          </a:solidFill>
                          <a:effectLst/>
                          <a:latin typeface="Calibri" panose="020F0502020204030204" pitchFamily="34" charset="0"/>
                          <a:cs typeface="Calibri" panose="020F0502020204030204" pitchFamily="34" charset="0"/>
                        </a:rPr>
                        <a:t>The Nature of the Church</a:t>
                      </a:r>
                      <a:endParaRPr lang="en-US" sz="1800" b="1" dirty="0">
                        <a:solidFill>
                          <a:srgbClr val="FFFF00"/>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50000"/>
                      </a:schemeClr>
                    </a:solidFill>
                  </a:tcPr>
                </a:tc>
                <a:tc hMerge="1">
                  <a:txBody>
                    <a:bodyPr/>
                    <a:lstStyle/>
                    <a:p>
                      <a:endParaRPr lang="en-US"/>
                    </a:p>
                  </a:txBody>
                  <a:tcPr/>
                </a:tc>
                <a:extLst>
                  <a:ext uri="{0D108BD9-81ED-4DB2-BD59-A6C34878D82A}">
                    <a16:rowId xmlns:a16="http://schemas.microsoft.com/office/drawing/2014/main" val="151543891"/>
                  </a:ext>
                </a:extLst>
              </a:tr>
              <a:tr h="291780">
                <a:tc>
                  <a:txBody>
                    <a:bodyPr/>
                    <a:lstStyle/>
                    <a:p>
                      <a:pPr marL="0" marR="0" algn="ctr">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Lesson 1</a:t>
                      </a:r>
                      <a:endParaRPr lang="en-US" sz="24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January 7, 2018</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Class Goals and Purpose</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4085237176"/>
                  </a:ext>
                </a:extLst>
              </a:tr>
              <a:tr h="291780">
                <a:tc>
                  <a:txBody>
                    <a:bodyPr/>
                    <a:lstStyle/>
                    <a:p>
                      <a:pPr marL="0" marR="0" algn="ctr">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Lesson 2</a:t>
                      </a:r>
                      <a:endParaRPr lang="en-US" sz="24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January 10, 2018</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What is a Church?</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691629123"/>
                  </a:ext>
                </a:extLst>
              </a:tr>
              <a:tr h="291780">
                <a:tc>
                  <a:txBody>
                    <a:bodyPr/>
                    <a:lstStyle/>
                    <a:p>
                      <a:pPr marL="0" marR="0" algn="ctr">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Lesson 3</a:t>
                      </a:r>
                      <a:endParaRPr lang="en-US" sz="24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January 14, 2018</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What’s in a Name?</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19765815"/>
                  </a:ext>
                </a:extLst>
              </a:tr>
              <a:tr h="291780">
                <a:tc>
                  <a:txBody>
                    <a:bodyPr/>
                    <a:lstStyle/>
                    <a:p>
                      <a:pPr marL="0" marR="0" algn="ctr">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Lesson 4</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January 17, 2018</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The Rule of Christ</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1398015555"/>
                  </a:ext>
                </a:extLst>
              </a:tr>
              <a:tr h="291780">
                <a:tc>
                  <a:txBody>
                    <a:bodyPr/>
                    <a:lstStyle/>
                    <a:p>
                      <a:pPr marL="0" marR="0" algn="ctr">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Lesson 5</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January 21, 2018</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Citizens of the Kingdom – Members of the Church</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1823532347"/>
                  </a:ext>
                </a:extLst>
              </a:tr>
              <a:tr h="291780">
                <a:tc>
                  <a:txBody>
                    <a:bodyPr/>
                    <a:lstStyle/>
                    <a:p>
                      <a:pPr marL="0" marR="0" algn="ctr">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Lesson 6</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January 24, 2018</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Role of Leaders – What Are Elders For?</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1270347224"/>
                  </a:ext>
                </a:extLst>
              </a:tr>
              <a:tr h="342905">
                <a:tc>
                  <a:txBody>
                    <a:bodyPr/>
                    <a:lstStyle/>
                    <a:p>
                      <a:pPr marL="0" marR="0" algn="ctr">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Lesson 7</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January 28, 2018</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Role of Leaders – What about Evangelists and Deacons?</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207368665"/>
                  </a:ext>
                </a:extLst>
              </a:tr>
              <a:tr h="291780">
                <a:tc>
                  <a:txBody>
                    <a:bodyPr/>
                    <a:lstStyle/>
                    <a:p>
                      <a:pPr marL="0" marR="0" algn="ctr" defTabSz="457200" rtl="0" eaLnBrk="1" latinLnBrk="0" hangingPunct="1">
                        <a:lnSpc>
                          <a:spcPct val="107000"/>
                        </a:lnSpc>
                        <a:spcBef>
                          <a:spcPts val="0"/>
                        </a:spcBef>
                        <a:spcAft>
                          <a:spcPts val="0"/>
                        </a:spcAft>
                      </a:pPr>
                      <a:r>
                        <a:rPr lang="en-US" sz="2400" b="1" kern="1200" dirty="0">
                          <a:solidFill>
                            <a:srgbClr val="FFFF00"/>
                          </a:solidFill>
                          <a:effectLst/>
                          <a:latin typeface="Calibri" panose="020F0502020204030204" pitchFamily="34" charset="0"/>
                          <a:ea typeface="+mn-ea"/>
                          <a:cs typeface="Calibri" panose="020F0502020204030204" pitchFamily="34" charset="0"/>
                        </a:rPr>
                        <a:t>Lessons 8-13</a:t>
                      </a:r>
                    </a:p>
                  </a:txBody>
                  <a:tcPr marL="68580" marR="68580" marT="0" marB="0">
                    <a:solidFill>
                      <a:schemeClr val="accent5">
                        <a:lumMod val="50000"/>
                      </a:schemeClr>
                    </a:solidFill>
                  </a:tcPr>
                </a:tc>
                <a:tc gridSpan="2">
                  <a:txBody>
                    <a:bodyPr/>
                    <a:lstStyle/>
                    <a:p>
                      <a:pPr marL="0" marR="0" algn="ctr" defTabSz="457200" rtl="0" eaLnBrk="1" latinLnBrk="0" hangingPunct="1">
                        <a:lnSpc>
                          <a:spcPct val="107000"/>
                        </a:lnSpc>
                        <a:spcBef>
                          <a:spcPts val="0"/>
                        </a:spcBef>
                        <a:spcAft>
                          <a:spcPts val="0"/>
                        </a:spcAft>
                      </a:pPr>
                      <a:r>
                        <a:rPr lang="en-US" sz="2400" b="1" kern="1200" dirty="0">
                          <a:solidFill>
                            <a:srgbClr val="FFFF00"/>
                          </a:solidFill>
                          <a:effectLst/>
                          <a:latin typeface="Calibri" panose="020F0502020204030204" pitchFamily="34" charset="0"/>
                          <a:ea typeface="+mn-ea"/>
                          <a:cs typeface="Calibri" panose="020F0502020204030204" pitchFamily="34" charset="0"/>
                        </a:rPr>
                        <a:t>The Purpose of the Church</a:t>
                      </a:r>
                    </a:p>
                  </a:txBody>
                  <a:tcPr marL="68580" marR="68580" marT="0" marB="0">
                    <a:solidFill>
                      <a:schemeClr val="accent5">
                        <a:lumMod val="50000"/>
                      </a:schemeClr>
                    </a:solidFill>
                  </a:tcPr>
                </a:tc>
                <a:tc hMerge="1">
                  <a:txBody>
                    <a:bodyPr/>
                    <a:lstStyle/>
                    <a:p>
                      <a:endParaRPr lang="en-US"/>
                    </a:p>
                  </a:txBody>
                  <a:tcPr/>
                </a:tc>
                <a:extLst>
                  <a:ext uri="{0D108BD9-81ED-4DB2-BD59-A6C34878D82A}">
                    <a16:rowId xmlns:a16="http://schemas.microsoft.com/office/drawing/2014/main" val="3102630289"/>
                  </a:ext>
                </a:extLst>
              </a:tr>
              <a:tr h="291780">
                <a:tc>
                  <a:txBody>
                    <a:bodyPr/>
                    <a:lstStyle/>
                    <a:p>
                      <a:pPr marL="0" marR="0" algn="ctr">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Lesson 8</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January 31, 2018</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Inward Purpose of the Church – Part One</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2354804945"/>
                  </a:ext>
                </a:extLst>
              </a:tr>
              <a:tr h="291780">
                <a:tc>
                  <a:txBody>
                    <a:bodyPr/>
                    <a:lstStyle/>
                    <a:p>
                      <a:pPr marL="0" marR="0" algn="ctr">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Lesson 9</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February 4, 2018</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Inward Purpose of the Church – Part Two</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3194197803"/>
                  </a:ext>
                </a:extLst>
              </a:tr>
              <a:tr h="291780">
                <a:tc>
                  <a:txBody>
                    <a:bodyPr/>
                    <a:lstStyle/>
                    <a:p>
                      <a:pPr marL="0" marR="0" algn="ctr">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Lesson 10</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February 7, 2018</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Inward Purpose of the Church – Part Three</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1469337732"/>
                  </a:ext>
                </a:extLst>
              </a:tr>
              <a:tr h="291780">
                <a:tc>
                  <a:txBody>
                    <a:bodyPr/>
                    <a:lstStyle/>
                    <a:p>
                      <a:pPr marL="0" marR="0" algn="ctr">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Lesson 11</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February 11, 2018</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Outward Purpose of the Church </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4222975616"/>
                  </a:ext>
                </a:extLst>
              </a:tr>
              <a:tr h="291780">
                <a:tc>
                  <a:txBody>
                    <a:bodyPr/>
                    <a:lstStyle/>
                    <a:p>
                      <a:pPr marL="0" marR="0" algn="ctr">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Lesson 12</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February 14, 2018</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Upward Purpose of the Church – Part One</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1225716908"/>
                  </a:ext>
                </a:extLst>
              </a:tr>
              <a:tr h="291780">
                <a:tc>
                  <a:txBody>
                    <a:bodyPr/>
                    <a:lstStyle/>
                    <a:p>
                      <a:pPr marL="0" marR="0" algn="ctr">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Lesson 13</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February 18, 2018</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Upward Purpose of the Church – Part Two</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2494513567"/>
                  </a:ext>
                </a:extLst>
              </a:tr>
            </a:tbl>
          </a:graphicData>
        </a:graphic>
      </p:graphicFrame>
      <p:sp>
        <p:nvSpPr>
          <p:cNvPr id="3" name="Rectangle: Rounded Corners 2">
            <a:extLst>
              <a:ext uri="{FF2B5EF4-FFF2-40B4-BE49-F238E27FC236}">
                <a16:creationId xmlns:a16="http://schemas.microsoft.com/office/drawing/2014/main" id="{5280BB5E-2546-4265-9386-909ED6DF678B}"/>
              </a:ext>
            </a:extLst>
          </p:cNvPr>
          <p:cNvSpPr/>
          <p:nvPr/>
        </p:nvSpPr>
        <p:spPr>
          <a:xfrm>
            <a:off x="547141" y="1447800"/>
            <a:ext cx="9982200" cy="381000"/>
          </a:xfrm>
          <a:prstGeom prst="roundRect">
            <a:avLst/>
          </a:prstGeom>
          <a:solidFill>
            <a:schemeClr val="accent4">
              <a:lumMod val="75000"/>
              <a:alpha val="23000"/>
            </a:schemeClr>
          </a:solid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Rounded Corners 6">
            <a:extLst>
              <a:ext uri="{FF2B5EF4-FFF2-40B4-BE49-F238E27FC236}">
                <a16:creationId xmlns:a16="http://schemas.microsoft.com/office/drawing/2014/main" id="{2C28C347-D759-4DCA-95E2-299D514C3D5A}"/>
              </a:ext>
            </a:extLst>
          </p:cNvPr>
          <p:cNvSpPr/>
          <p:nvPr/>
        </p:nvSpPr>
        <p:spPr>
          <a:xfrm>
            <a:off x="533400" y="1828800"/>
            <a:ext cx="9982200" cy="381000"/>
          </a:xfrm>
          <a:prstGeom prst="roundRect">
            <a:avLst/>
          </a:prstGeom>
          <a:solidFill>
            <a:schemeClr val="accent4">
              <a:lumMod val="75000"/>
              <a:alpha val="23000"/>
            </a:schemeClr>
          </a:solid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Rounded Corners 7">
            <a:extLst>
              <a:ext uri="{FF2B5EF4-FFF2-40B4-BE49-F238E27FC236}">
                <a16:creationId xmlns:a16="http://schemas.microsoft.com/office/drawing/2014/main" id="{3231FA20-7639-4A1C-840C-F25F719052DE}"/>
              </a:ext>
            </a:extLst>
          </p:cNvPr>
          <p:cNvSpPr/>
          <p:nvPr/>
        </p:nvSpPr>
        <p:spPr>
          <a:xfrm>
            <a:off x="568377" y="2117741"/>
            <a:ext cx="9982200" cy="381000"/>
          </a:xfrm>
          <a:prstGeom prst="roundRect">
            <a:avLst/>
          </a:prstGeom>
          <a:solidFill>
            <a:schemeClr val="accent4">
              <a:lumMod val="75000"/>
              <a:alpha val="23000"/>
            </a:schemeClr>
          </a:solid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Rounded Corners 8">
            <a:extLst>
              <a:ext uri="{FF2B5EF4-FFF2-40B4-BE49-F238E27FC236}">
                <a16:creationId xmlns:a16="http://schemas.microsoft.com/office/drawing/2014/main" id="{B4EC09A5-D7C9-4310-AC46-8AE51F5120F9}"/>
              </a:ext>
            </a:extLst>
          </p:cNvPr>
          <p:cNvSpPr/>
          <p:nvPr/>
        </p:nvSpPr>
        <p:spPr>
          <a:xfrm>
            <a:off x="533400" y="2449290"/>
            <a:ext cx="9982200" cy="381000"/>
          </a:xfrm>
          <a:prstGeom prst="roundRect">
            <a:avLst/>
          </a:prstGeom>
          <a:solidFill>
            <a:schemeClr val="accent4">
              <a:lumMod val="75000"/>
              <a:alpha val="23000"/>
            </a:schemeClr>
          </a:solid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Rounded Corners 9">
            <a:extLst>
              <a:ext uri="{FF2B5EF4-FFF2-40B4-BE49-F238E27FC236}">
                <a16:creationId xmlns:a16="http://schemas.microsoft.com/office/drawing/2014/main" id="{35F610D0-3345-45E7-B117-B32280D4C2EF}"/>
              </a:ext>
            </a:extLst>
          </p:cNvPr>
          <p:cNvSpPr/>
          <p:nvPr/>
        </p:nvSpPr>
        <p:spPr>
          <a:xfrm>
            <a:off x="533400" y="2787682"/>
            <a:ext cx="9982200" cy="381000"/>
          </a:xfrm>
          <a:prstGeom prst="roundRect">
            <a:avLst/>
          </a:prstGeom>
          <a:solidFill>
            <a:schemeClr val="accent4">
              <a:lumMod val="75000"/>
              <a:alpha val="23000"/>
            </a:schemeClr>
          </a:solid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Rounded Corners 10">
            <a:extLst>
              <a:ext uri="{FF2B5EF4-FFF2-40B4-BE49-F238E27FC236}">
                <a16:creationId xmlns:a16="http://schemas.microsoft.com/office/drawing/2014/main" id="{B7441285-9A88-4EB6-B7D8-CE79FF9971BB}"/>
              </a:ext>
            </a:extLst>
          </p:cNvPr>
          <p:cNvSpPr/>
          <p:nvPr/>
        </p:nvSpPr>
        <p:spPr>
          <a:xfrm>
            <a:off x="535898" y="3076623"/>
            <a:ext cx="9982200" cy="381000"/>
          </a:xfrm>
          <a:prstGeom prst="roundRect">
            <a:avLst/>
          </a:prstGeom>
          <a:solidFill>
            <a:schemeClr val="accent4">
              <a:lumMod val="75000"/>
              <a:alpha val="23000"/>
            </a:schemeClr>
          </a:solid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Rounded Corners 11">
            <a:extLst>
              <a:ext uri="{FF2B5EF4-FFF2-40B4-BE49-F238E27FC236}">
                <a16:creationId xmlns:a16="http://schemas.microsoft.com/office/drawing/2014/main" id="{E6E289A1-1D16-4181-B3A9-9BCE759043EE}"/>
              </a:ext>
            </a:extLst>
          </p:cNvPr>
          <p:cNvSpPr/>
          <p:nvPr/>
        </p:nvSpPr>
        <p:spPr>
          <a:xfrm>
            <a:off x="533400" y="3484694"/>
            <a:ext cx="10017177" cy="669165"/>
          </a:xfrm>
          <a:prstGeom prst="roundRect">
            <a:avLst/>
          </a:prstGeom>
          <a:solidFill>
            <a:schemeClr val="accent4">
              <a:lumMod val="75000"/>
              <a:alpha val="23000"/>
            </a:schemeClr>
          </a:solid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Rounded Corners 12">
            <a:extLst>
              <a:ext uri="{FF2B5EF4-FFF2-40B4-BE49-F238E27FC236}">
                <a16:creationId xmlns:a16="http://schemas.microsoft.com/office/drawing/2014/main" id="{62F79D7C-AC25-4071-8CFC-C33FA3957B78}"/>
              </a:ext>
            </a:extLst>
          </p:cNvPr>
          <p:cNvSpPr/>
          <p:nvPr/>
        </p:nvSpPr>
        <p:spPr>
          <a:xfrm>
            <a:off x="533400" y="4492250"/>
            <a:ext cx="10017177" cy="1070349"/>
          </a:xfrm>
          <a:prstGeom prst="roundRect">
            <a:avLst/>
          </a:prstGeom>
          <a:solidFill>
            <a:schemeClr val="accent4">
              <a:lumMod val="75000"/>
              <a:alpha val="23000"/>
            </a:schemeClr>
          </a:solid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Rounded Corners 13">
            <a:extLst>
              <a:ext uri="{FF2B5EF4-FFF2-40B4-BE49-F238E27FC236}">
                <a16:creationId xmlns:a16="http://schemas.microsoft.com/office/drawing/2014/main" id="{4C635452-C928-4FDE-861F-508888EB3DB5}"/>
              </a:ext>
            </a:extLst>
          </p:cNvPr>
          <p:cNvSpPr/>
          <p:nvPr/>
        </p:nvSpPr>
        <p:spPr>
          <a:xfrm>
            <a:off x="533400" y="5410200"/>
            <a:ext cx="9982200" cy="381000"/>
          </a:xfrm>
          <a:prstGeom prst="roundRect">
            <a:avLst/>
          </a:prstGeom>
          <a:solidFill>
            <a:schemeClr val="accent4">
              <a:lumMod val="75000"/>
              <a:alpha val="23000"/>
            </a:schemeClr>
          </a:solid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Rounded Corners 14">
            <a:extLst>
              <a:ext uri="{FF2B5EF4-FFF2-40B4-BE49-F238E27FC236}">
                <a16:creationId xmlns:a16="http://schemas.microsoft.com/office/drawing/2014/main" id="{0AF349F2-5CBB-429B-83B2-0D7607C816FA}"/>
              </a:ext>
            </a:extLst>
          </p:cNvPr>
          <p:cNvSpPr/>
          <p:nvPr/>
        </p:nvSpPr>
        <p:spPr>
          <a:xfrm>
            <a:off x="498423" y="5785439"/>
            <a:ext cx="9982200" cy="722101"/>
          </a:xfrm>
          <a:prstGeom prst="roundRect">
            <a:avLst/>
          </a:prstGeom>
          <a:solidFill>
            <a:schemeClr val="accent4">
              <a:lumMod val="75000"/>
              <a:alpha val="23000"/>
            </a:schemeClr>
          </a:solid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274571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subTnLst>
                                    <p:set>
                                      <p:cBhvr override="childStyle">
                                        <p:cTn dur="1" fill="hold" display="0" masterRel="nextClick" afterEffect="1"/>
                                        <p:tgtEl>
                                          <p:spTgt spid="3"/>
                                        </p:tgtEl>
                                        <p:attrNameLst>
                                          <p:attrName>style.visibility</p:attrName>
                                        </p:attrNameLst>
                                      </p:cBhvr>
                                      <p:to>
                                        <p:strVal val="hidden"/>
                                      </p:to>
                                    </p:set>
                                  </p:sub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left)">
                                      <p:cBhvr>
                                        <p:cTn id="12" dur="500"/>
                                        <p:tgtEl>
                                          <p:spTgt spid="7"/>
                                        </p:tgtEl>
                                      </p:cBhvr>
                                    </p:animEffect>
                                  </p:childTnLst>
                                  <p:subTnLst>
                                    <p:set>
                                      <p:cBhvr override="childStyle">
                                        <p:cTn dur="1" fill="hold" display="0" masterRel="nextClick" afterEffect="1"/>
                                        <p:tgtEl>
                                          <p:spTgt spid="7"/>
                                        </p:tgtEl>
                                        <p:attrNameLst>
                                          <p:attrName>style.visibility</p:attrName>
                                        </p:attrNameLst>
                                      </p:cBhvr>
                                      <p:to>
                                        <p:strVal val="hidden"/>
                                      </p:to>
                                    </p:set>
                                  </p:sub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left)">
                                      <p:cBhvr>
                                        <p:cTn id="17" dur="500"/>
                                        <p:tgtEl>
                                          <p:spTgt spid="8"/>
                                        </p:tgtEl>
                                      </p:cBhvr>
                                    </p:animEffect>
                                  </p:childTnLst>
                                  <p:subTnLst>
                                    <p:set>
                                      <p:cBhvr override="childStyle">
                                        <p:cTn dur="1" fill="hold" display="0" masterRel="nextClick" afterEffect="1"/>
                                        <p:tgtEl>
                                          <p:spTgt spid="8"/>
                                        </p:tgtEl>
                                        <p:attrNameLst>
                                          <p:attrName>style.visibility</p:attrName>
                                        </p:attrNameLst>
                                      </p:cBhvr>
                                      <p:to>
                                        <p:strVal val="hidden"/>
                                      </p:to>
                                    </p:set>
                                  </p:sub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wipe(left)">
                                      <p:cBhvr>
                                        <p:cTn id="22" dur="500"/>
                                        <p:tgtEl>
                                          <p:spTgt spid="9"/>
                                        </p:tgtEl>
                                      </p:cBhvr>
                                    </p:animEffect>
                                  </p:childTnLst>
                                  <p:subTnLst>
                                    <p:set>
                                      <p:cBhvr override="childStyle">
                                        <p:cTn dur="1" fill="hold" display="0" masterRel="nextClick" afterEffect="1"/>
                                        <p:tgtEl>
                                          <p:spTgt spid="9"/>
                                        </p:tgtEl>
                                        <p:attrNameLst>
                                          <p:attrName>style.visibility</p:attrName>
                                        </p:attrNameLst>
                                      </p:cBhvr>
                                      <p:to>
                                        <p:strVal val="hidden"/>
                                      </p:to>
                                    </p:set>
                                  </p:sub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wipe(left)">
                                      <p:cBhvr>
                                        <p:cTn id="27" dur="500"/>
                                        <p:tgtEl>
                                          <p:spTgt spid="10"/>
                                        </p:tgtEl>
                                      </p:cBhvr>
                                    </p:animEffect>
                                  </p:childTnLst>
                                  <p:subTnLst>
                                    <p:set>
                                      <p:cBhvr override="childStyle">
                                        <p:cTn dur="1" fill="hold" display="0" masterRel="nextClick" afterEffect="1"/>
                                        <p:tgtEl>
                                          <p:spTgt spid="10"/>
                                        </p:tgtEl>
                                        <p:attrNameLst>
                                          <p:attrName>style.visibility</p:attrName>
                                        </p:attrNameLst>
                                      </p:cBhvr>
                                      <p:to>
                                        <p:strVal val="hidden"/>
                                      </p:to>
                                    </p:set>
                                  </p:sub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wipe(left)">
                                      <p:cBhvr>
                                        <p:cTn id="32" dur="500"/>
                                        <p:tgtEl>
                                          <p:spTgt spid="11"/>
                                        </p:tgtEl>
                                      </p:cBhvr>
                                    </p:animEffect>
                                  </p:childTnLst>
                                  <p:subTnLst>
                                    <p:set>
                                      <p:cBhvr override="childStyle">
                                        <p:cTn dur="1" fill="hold" display="0" masterRel="nextClick" afterEffect="1"/>
                                        <p:tgtEl>
                                          <p:spTgt spid="11"/>
                                        </p:tgtEl>
                                        <p:attrNameLst>
                                          <p:attrName>style.visibility</p:attrName>
                                        </p:attrNameLst>
                                      </p:cBhvr>
                                      <p:to>
                                        <p:strVal val="hidden"/>
                                      </p:to>
                                    </p:set>
                                  </p:sub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wipe(left)">
                                      <p:cBhvr>
                                        <p:cTn id="37" dur="500"/>
                                        <p:tgtEl>
                                          <p:spTgt spid="12"/>
                                        </p:tgtEl>
                                      </p:cBhvr>
                                    </p:animEffect>
                                  </p:childTnLst>
                                  <p:subTnLst>
                                    <p:set>
                                      <p:cBhvr override="childStyle">
                                        <p:cTn dur="1" fill="hold" display="0" masterRel="nextClick" afterEffect="1"/>
                                        <p:tgtEl>
                                          <p:spTgt spid="12"/>
                                        </p:tgtEl>
                                        <p:attrNameLst>
                                          <p:attrName>style.visibility</p:attrName>
                                        </p:attrNameLst>
                                      </p:cBhvr>
                                      <p:to>
                                        <p:strVal val="hidden"/>
                                      </p:to>
                                    </p:set>
                                  </p:sub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13"/>
                                        </p:tgtEl>
                                        <p:attrNameLst>
                                          <p:attrName>style.visibility</p:attrName>
                                        </p:attrNameLst>
                                      </p:cBhvr>
                                      <p:to>
                                        <p:strVal val="visible"/>
                                      </p:to>
                                    </p:set>
                                    <p:animEffect transition="in" filter="wipe(left)">
                                      <p:cBhvr>
                                        <p:cTn id="42" dur="500"/>
                                        <p:tgtEl>
                                          <p:spTgt spid="13"/>
                                        </p:tgtEl>
                                      </p:cBhvr>
                                    </p:animEffect>
                                  </p:childTnLst>
                                  <p:subTnLst>
                                    <p:set>
                                      <p:cBhvr override="childStyle">
                                        <p:cTn dur="1" fill="hold" display="0" masterRel="nextClick" afterEffect="1"/>
                                        <p:tgtEl>
                                          <p:spTgt spid="13"/>
                                        </p:tgtEl>
                                        <p:attrNameLst>
                                          <p:attrName>style.visibility</p:attrName>
                                        </p:attrNameLst>
                                      </p:cBhvr>
                                      <p:to>
                                        <p:strVal val="hidden"/>
                                      </p:to>
                                    </p:set>
                                  </p:sub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wipe(left)">
                                      <p:cBhvr>
                                        <p:cTn id="47" dur="500"/>
                                        <p:tgtEl>
                                          <p:spTgt spid="14"/>
                                        </p:tgtEl>
                                      </p:cBhvr>
                                    </p:animEffect>
                                  </p:childTnLst>
                                  <p:subTnLst>
                                    <p:set>
                                      <p:cBhvr override="childStyle">
                                        <p:cTn dur="1" fill="hold" display="0" masterRel="nextClick" afterEffect="1"/>
                                        <p:tgtEl>
                                          <p:spTgt spid="14"/>
                                        </p:tgtEl>
                                        <p:attrNameLst>
                                          <p:attrName>style.visibility</p:attrName>
                                        </p:attrNameLst>
                                      </p:cBhvr>
                                      <p:to>
                                        <p:strVal val="hidden"/>
                                      </p:to>
                                    </p:set>
                                  </p:sub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15"/>
                                        </p:tgtEl>
                                        <p:attrNameLst>
                                          <p:attrName>style.visibility</p:attrName>
                                        </p:attrNameLst>
                                      </p:cBhvr>
                                      <p:to>
                                        <p:strVal val="visible"/>
                                      </p:to>
                                    </p:set>
                                    <p:animEffect transition="in" filter="wipe(left)">
                                      <p:cBhvr>
                                        <p:cTn id="52" dur="500"/>
                                        <p:tgtEl>
                                          <p:spTgt spid="15"/>
                                        </p:tgtEl>
                                      </p:cBhvr>
                                    </p:animEffect>
                                  </p:childTnLst>
                                  <p:subTnLst>
                                    <p:set>
                                      <p:cBhvr override="childStyle">
                                        <p:cTn dur="1" fill="hold" display="0" masterRel="nextClick" afterEffect="1"/>
                                        <p:tgtEl>
                                          <p:spTgt spid="15"/>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7" grpId="0" animBg="1"/>
      <p:bldP spid="8" grpId="0" animBg="1"/>
      <p:bldP spid="9" grpId="0" animBg="1"/>
      <p:bldP spid="10" grpId="0" animBg="1"/>
      <p:bldP spid="11" grpId="0" animBg="1"/>
      <p:bldP spid="12" grpId="0" animBg="1"/>
      <p:bldP spid="13" grpId="0" animBg="1"/>
      <p:bldP spid="14" grpId="0" animBg="1"/>
      <p:bldP spid="15"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a:xfrm>
            <a:off x="457200" y="256455"/>
            <a:ext cx="9677400" cy="914400"/>
          </a:xfrm>
          <a:noFill/>
        </p:spPr>
        <p:txBody>
          <a:bodyPr/>
          <a:lstStyle/>
          <a:p>
            <a:pPr eaLnBrk="1" hangingPunct="1"/>
            <a:r>
              <a:rPr lang="en-US" sz="6000" b="0" dirty="0">
                <a:solidFill>
                  <a:srgbClr val="FFFF99"/>
                </a:solidFill>
                <a:effectLst/>
                <a:latin typeface="Calibri" pitchFamily="34" charset="0"/>
              </a:rPr>
              <a:t>Acts 19:32-41</a:t>
            </a:r>
            <a:r>
              <a:rPr lang="en-US" sz="6000" b="0" dirty="0">
                <a:solidFill>
                  <a:srgbClr val="FFFFCC"/>
                </a:solidFill>
                <a:effectLst/>
                <a:latin typeface="Calibri" pitchFamily="34" charset="0"/>
              </a:rPr>
              <a:t> </a:t>
            </a:r>
            <a:r>
              <a:rPr lang="en-US" sz="6000" dirty="0">
                <a:solidFill>
                  <a:srgbClr val="FFFF99"/>
                </a:solidFill>
                <a:latin typeface="Calibri" pitchFamily="34" charset="0"/>
              </a:rPr>
              <a:t>Riot in Ephesus</a:t>
            </a:r>
          </a:p>
        </p:txBody>
      </p:sp>
      <p:sp>
        <p:nvSpPr>
          <p:cNvPr id="164867" name="Rectangle 3"/>
          <p:cNvSpPr>
            <a:spLocks noChangeArrowheads="1"/>
          </p:cNvSpPr>
          <p:nvPr/>
        </p:nvSpPr>
        <p:spPr bwMode="auto">
          <a:xfrm>
            <a:off x="304800" y="1200835"/>
            <a:ext cx="11430000" cy="4893647"/>
          </a:xfrm>
          <a:prstGeom prst="rect">
            <a:avLst/>
          </a:prstGeom>
          <a:noFill/>
          <a:ln w="9525">
            <a:noFill/>
            <a:miter lim="800000"/>
            <a:headEnd/>
            <a:tailEnd/>
          </a:ln>
        </p:spPr>
        <p:txBody>
          <a:bodyPr wrap="square" anchor="ctr">
            <a:spAutoFit/>
          </a:bodyPr>
          <a:lstStyle/>
          <a:p>
            <a:r>
              <a:rPr lang="en-US" sz="2400" b="1" baseline="30000" dirty="0">
                <a:latin typeface="Calibri" panose="020F0502020204030204" pitchFamily="34" charset="0"/>
                <a:cs typeface="Calibri" panose="020F0502020204030204" pitchFamily="34" charset="0"/>
              </a:rPr>
              <a:t>32 </a:t>
            </a:r>
            <a:r>
              <a:rPr lang="en-US" sz="2400" dirty="0">
                <a:latin typeface="Calibri" panose="020F0502020204030204" pitchFamily="34" charset="0"/>
                <a:cs typeface="Calibri" panose="020F0502020204030204" pitchFamily="34" charset="0"/>
              </a:rPr>
              <a:t>Now some cried out one thing, some another, for the assembly </a:t>
            </a:r>
            <a:r>
              <a:rPr lang="en-US" sz="2400" b="1" dirty="0">
                <a:solidFill>
                  <a:srgbClr val="FFFF00"/>
                </a:solidFill>
                <a:latin typeface="Calibri" panose="020F0502020204030204" pitchFamily="34" charset="0"/>
                <a:cs typeface="Calibri" panose="020F0502020204030204" pitchFamily="34" charset="0"/>
              </a:rPr>
              <a:t>(</a:t>
            </a:r>
            <a:r>
              <a:rPr lang="en-US" sz="2400" b="1" dirty="0" err="1">
                <a:solidFill>
                  <a:srgbClr val="FFFF00"/>
                </a:solidFill>
                <a:latin typeface="Calibri" panose="020F0502020204030204" pitchFamily="34" charset="0"/>
                <a:cs typeface="Calibri" panose="020F0502020204030204" pitchFamily="34" charset="0"/>
              </a:rPr>
              <a:t>ekklesia</a:t>
            </a:r>
            <a:r>
              <a:rPr lang="en-US" sz="2400" b="1" dirty="0">
                <a:solidFill>
                  <a:srgbClr val="FFFF00"/>
                </a:solidFill>
                <a:latin typeface="Calibri" panose="020F0502020204030204" pitchFamily="34" charset="0"/>
                <a:cs typeface="Calibri" panose="020F0502020204030204" pitchFamily="34" charset="0"/>
              </a:rPr>
              <a:t> - </a:t>
            </a:r>
            <a:r>
              <a:rPr lang="el-GR" sz="2400" b="1" dirty="0">
                <a:solidFill>
                  <a:srgbClr val="FFFF00"/>
                </a:solidFill>
                <a:latin typeface="Calibri" panose="020F0502020204030204" pitchFamily="34" charset="0"/>
                <a:cs typeface="Calibri" panose="020F0502020204030204" pitchFamily="34" charset="0"/>
              </a:rPr>
              <a:t>εκκλησια</a:t>
            </a:r>
            <a:r>
              <a:rPr lang="en-US" sz="2400" b="1" dirty="0">
                <a:solidFill>
                  <a:srgbClr val="FFFF00"/>
                </a:solidFill>
                <a:latin typeface="Calibri" panose="020F0502020204030204" pitchFamily="34" charset="0"/>
                <a:cs typeface="Calibri" panose="020F0502020204030204" pitchFamily="34" charset="0"/>
              </a:rPr>
              <a:t>)</a:t>
            </a:r>
            <a:r>
              <a:rPr lang="en-US" b="1" dirty="0">
                <a:solidFill>
                  <a:srgbClr val="FFFF00"/>
                </a:solidFill>
                <a:latin typeface="Calibri" panose="020F0502020204030204" pitchFamily="34" charset="0"/>
                <a:cs typeface="Calibri" panose="020F0502020204030204" pitchFamily="34" charset="0"/>
              </a:rPr>
              <a:t> </a:t>
            </a:r>
            <a:r>
              <a:rPr lang="en-US" sz="2400" dirty="0">
                <a:latin typeface="Calibri" panose="020F0502020204030204" pitchFamily="34" charset="0"/>
                <a:cs typeface="Calibri" panose="020F0502020204030204" pitchFamily="34" charset="0"/>
              </a:rPr>
              <a:t>was in confusion, and most of them did not know why they had come together. </a:t>
            </a:r>
            <a:r>
              <a:rPr lang="en-US" sz="2400" b="1" baseline="30000" dirty="0">
                <a:latin typeface="Calibri" panose="020F0502020204030204" pitchFamily="34" charset="0"/>
                <a:cs typeface="Calibri" panose="020F0502020204030204" pitchFamily="34" charset="0"/>
              </a:rPr>
              <a:t>33 </a:t>
            </a:r>
            <a:r>
              <a:rPr lang="en-US" sz="2400" dirty="0">
                <a:latin typeface="Calibri" panose="020F0502020204030204" pitchFamily="34" charset="0"/>
                <a:cs typeface="Calibri" panose="020F0502020204030204" pitchFamily="34" charset="0"/>
              </a:rPr>
              <a:t>Some of the crowd prompted Alexander, whom the Jews had put forward .  . . </a:t>
            </a:r>
            <a:r>
              <a:rPr lang="en-US" sz="2400" b="1" baseline="30000" dirty="0">
                <a:latin typeface="Calibri" panose="020F0502020204030204" pitchFamily="34" charset="0"/>
                <a:cs typeface="Calibri" panose="020F0502020204030204" pitchFamily="34" charset="0"/>
              </a:rPr>
              <a:t>34 </a:t>
            </a:r>
            <a:r>
              <a:rPr lang="en-US" sz="2400" dirty="0">
                <a:latin typeface="Calibri" panose="020F0502020204030204" pitchFamily="34" charset="0"/>
                <a:cs typeface="Calibri" panose="020F0502020204030204" pitchFamily="34" charset="0"/>
              </a:rPr>
              <a:t>But when they recognized that he was a Jew, for about two hours they all cried out with one voice, “Great is Artemis of the Ephesians!”</a:t>
            </a:r>
          </a:p>
          <a:p>
            <a:r>
              <a:rPr lang="en-US" sz="2400" b="1" baseline="30000" dirty="0">
                <a:latin typeface="Calibri" panose="020F0502020204030204" pitchFamily="34" charset="0"/>
                <a:cs typeface="Calibri" panose="020F0502020204030204" pitchFamily="34" charset="0"/>
              </a:rPr>
              <a:t>35 </a:t>
            </a:r>
            <a:r>
              <a:rPr lang="en-US" sz="2400" dirty="0">
                <a:latin typeface="Calibri" panose="020F0502020204030204" pitchFamily="34" charset="0"/>
                <a:cs typeface="Calibri" panose="020F0502020204030204" pitchFamily="34" charset="0"/>
              </a:rPr>
              <a:t>And when the town clerk had quieted the crowd, he said, . . . </a:t>
            </a:r>
            <a:r>
              <a:rPr lang="en-US" sz="2400" b="1" baseline="30000" dirty="0">
                <a:latin typeface="Calibri" panose="020F0502020204030204" pitchFamily="34" charset="0"/>
                <a:cs typeface="Calibri" panose="020F0502020204030204" pitchFamily="34" charset="0"/>
              </a:rPr>
              <a:t>37 </a:t>
            </a:r>
            <a:r>
              <a:rPr lang="en-US" sz="2400" dirty="0">
                <a:latin typeface="Calibri" panose="020F0502020204030204" pitchFamily="34" charset="0"/>
                <a:cs typeface="Calibri" panose="020F0502020204030204" pitchFamily="34" charset="0"/>
              </a:rPr>
              <a:t>For you have brought these men here who are neither sacrilegious nor blasphemers of our goddess.</a:t>
            </a:r>
            <a:r>
              <a:rPr lang="en-US" sz="2400" b="1" baseline="30000" dirty="0">
                <a:latin typeface="Calibri" panose="020F0502020204030204" pitchFamily="34" charset="0"/>
                <a:cs typeface="Calibri" panose="020F0502020204030204" pitchFamily="34" charset="0"/>
              </a:rPr>
              <a:t>38 </a:t>
            </a:r>
            <a:r>
              <a:rPr lang="en-US" sz="2400" dirty="0">
                <a:latin typeface="Calibri" panose="020F0502020204030204" pitchFamily="34" charset="0"/>
                <a:cs typeface="Calibri" panose="020F0502020204030204" pitchFamily="34" charset="0"/>
              </a:rPr>
              <a:t>If therefore Demetrius and the craftsmen with him have a complaint against anyone, the courts are open, and there are proconsuls. Let them bring charges against one another. </a:t>
            </a:r>
            <a:r>
              <a:rPr lang="en-US" sz="2400" b="1" baseline="30000" dirty="0">
                <a:latin typeface="Calibri" panose="020F0502020204030204" pitchFamily="34" charset="0"/>
                <a:cs typeface="Calibri" panose="020F0502020204030204" pitchFamily="34" charset="0"/>
              </a:rPr>
              <a:t>39 </a:t>
            </a:r>
            <a:r>
              <a:rPr lang="en-US" sz="2400" dirty="0">
                <a:latin typeface="Calibri" panose="020F0502020204030204" pitchFamily="34" charset="0"/>
                <a:cs typeface="Calibri" panose="020F0502020204030204" pitchFamily="34" charset="0"/>
              </a:rPr>
              <a:t>But if you seek anything further, it shall be settled in the regular assembly </a:t>
            </a:r>
            <a:r>
              <a:rPr lang="en-US" sz="2400" b="1" dirty="0">
                <a:solidFill>
                  <a:srgbClr val="FFFF00"/>
                </a:solidFill>
                <a:latin typeface="Calibri" panose="020F0502020204030204" pitchFamily="34" charset="0"/>
                <a:cs typeface="Calibri" panose="020F0502020204030204" pitchFamily="34" charset="0"/>
              </a:rPr>
              <a:t>(</a:t>
            </a:r>
            <a:r>
              <a:rPr lang="en-US" sz="2400" b="1" dirty="0" err="1">
                <a:solidFill>
                  <a:srgbClr val="FFFF00"/>
                </a:solidFill>
                <a:latin typeface="Calibri" panose="020F0502020204030204" pitchFamily="34" charset="0"/>
                <a:cs typeface="Calibri" panose="020F0502020204030204" pitchFamily="34" charset="0"/>
              </a:rPr>
              <a:t>ekklesia</a:t>
            </a:r>
            <a:r>
              <a:rPr lang="en-US" sz="2400" b="1" dirty="0">
                <a:solidFill>
                  <a:srgbClr val="FFFF00"/>
                </a:solidFill>
                <a:latin typeface="Calibri" panose="020F0502020204030204" pitchFamily="34" charset="0"/>
                <a:cs typeface="Calibri" panose="020F0502020204030204" pitchFamily="34" charset="0"/>
              </a:rPr>
              <a:t> - </a:t>
            </a:r>
            <a:r>
              <a:rPr lang="el-GR" sz="2400" b="1" dirty="0">
                <a:solidFill>
                  <a:srgbClr val="FFFF00"/>
                </a:solidFill>
                <a:latin typeface="Calibri" panose="020F0502020204030204" pitchFamily="34" charset="0"/>
                <a:cs typeface="Calibri" panose="020F0502020204030204" pitchFamily="34" charset="0"/>
              </a:rPr>
              <a:t>εκκλησια</a:t>
            </a:r>
            <a:r>
              <a:rPr lang="en-US" sz="2400" b="1" dirty="0">
                <a:solidFill>
                  <a:srgbClr val="FFFF00"/>
                </a:solidFill>
                <a:latin typeface="Calibri" panose="020F0502020204030204" pitchFamily="34" charset="0"/>
                <a:cs typeface="Calibri" panose="020F0502020204030204" pitchFamily="34" charset="0"/>
              </a:rPr>
              <a:t>) </a:t>
            </a:r>
            <a:r>
              <a:rPr lang="en-US" sz="2400" dirty="0">
                <a:latin typeface="Calibri" panose="020F0502020204030204" pitchFamily="34" charset="0"/>
                <a:cs typeface="Calibri" panose="020F0502020204030204" pitchFamily="34" charset="0"/>
              </a:rPr>
              <a:t>. </a:t>
            </a:r>
            <a:r>
              <a:rPr lang="en-US" sz="2400" b="1" baseline="30000" dirty="0">
                <a:latin typeface="Calibri" panose="020F0502020204030204" pitchFamily="34" charset="0"/>
                <a:cs typeface="Calibri" panose="020F0502020204030204" pitchFamily="34" charset="0"/>
              </a:rPr>
              <a:t>40 </a:t>
            </a:r>
            <a:r>
              <a:rPr lang="en-US" sz="2400" dirty="0">
                <a:latin typeface="Calibri" panose="020F0502020204030204" pitchFamily="34" charset="0"/>
                <a:cs typeface="Calibri" panose="020F0502020204030204" pitchFamily="34" charset="0"/>
              </a:rPr>
              <a:t>For we really are in danger of being charged with rioting today, since there is no cause that we can give to justify this commotion.” </a:t>
            </a:r>
            <a:r>
              <a:rPr lang="en-US" sz="2400" b="1" baseline="30000" dirty="0">
                <a:latin typeface="Calibri" panose="020F0502020204030204" pitchFamily="34" charset="0"/>
                <a:cs typeface="Calibri" panose="020F0502020204030204" pitchFamily="34" charset="0"/>
              </a:rPr>
              <a:t>41 </a:t>
            </a:r>
            <a:r>
              <a:rPr lang="en-US" sz="2400" dirty="0">
                <a:latin typeface="Calibri" panose="020F0502020204030204" pitchFamily="34" charset="0"/>
                <a:cs typeface="Calibri" panose="020F0502020204030204" pitchFamily="34" charset="0"/>
              </a:rPr>
              <a:t>And when he had said these things, he dismissed the assembly </a:t>
            </a:r>
            <a:r>
              <a:rPr lang="en-US" sz="2400" b="1" dirty="0">
                <a:solidFill>
                  <a:srgbClr val="FFFF00"/>
                </a:solidFill>
                <a:latin typeface="Calibri" panose="020F0502020204030204" pitchFamily="34" charset="0"/>
                <a:cs typeface="Calibri" panose="020F0502020204030204" pitchFamily="34" charset="0"/>
              </a:rPr>
              <a:t>(</a:t>
            </a:r>
            <a:r>
              <a:rPr lang="en-US" sz="2400" b="1" dirty="0" err="1">
                <a:solidFill>
                  <a:srgbClr val="FFFF00"/>
                </a:solidFill>
                <a:latin typeface="Calibri" panose="020F0502020204030204" pitchFamily="34" charset="0"/>
                <a:cs typeface="Calibri" panose="020F0502020204030204" pitchFamily="34" charset="0"/>
              </a:rPr>
              <a:t>ekklesia</a:t>
            </a:r>
            <a:r>
              <a:rPr lang="en-US" sz="2400" b="1" dirty="0">
                <a:solidFill>
                  <a:srgbClr val="FFFF00"/>
                </a:solidFill>
                <a:latin typeface="Calibri" panose="020F0502020204030204" pitchFamily="34" charset="0"/>
                <a:cs typeface="Calibri" panose="020F0502020204030204" pitchFamily="34" charset="0"/>
              </a:rPr>
              <a:t> - </a:t>
            </a:r>
            <a:r>
              <a:rPr lang="el-GR" sz="2400" b="1" dirty="0">
                <a:solidFill>
                  <a:srgbClr val="FFFF00"/>
                </a:solidFill>
                <a:latin typeface="Calibri" panose="020F0502020204030204" pitchFamily="34" charset="0"/>
                <a:cs typeface="Calibri" panose="020F0502020204030204" pitchFamily="34" charset="0"/>
              </a:rPr>
              <a:t>εκκλησια</a:t>
            </a:r>
            <a:r>
              <a:rPr lang="en-US" sz="2400" b="1" dirty="0">
                <a:solidFill>
                  <a:srgbClr val="FFFF00"/>
                </a:solidFill>
                <a:latin typeface="Calibri" panose="020F0502020204030204" pitchFamily="34" charset="0"/>
                <a:cs typeface="Calibri" panose="020F0502020204030204" pitchFamily="34" charset="0"/>
              </a:rPr>
              <a:t>) </a:t>
            </a:r>
            <a:r>
              <a:rPr lang="en-US" sz="2400" dirty="0">
                <a:latin typeface="Calibri" panose="020F0502020204030204" pitchFamily="34" charset="0"/>
                <a:cs typeface="Calibri" panose="020F0502020204030204" pitchFamily="34"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4867"/>
                                        </p:tgtEl>
                                        <p:attrNameLst>
                                          <p:attrName>style.visibility</p:attrName>
                                        </p:attrNameLst>
                                      </p:cBhvr>
                                      <p:to>
                                        <p:strVal val="visible"/>
                                      </p:to>
                                    </p:set>
                                    <p:anim calcmode="lin" valueType="num">
                                      <p:cBhvr>
                                        <p:cTn id="7" dur="1000" fill="hold"/>
                                        <p:tgtEl>
                                          <p:spTgt spid="164867"/>
                                        </p:tgtEl>
                                        <p:attrNameLst>
                                          <p:attrName>ppt_w</p:attrName>
                                        </p:attrNameLst>
                                      </p:cBhvr>
                                      <p:tavLst>
                                        <p:tav tm="0">
                                          <p:val>
                                            <p:strVal val="#ppt_w*0.70"/>
                                          </p:val>
                                        </p:tav>
                                        <p:tav tm="100000">
                                          <p:val>
                                            <p:strVal val="#ppt_w"/>
                                          </p:val>
                                        </p:tav>
                                      </p:tavLst>
                                    </p:anim>
                                    <p:anim calcmode="lin" valueType="num">
                                      <p:cBhvr>
                                        <p:cTn id="8" dur="1000" fill="hold"/>
                                        <p:tgtEl>
                                          <p:spTgt spid="164867"/>
                                        </p:tgtEl>
                                        <p:attrNameLst>
                                          <p:attrName>ppt_h</p:attrName>
                                        </p:attrNameLst>
                                      </p:cBhvr>
                                      <p:tavLst>
                                        <p:tav tm="0">
                                          <p:val>
                                            <p:strVal val="#ppt_h"/>
                                          </p:val>
                                        </p:tav>
                                        <p:tav tm="100000">
                                          <p:val>
                                            <p:strVal val="#ppt_h"/>
                                          </p:val>
                                        </p:tav>
                                      </p:tavLst>
                                    </p:anim>
                                    <p:animEffect transition="in" filter="fade">
                                      <p:cBhvr>
                                        <p:cTn id="9" dur="1000"/>
                                        <p:tgtEl>
                                          <p:spTgt spid="1648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Text Box 3"/>
          <p:cNvSpPr txBox="1">
            <a:spLocks noChangeArrowheads="1"/>
          </p:cNvSpPr>
          <p:nvPr/>
        </p:nvSpPr>
        <p:spPr bwMode="auto">
          <a:xfrm>
            <a:off x="433714" y="1144249"/>
            <a:ext cx="11582400" cy="707886"/>
          </a:xfrm>
          <a:prstGeom prst="rect">
            <a:avLst/>
          </a:prstGeom>
          <a:noFill/>
          <a:ln w="9525">
            <a:noFill/>
            <a:miter lim="800000"/>
            <a:headEnd/>
            <a:tailEnd/>
          </a:ln>
        </p:spPr>
        <p:txBody>
          <a:bodyPr wrap="square">
            <a:spAutoFit/>
          </a:bodyPr>
          <a:lstStyle/>
          <a:p>
            <a:pPr algn="ctr" eaLnBrk="1" hangingPunct="1">
              <a:spcBef>
                <a:spcPct val="50000"/>
              </a:spcBef>
            </a:pPr>
            <a:r>
              <a:rPr lang="en-US" sz="4000" i="1" dirty="0">
                <a:solidFill>
                  <a:srgbClr val="FFFF00"/>
                </a:solidFill>
                <a:latin typeface="Calibri" panose="020F0502020204030204" pitchFamily="34" charset="0"/>
                <a:cs typeface="Calibri" panose="020F0502020204030204" pitchFamily="34" charset="0"/>
              </a:rPr>
              <a:t>Class Goals (by the end of our study, each of us will . . .)</a:t>
            </a:r>
          </a:p>
        </p:txBody>
      </p:sp>
      <p:sp>
        <p:nvSpPr>
          <p:cNvPr id="4099" name="Rectangle 4"/>
          <p:cNvSpPr>
            <a:spLocks noGrp="1" noChangeArrowheads="1"/>
          </p:cNvSpPr>
          <p:nvPr>
            <p:ph sz="half" idx="1"/>
          </p:nvPr>
        </p:nvSpPr>
        <p:spPr>
          <a:xfrm>
            <a:off x="433714" y="1852135"/>
            <a:ext cx="11324572" cy="4876800"/>
          </a:xfrm>
        </p:spPr>
        <p:txBody>
          <a:bodyPr>
            <a:normAutofit/>
          </a:bodyPr>
          <a:lstStyle/>
          <a:p>
            <a:pPr marL="509588" lvl="0" indent="-509588">
              <a:spcBef>
                <a:spcPts val="0"/>
              </a:spcBef>
              <a:buSzPct val="100000"/>
              <a:buFont typeface="+mj-lt"/>
              <a:buAutoNum type="arabicPeriod"/>
            </a:pPr>
            <a:r>
              <a:rPr lang="en-US" sz="3200" dirty="0">
                <a:solidFill>
                  <a:srgbClr val="FFC000"/>
                </a:solidFill>
                <a:latin typeface="Calibri" panose="020F0502020204030204" pitchFamily="34" charset="0"/>
                <a:ea typeface="Times New Roman" panose="02020603050405020304" pitchFamily="18" charset="0"/>
              </a:rPr>
              <a:t>Submit our lives more fully to the kingship of Christ</a:t>
            </a:r>
            <a:endParaRPr lang="en-US" sz="2400" dirty="0">
              <a:solidFill>
                <a:srgbClr val="FFC000"/>
              </a:solidFill>
              <a:latin typeface="Times New Roman" panose="02020603050405020304" pitchFamily="18" charset="0"/>
              <a:ea typeface="Times New Roman" panose="02020603050405020304" pitchFamily="18" charset="0"/>
            </a:endParaRPr>
          </a:p>
          <a:p>
            <a:pPr marL="509588" lvl="0" indent="-509588">
              <a:spcBef>
                <a:spcPts val="0"/>
              </a:spcBef>
              <a:buSzPct val="100000"/>
              <a:buFont typeface="+mj-lt"/>
              <a:buAutoNum type="arabicPeriod"/>
            </a:pPr>
            <a:r>
              <a:rPr lang="en-US" sz="3200" dirty="0">
                <a:latin typeface="Calibri" panose="020F0502020204030204" pitchFamily="34" charset="0"/>
                <a:ea typeface="Times New Roman" panose="02020603050405020304" pitchFamily="18" charset="0"/>
              </a:rPr>
              <a:t>Have a more accurate view of what Christ’s church is and what it is not </a:t>
            </a:r>
            <a:endParaRPr lang="en-US" sz="2400" dirty="0">
              <a:latin typeface="Times New Roman" panose="02020603050405020304" pitchFamily="18" charset="0"/>
              <a:ea typeface="Times New Roman" panose="02020603050405020304" pitchFamily="18" charset="0"/>
            </a:endParaRPr>
          </a:p>
          <a:p>
            <a:pPr marL="509588" lvl="0" indent="-509588">
              <a:spcBef>
                <a:spcPts val="0"/>
              </a:spcBef>
              <a:buSzPct val="100000"/>
              <a:buFont typeface="+mj-lt"/>
              <a:buAutoNum type="arabicPeriod"/>
            </a:pPr>
            <a:r>
              <a:rPr lang="en-US" sz="3200" dirty="0">
                <a:solidFill>
                  <a:srgbClr val="FFC000"/>
                </a:solidFill>
                <a:latin typeface="Calibri" panose="020F0502020204030204" pitchFamily="34" charset="0"/>
                <a:ea typeface="Times New Roman" panose="02020603050405020304" pitchFamily="18" charset="0"/>
              </a:rPr>
              <a:t>Be more determined to please God in all that we do personally and in our part as a member of the body of Christ</a:t>
            </a:r>
            <a:endParaRPr lang="en-US" sz="2400" dirty="0">
              <a:solidFill>
                <a:srgbClr val="FFC000"/>
              </a:solidFill>
              <a:latin typeface="Times New Roman" panose="02020603050405020304" pitchFamily="18" charset="0"/>
              <a:ea typeface="Times New Roman" panose="02020603050405020304" pitchFamily="18" charset="0"/>
            </a:endParaRPr>
          </a:p>
          <a:p>
            <a:pPr marL="514350" indent="-514350">
              <a:buSzPct val="100000"/>
              <a:buFont typeface="+mj-lt"/>
              <a:buAutoNum type="arabicPeriod"/>
            </a:pPr>
            <a:r>
              <a:rPr lang="en-US" sz="3200" dirty="0">
                <a:latin typeface="Calibri" panose="020F0502020204030204" pitchFamily="34" charset="0"/>
                <a:ea typeface="Times New Roman" panose="02020603050405020304" pitchFamily="18" charset="0"/>
              </a:rPr>
              <a:t>Be a more active and faithful member of the church in our efforts to stir up one another to love and good works, telling others of Christ and honoring God in worship </a:t>
            </a:r>
            <a:endParaRPr lang="en-US" sz="3200" dirty="0">
              <a:effectLst/>
              <a:latin typeface="Garamond" pitchFamily="18" charset="0"/>
            </a:endParaRPr>
          </a:p>
        </p:txBody>
      </p:sp>
      <p:sp>
        <p:nvSpPr>
          <p:cNvPr id="4100" name="Rectangle 5"/>
          <p:cNvSpPr>
            <a:spLocks noChangeArrowheads="1"/>
          </p:cNvSpPr>
          <p:nvPr/>
        </p:nvSpPr>
        <p:spPr bwMode="auto">
          <a:xfrm>
            <a:off x="1777206" y="229849"/>
            <a:ext cx="8637587" cy="914400"/>
          </a:xfrm>
          <a:prstGeom prst="rect">
            <a:avLst/>
          </a:prstGeom>
          <a:noFill/>
          <a:ln w="9525">
            <a:noFill/>
            <a:miter lim="800000"/>
            <a:headEnd/>
            <a:tailEnd/>
          </a:ln>
        </p:spPr>
        <p:txBody>
          <a:bodyPr anchor="b">
            <a:spAutoFit/>
          </a:bodyPr>
          <a:lstStyle/>
          <a:p>
            <a:pPr algn="ctr" eaLnBrk="1" hangingPunct="1"/>
            <a:r>
              <a:rPr lang="en-US" sz="5400" b="1" dirty="0">
                <a:latin typeface="Calibri" pitchFamily="34" charset="0"/>
              </a:rPr>
              <a:t>What is the Church of Christ?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Text Box 2"/>
          <p:cNvSpPr txBox="1">
            <a:spLocks noChangeArrowheads="1"/>
          </p:cNvSpPr>
          <p:nvPr/>
        </p:nvSpPr>
        <p:spPr bwMode="auto">
          <a:xfrm>
            <a:off x="737393" y="844620"/>
            <a:ext cx="11125200" cy="707886"/>
          </a:xfrm>
          <a:prstGeom prst="rect">
            <a:avLst/>
          </a:prstGeom>
          <a:noFill/>
          <a:ln w="9525">
            <a:noFill/>
            <a:miter lim="800000"/>
            <a:headEnd/>
            <a:tailEnd/>
          </a:ln>
        </p:spPr>
        <p:txBody>
          <a:bodyPr wrap="square">
            <a:spAutoFit/>
          </a:bodyPr>
          <a:lstStyle/>
          <a:p>
            <a:pPr algn="ctr" eaLnBrk="1" hangingPunct="1">
              <a:spcBef>
                <a:spcPct val="50000"/>
              </a:spcBef>
            </a:pPr>
            <a:r>
              <a:rPr lang="en-US" sz="4000" dirty="0">
                <a:solidFill>
                  <a:srgbClr val="FFFF00"/>
                </a:solidFill>
                <a:latin typeface="Calibri" pitchFamily="34" charset="0"/>
              </a:rPr>
              <a:t>Four Essential Truths</a:t>
            </a:r>
          </a:p>
        </p:txBody>
      </p:sp>
      <p:sp>
        <p:nvSpPr>
          <p:cNvPr id="37892" name="Rectangle 4"/>
          <p:cNvSpPr>
            <a:spLocks noGrp="1" noChangeArrowheads="1"/>
          </p:cNvSpPr>
          <p:nvPr>
            <p:ph type="body" sz="half" idx="4294967295"/>
          </p:nvPr>
        </p:nvSpPr>
        <p:spPr>
          <a:xfrm>
            <a:off x="737393" y="1905000"/>
            <a:ext cx="11002705" cy="3992976"/>
          </a:xfrm>
          <a:noFill/>
        </p:spPr>
        <p:txBody>
          <a:bodyPr>
            <a:normAutofit/>
          </a:bodyPr>
          <a:lstStyle/>
          <a:p>
            <a:pPr marL="533400" indent="-533400">
              <a:lnSpc>
                <a:spcPct val="80000"/>
              </a:lnSpc>
              <a:buClr>
                <a:schemeClr val="bg2">
                  <a:lumMod val="60000"/>
                  <a:lumOff val="40000"/>
                </a:schemeClr>
              </a:buClr>
              <a:buSzPct val="98000"/>
              <a:buFont typeface="+mj-lt"/>
              <a:buAutoNum type="arabicPeriod"/>
            </a:pPr>
            <a:r>
              <a:rPr lang="en-US" sz="3600" dirty="0">
                <a:latin typeface="Calibri" pitchFamily="34" charset="0"/>
              </a:rPr>
              <a:t>Christ promised his apostles a message from God through the Spirit</a:t>
            </a:r>
            <a:endParaRPr lang="en-US" sz="3600" dirty="0">
              <a:solidFill>
                <a:srgbClr val="FFFF00"/>
              </a:solidFill>
              <a:effectLst/>
              <a:latin typeface="Calibri" pitchFamily="34" charset="0"/>
            </a:endParaRPr>
          </a:p>
          <a:p>
            <a:pPr marL="533400" indent="-533400">
              <a:lnSpc>
                <a:spcPct val="80000"/>
              </a:lnSpc>
              <a:buClr>
                <a:schemeClr val="bg2">
                  <a:lumMod val="60000"/>
                  <a:lumOff val="40000"/>
                </a:schemeClr>
              </a:buClr>
              <a:buSzPct val="98000"/>
              <a:buFont typeface="+mj-lt"/>
              <a:buAutoNum type="arabicPeriod"/>
            </a:pPr>
            <a:r>
              <a:rPr lang="en-US" sz="3600" dirty="0">
                <a:latin typeface="Calibri" pitchFamily="34" charset="0"/>
              </a:rPr>
              <a:t>Apostles claimed to have authority through this revealed message</a:t>
            </a:r>
            <a:endParaRPr lang="en-US" sz="3600" dirty="0">
              <a:solidFill>
                <a:srgbClr val="FFFF00"/>
              </a:solidFill>
              <a:latin typeface="Calibri" pitchFamily="34" charset="0"/>
            </a:endParaRPr>
          </a:p>
          <a:p>
            <a:pPr marL="533400" indent="-533400">
              <a:lnSpc>
                <a:spcPct val="80000"/>
              </a:lnSpc>
              <a:buClr>
                <a:schemeClr val="bg2">
                  <a:lumMod val="60000"/>
                  <a:lumOff val="40000"/>
                </a:schemeClr>
              </a:buClr>
              <a:buSzPct val="98000"/>
              <a:buFont typeface="+mj-lt"/>
              <a:buAutoNum type="arabicPeriod"/>
            </a:pPr>
            <a:r>
              <a:rPr lang="en-US" sz="3600" dirty="0">
                <a:latin typeface="Calibri" pitchFamily="34" charset="0"/>
              </a:rPr>
              <a:t>This message was a covenant that made the previous one obsolete</a:t>
            </a:r>
            <a:endParaRPr lang="en-US" sz="3600" dirty="0">
              <a:solidFill>
                <a:srgbClr val="FFFF00"/>
              </a:solidFill>
              <a:latin typeface="Calibri" pitchFamily="34" charset="0"/>
            </a:endParaRPr>
          </a:p>
          <a:p>
            <a:pPr marL="533400" indent="-533400">
              <a:lnSpc>
                <a:spcPct val="80000"/>
              </a:lnSpc>
              <a:buClr>
                <a:schemeClr val="bg2">
                  <a:lumMod val="60000"/>
                  <a:lumOff val="40000"/>
                </a:schemeClr>
              </a:buClr>
              <a:buSzPct val="98000"/>
              <a:buFont typeface="+mj-lt"/>
              <a:buAutoNum type="arabicPeriod"/>
            </a:pPr>
            <a:r>
              <a:rPr lang="en-US" sz="3600" dirty="0">
                <a:latin typeface="Calibri" pitchFamily="34" charset="0"/>
              </a:rPr>
              <a:t>The message is sufficient for Christ to rule at all times in all places</a:t>
            </a:r>
            <a:endParaRPr lang="en-US" sz="3600" dirty="0">
              <a:solidFill>
                <a:srgbClr val="FFFF00"/>
              </a:solidFill>
              <a:effectLst/>
              <a:latin typeface="Calibri" pitchFamily="34" charset="0"/>
            </a:endParaRPr>
          </a:p>
          <a:p>
            <a:pPr marL="533400" indent="-533400">
              <a:lnSpc>
                <a:spcPct val="80000"/>
              </a:lnSpc>
            </a:pPr>
            <a:endParaRPr lang="en-US" sz="3000" dirty="0">
              <a:effectLst/>
              <a:latin typeface="Calibri" pitchFamily="34" charset="0"/>
            </a:endParaRPr>
          </a:p>
          <a:p>
            <a:pPr marL="533400" indent="-533400">
              <a:lnSpc>
                <a:spcPct val="80000"/>
              </a:lnSpc>
            </a:pPr>
            <a:endParaRPr lang="en-US" sz="3000" dirty="0">
              <a:effectLst/>
              <a:latin typeface="Calibri" pitchFamily="34" charset="0"/>
            </a:endParaRPr>
          </a:p>
          <a:p>
            <a:pPr marL="533400" indent="-533400">
              <a:lnSpc>
                <a:spcPct val="80000"/>
              </a:lnSpc>
            </a:pPr>
            <a:endParaRPr lang="en-US" sz="3000" dirty="0">
              <a:effectLst/>
              <a:latin typeface="Calibri" pitchFamily="34" charset="0"/>
            </a:endParaRPr>
          </a:p>
        </p:txBody>
      </p:sp>
      <p:sp>
        <p:nvSpPr>
          <p:cNvPr id="5" name="Rectangle 5"/>
          <p:cNvSpPr>
            <a:spLocks noChangeArrowheads="1"/>
          </p:cNvSpPr>
          <p:nvPr/>
        </p:nvSpPr>
        <p:spPr bwMode="auto">
          <a:xfrm>
            <a:off x="1981200" y="45275"/>
            <a:ext cx="8637587" cy="830997"/>
          </a:xfrm>
          <a:prstGeom prst="rect">
            <a:avLst/>
          </a:prstGeom>
          <a:noFill/>
          <a:ln w="9525">
            <a:noFill/>
            <a:miter lim="800000"/>
            <a:headEnd/>
            <a:tailEnd/>
          </a:ln>
        </p:spPr>
        <p:txBody>
          <a:bodyPr anchor="b">
            <a:spAutoFit/>
          </a:bodyPr>
          <a:lstStyle/>
          <a:p>
            <a:pPr algn="ctr" eaLnBrk="1" hangingPunct="1"/>
            <a:r>
              <a:rPr lang="en-US" sz="4800" dirty="0">
                <a:latin typeface="Calibri" pitchFamily="34" charset="0"/>
              </a:rPr>
              <a:t>The Rule of Christ</a:t>
            </a:r>
          </a:p>
        </p:txBody>
      </p:sp>
    </p:spTree>
    <p:extLst>
      <p:ext uri="{BB962C8B-B14F-4D97-AF65-F5344CB8AC3E}">
        <p14:creationId xmlns:p14="http://schemas.microsoft.com/office/powerpoint/2010/main" val="35504899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Text Box 2"/>
          <p:cNvSpPr txBox="1">
            <a:spLocks noChangeArrowheads="1"/>
          </p:cNvSpPr>
          <p:nvPr/>
        </p:nvSpPr>
        <p:spPr bwMode="auto">
          <a:xfrm>
            <a:off x="737393" y="844620"/>
            <a:ext cx="11125200" cy="707886"/>
          </a:xfrm>
          <a:prstGeom prst="rect">
            <a:avLst/>
          </a:prstGeom>
          <a:noFill/>
          <a:ln w="9525">
            <a:noFill/>
            <a:miter lim="800000"/>
            <a:headEnd/>
            <a:tailEnd/>
          </a:ln>
        </p:spPr>
        <p:txBody>
          <a:bodyPr wrap="square">
            <a:spAutoFit/>
          </a:bodyPr>
          <a:lstStyle/>
          <a:p>
            <a:pPr algn="ctr" eaLnBrk="1" hangingPunct="1">
              <a:spcBef>
                <a:spcPct val="50000"/>
              </a:spcBef>
            </a:pPr>
            <a:r>
              <a:rPr lang="en-US" sz="4000" dirty="0">
                <a:solidFill>
                  <a:srgbClr val="FFFF00"/>
                </a:solidFill>
                <a:latin typeface="Calibri" pitchFamily="34" charset="0"/>
              </a:rPr>
              <a:t>Four Essential Truths</a:t>
            </a:r>
          </a:p>
        </p:txBody>
      </p:sp>
      <p:sp>
        <p:nvSpPr>
          <p:cNvPr id="37892" name="Rectangle 4"/>
          <p:cNvSpPr>
            <a:spLocks noGrp="1" noChangeArrowheads="1"/>
          </p:cNvSpPr>
          <p:nvPr>
            <p:ph type="body" sz="half" idx="4294967295"/>
          </p:nvPr>
        </p:nvSpPr>
        <p:spPr>
          <a:xfrm>
            <a:off x="457200" y="1552506"/>
            <a:ext cx="11405393" cy="5076894"/>
          </a:xfrm>
          <a:noFill/>
        </p:spPr>
        <p:txBody>
          <a:bodyPr>
            <a:normAutofit/>
          </a:bodyPr>
          <a:lstStyle/>
          <a:p>
            <a:pPr marL="533400" indent="-533400">
              <a:lnSpc>
                <a:spcPct val="80000"/>
              </a:lnSpc>
              <a:buClr>
                <a:schemeClr val="bg2">
                  <a:lumMod val="60000"/>
                  <a:lumOff val="40000"/>
                </a:schemeClr>
              </a:buClr>
              <a:buSzPct val="98000"/>
              <a:buFont typeface="+mj-lt"/>
              <a:buAutoNum type="arabicPeriod" startAt="4"/>
            </a:pPr>
            <a:r>
              <a:rPr lang="en-US" sz="3000" dirty="0">
                <a:latin typeface="Calibri" pitchFamily="34" charset="0"/>
              </a:rPr>
              <a:t>The message is sufficient for Christ to rule at all times in all places</a:t>
            </a:r>
            <a:endParaRPr lang="en-US" sz="3000" dirty="0">
              <a:solidFill>
                <a:srgbClr val="FFFF00"/>
              </a:solidFill>
              <a:effectLst/>
              <a:latin typeface="Calibri" pitchFamily="34" charset="0"/>
            </a:endParaRPr>
          </a:p>
          <a:p>
            <a:pPr marL="520700" indent="0">
              <a:lnSpc>
                <a:spcPct val="80000"/>
              </a:lnSpc>
              <a:buNone/>
            </a:pPr>
            <a:r>
              <a:rPr lang="en-US" sz="3000" dirty="0">
                <a:latin typeface="Calibri" pitchFamily="34" charset="0"/>
              </a:rPr>
              <a:t>Taught everywhere:</a:t>
            </a:r>
          </a:p>
          <a:p>
            <a:pPr marL="977900" indent="-457200">
              <a:lnSpc>
                <a:spcPct val="80000"/>
              </a:lnSpc>
              <a:buFont typeface="Wingdings" panose="05000000000000000000" pitchFamily="2" charset="2"/>
              <a:buChar char="§"/>
            </a:pPr>
            <a:r>
              <a:rPr lang="en-US" sz="3000" dirty="0">
                <a:solidFill>
                  <a:srgbClr val="FFFF00"/>
                </a:solidFill>
                <a:effectLst/>
                <a:latin typeface="Calibri" pitchFamily="34" charset="0"/>
              </a:rPr>
              <a:t>I Corinthians 4:17</a:t>
            </a:r>
          </a:p>
          <a:p>
            <a:pPr marL="977900" indent="-457200">
              <a:lnSpc>
                <a:spcPct val="80000"/>
              </a:lnSpc>
              <a:buFont typeface="Wingdings" panose="05000000000000000000" pitchFamily="2" charset="2"/>
              <a:buChar char="§"/>
            </a:pPr>
            <a:r>
              <a:rPr lang="en-US" sz="3000" dirty="0">
                <a:solidFill>
                  <a:srgbClr val="FFFF00"/>
                </a:solidFill>
                <a:latin typeface="Calibri" pitchFamily="34" charset="0"/>
              </a:rPr>
              <a:t>I Corinthians 16:1</a:t>
            </a:r>
          </a:p>
          <a:p>
            <a:pPr marL="977900" indent="-457200">
              <a:lnSpc>
                <a:spcPct val="80000"/>
              </a:lnSpc>
              <a:buFont typeface="Wingdings" panose="05000000000000000000" pitchFamily="2" charset="2"/>
              <a:buChar char="§"/>
            </a:pPr>
            <a:r>
              <a:rPr lang="en-US" sz="3000" dirty="0">
                <a:solidFill>
                  <a:srgbClr val="FFFF00"/>
                </a:solidFill>
                <a:effectLst/>
                <a:latin typeface="Calibri" pitchFamily="34" charset="0"/>
              </a:rPr>
              <a:t>I Corinthians 11:16</a:t>
            </a:r>
          </a:p>
          <a:p>
            <a:pPr marL="977900" indent="-457200">
              <a:lnSpc>
                <a:spcPct val="80000"/>
              </a:lnSpc>
              <a:buFont typeface="Wingdings" panose="05000000000000000000" pitchFamily="2" charset="2"/>
              <a:buChar char="§"/>
            </a:pPr>
            <a:r>
              <a:rPr lang="en-US" sz="3000" dirty="0">
                <a:solidFill>
                  <a:srgbClr val="FFFF00"/>
                </a:solidFill>
                <a:latin typeface="Calibri" pitchFamily="34" charset="0"/>
              </a:rPr>
              <a:t>I Corinthians 14:33b</a:t>
            </a:r>
            <a:endParaRPr lang="en-US" sz="3000" dirty="0">
              <a:solidFill>
                <a:srgbClr val="FFFF00"/>
              </a:solidFill>
              <a:effectLst/>
              <a:latin typeface="Calibri" pitchFamily="34" charset="0"/>
            </a:endParaRPr>
          </a:p>
          <a:p>
            <a:pPr marL="520700" indent="0">
              <a:lnSpc>
                <a:spcPct val="80000"/>
              </a:lnSpc>
              <a:buNone/>
            </a:pPr>
            <a:r>
              <a:rPr lang="en-US" sz="3000" dirty="0">
                <a:latin typeface="Calibri" pitchFamily="34" charset="0"/>
              </a:rPr>
              <a:t>Spoken of as complete and final:</a:t>
            </a:r>
          </a:p>
          <a:p>
            <a:pPr marL="977900" indent="-457200">
              <a:lnSpc>
                <a:spcPct val="80000"/>
              </a:lnSpc>
              <a:buFont typeface="Wingdings" panose="05000000000000000000" pitchFamily="2" charset="2"/>
              <a:buChar char="§"/>
            </a:pPr>
            <a:r>
              <a:rPr lang="en-US" sz="3000" dirty="0">
                <a:solidFill>
                  <a:srgbClr val="FFFF00"/>
                </a:solidFill>
                <a:latin typeface="Calibri" pitchFamily="34" charset="0"/>
              </a:rPr>
              <a:t>Hebrews 1:1-2</a:t>
            </a:r>
          </a:p>
          <a:p>
            <a:pPr marL="977900" indent="-457200">
              <a:lnSpc>
                <a:spcPct val="80000"/>
              </a:lnSpc>
              <a:buFont typeface="Wingdings" panose="05000000000000000000" pitchFamily="2" charset="2"/>
              <a:buChar char="§"/>
            </a:pPr>
            <a:r>
              <a:rPr lang="en-US" sz="3000" dirty="0">
                <a:solidFill>
                  <a:srgbClr val="FFFF00"/>
                </a:solidFill>
                <a:latin typeface="Calibri" pitchFamily="34" charset="0"/>
              </a:rPr>
              <a:t>Galatians 1:6-9</a:t>
            </a:r>
          </a:p>
          <a:p>
            <a:pPr marL="977900" indent="-457200">
              <a:lnSpc>
                <a:spcPct val="80000"/>
              </a:lnSpc>
              <a:buFont typeface="Wingdings" panose="05000000000000000000" pitchFamily="2" charset="2"/>
              <a:buChar char="§"/>
            </a:pPr>
            <a:r>
              <a:rPr lang="en-US" sz="3000" dirty="0">
                <a:solidFill>
                  <a:srgbClr val="FFFF00"/>
                </a:solidFill>
                <a:latin typeface="Calibri" pitchFamily="34" charset="0"/>
              </a:rPr>
              <a:t>No evidence of a succession plan or further revelation</a:t>
            </a:r>
          </a:p>
          <a:p>
            <a:pPr marL="520700" indent="0">
              <a:lnSpc>
                <a:spcPct val="80000"/>
              </a:lnSpc>
              <a:buNone/>
            </a:pPr>
            <a:endParaRPr lang="en-US" sz="3000" dirty="0">
              <a:effectLst/>
              <a:latin typeface="Calibri" pitchFamily="34" charset="0"/>
            </a:endParaRPr>
          </a:p>
          <a:p>
            <a:pPr marL="533400" indent="-533400">
              <a:lnSpc>
                <a:spcPct val="80000"/>
              </a:lnSpc>
            </a:pPr>
            <a:endParaRPr lang="en-US" sz="3000" dirty="0">
              <a:effectLst/>
              <a:latin typeface="Calibri" pitchFamily="34" charset="0"/>
            </a:endParaRPr>
          </a:p>
          <a:p>
            <a:pPr marL="533400" indent="-533400">
              <a:lnSpc>
                <a:spcPct val="80000"/>
              </a:lnSpc>
            </a:pPr>
            <a:endParaRPr lang="en-US" sz="3000" dirty="0">
              <a:effectLst/>
              <a:latin typeface="Calibri" pitchFamily="34" charset="0"/>
            </a:endParaRPr>
          </a:p>
        </p:txBody>
      </p:sp>
      <p:sp>
        <p:nvSpPr>
          <p:cNvPr id="5" name="Rectangle 5"/>
          <p:cNvSpPr>
            <a:spLocks noChangeArrowheads="1"/>
          </p:cNvSpPr>
          <p:nvPr/>
        </p:nvSpPr>
        <p:spPr bwMode="auto">
          <a:xfrm>
            <a:off x="1981200" y="45275"/>
            <a:ext cx="8637587" cy="830997"/>
          </a:xfrm>
          <a:prstGeom prst="rect">
            <a:avLst/>
          </a:prstGeom>
          <a:noFill/>
          <a:ln w="9525">
            <a:noFill/>
            <a:miter lim="800000"/>
            <a:headEnd/>
            <a:tailEnd/>
          </a:ln>
        </p:spPr>
        <p:txBody>
          <a:bodyPr anchor="b">
            <a:spAutoFit/>
          </a:bodyPr>
          <a:lstStyle/>
          <a:p>
            <a:pPr algn="ctr" eaLnBrk="1" hangingPunct="1"/>
            <a:r>
              <a:rPr lang="en-US" sz="4800" dirty="0">
                <a:latin typeface="Calibri" pitchFamily="34" charset="0"/>
              </a:rPr>
              <a:t>The Rule of Christ</a:t>
            </a:r>
          </a:p>
        </p:txBody>
      </p:sp>
    </p:spTree>
    <p:extLst>
      <p:ext uri="{BB962C8B-B14F-4D97-AF65-F5344CB8AC3E}">
        <p14:creationId xmlns:p14="http://schemas.microsoft.com/office/powerpoint/2010/main" val="25677517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7892">
                                            <p:txEl>
                                              <p:pRg st="0" end="0"/>
                                            </p:txEl>
                                          </p:spTgt>
                                        </p:tgtEl>
                                        <p:attrNameLst>
                                          <p:attrName>style.visibility</p:attrName>
                                        </p:attrNameLst>
                                      </p:cBhvr>
                                      <p:to>
                                        <p:strVal val="visible"/>
                                      </p:to>
                                    </p:set>
                                    <p:animEffect transition="in" filter="dissolve">
                                      <p:cBhvr>
                                        <p:cTn id="7" dur="500"/>
                                        <p:tgtEl>
                                          <p:spTgt spid="3789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7892">
                                            <p:txEl>
                                              <p:pRg st="1" end="1"/>
                                            </p:txEl>
                                          </p:spTgt>
                                        </p:tgtEl>
                                        <p:attrNameLst>
                                          <p:attrName>style.visibility</p:attrName>
                                        </p:attrNameLst>
                                      </p:cBhvr>
                                      <p:to>
                                        <p:strVal val="visible"/>
                                      </p:to>
                                    </p:set>
                                    <p:animEffect transition="in" filter="dissolve">
                                      <p:cBhvr>
                                        <p:cTn id="12" dur="500"/>
                                        <p:tgtEl>
                                          <p:spTgt spid="3789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7892">
                                            <p:txEl>
                                              <p:pRg st="2" end="2"/>
                                            </p:txEl>
                                          </p:spTgt>
                                        </p:tgtEl>
                                        <p:attrNameLst>
                                          <p:attrName>style.visibility</p:attrName>
                                        </p:attrNameLst>
                                      </p:cBhvr>
                                      <p:to>
                                        <p:strVal val="visible"/>
                                      </p:to>
                                    </p:set>
                                    <p:animEffect transition="in" filter="dissolve">
                                      <p:cBhvr>
                                        <p:cTn id="17" dur="500"/>
                                        <p:tgtEl>
                                          <p:spTgt spid="3789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7892">
                                            <p:txEl>
                                              <p:pRg st="3" end="3"/>
                                            </p:txEl>
                                          </p:spTgt>
                                        </p:tgtEl>
                                        <p:attrNameLst>
                                          <p:attrName>style.visibility</p:attrName>
                                        </p:attrNameLst>
                                      </p:cBhvr>
                                      <p:to>
                                        <p:strVal val="visible"/>
                                      </p:to>
                                    </p:set>
                                    <p:animEffect transition="in" filter="dissolve">
                                      <p:cBhvr>
                                        <p:cTn id="22" dur="500"/>
                                        <p:tgtEl>
                                          <p:spTgt spid="3789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7892">
                                            <p:txEl>
                                              <p:pRg st="4" end="4"/>
                                            </p:txEl>
                                          </p:spTgt>
                                        </p:tgtEl>
                                        <p:attrNameLst>
                                          <p:attrName>style.visibility</p:attrName>
                                        </p:attrNameLst>
                                      </p:cBhvr>
                                      <p:to>
                                        <p:strVal val="visible"/>
                                      </p:to>
                                    </p:set>
                                    <p:animEffect transition="in" filter="dissolve">
                                      <p:cBhvr>
                                        <p:cTn id="27" dur="500"/>
                                        <p:tgtEl>
                                          <p:spTgt spid="3789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37892">
                                            <p:txEl>
                                              <p:pRg st="5" end="5"/>
                                            </p:txEl>
                                          </p:spTgt>
                                        </p:tgtEl>
                                        <p:attrNameLst>
                                          <p:attrName>style.visibility</p:attrName>
                                        </p:attrNameLst>
                                      </p:cBhvr>
                                      <p:to>
                                        <p:strVal val="visible"/>
                                      </p:to>
                                    </p:set>
                                    <p:animEffect transition="in" filter="dissolve">
                                      <p:cBhvr>
                                        <p:cTn id="32" dur="500"/>
                                        <p:tgtEl>
                                          <p:spTgt spid="3789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37892">
                                            <p:txEl>
                                              <p:pRg st="6" end="6"/>
                                            </p:txEl>
                                          </p:spTgt>
                                        </p:tgtEl>
                                        <p:attrNameLst>
                                          <p:attrName>style.visibility</p:attrName>
                                        </p:attrNameLst>
                                      </p:cBhvr>
                                      <p:to>
                                        <p:strVal val="visible"/>
                                      </p:to>
                                    </p:set>
                                    <p:animEffect transition="in" filter="dissolve">
                                      <p:cBhvr>
                                        <p:cTn id="37" dur="500"/>
                                        <p:tgtEl>
                                          <p:spTgt spid="37892">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37892">
                                            <p:txEl>
                                              <p:pRg st="7" end="7"/>
                                            </p:txEl>
                                          </p:spTgt>
                                        </p:tgtEl>
                                        <p:attrNameLst>
                                          <p:attrName>style.visibility</p:attrName>
                                        </p:attrNameLst>
                                      </p:cBhvr>
                                      <p:to>
                                        <p:strVal val="visible"/>
                                      </p:to>
                                    </p:set>
                                    <p:animEffect transition="in" filter="dissolve">
                                      <p:cBhvr>
                                        <p:cTn id="42" dur="500"/>
                                        <p:tgtEl>
                                          <p:spTgt spid="37892">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37892">
                                            <p:txEl>
                                              <p:pRg st="8" end="8"/>
                                            </p:txEl>
                                          </p:spTgt>
                                        </p:tgtEl>
                                        <p:attrNameLst>
                                          <p:attrName>style.visibility</p:attrName>
                                        </p:attrNameLst>
                                      </p:cBhvr>
                                      <p:to>
                                        <p:strVal val="visible"/>
                                      </p:to>
                                    </p:set>
                                    <p:animEffect transition="in" filter="dissolve">
                                      <p:cBhvr>
                                        <p:cTn id="47" dur="500"/>
                                        <p:tgtEl>
                                          <p:spTgt spid="37892">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ntr" presetSubtype="0" fill="hold" grpId="0" nodeType="clickEffect">
                                  <p:stCondLst>
                                    <p:cond delay="0"/>
                                  </p:stCondLst>
                                  <p:childTnLst>
                                    <p:set>
                                      <p:cBhvr>
                                        <p:cTn id="51" dur="1" fill="hold">
                                          <p:stCondLst>
                                            <p:cond delay="0"/>
                                          </p:stCondLst>
                                        </p:cTn>
                                        <p:tgtEl>
                                          <p:spTgt spid="37892">
                                            <p:txEl>
                                              <p:pRg st="9" end="9"/>
                                            </p:txEl>
                                          </p:spTgt>
                                        </p:tgtEl>
                                        <p:attrNameLst>
                                          <p:attrName>style.visibility</p:attrName>
                                        </p:attrNameLst>
                                      </p:cBhvr>
                                      <p:to>
                                        <p:strVal val="visible"/>
                                      </p:to>
                                    </p:set>
                                    <p:animEffect transition="in" filter="dissolve">
                                      <p:cBhvr>
                                        <p:cTn id="52" dur="500"/>
                                        <p:tgtEl>
                                          <p:spTgt spid="37892">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2" grpId="0" build="p"/>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Text Box 2"/>
          <p:cNvSpPr txBox="1">
            <a:spLocks noChangeArrowheads="1"/>
          </p:cNvSpPr>
          <p:nvPr/>
        </p:nvSpPr>
        <p:spPr bwMode="auto">
          <a:xfrm>
            <a:off x="737393" y="844620"/>
            <a:ext cx="11125200" cy="707886"/>
          </a:xfrm>
          <a:prstGeom prst="rect">
            <a:avLst/>
          </a:prstGeom>
          <a:noFill/>
          <a:ln w="9525">
            <a:noFill/>
            <a:miter lim="800000"/>
            <a:headEnd/>
            <a:tailEnd/>
          </a:ln>
        </p:spPr>
        <p:txBody>
          <a:bodyPr wrap="square">
            <a:spAutoFit/>
          </a:bodyPr>
          <a:lstStyle/>
          <a:p>
            <a:pPr algn="ctr" eaLnBrk="1" hangingPunct="1">
              <a:spcBef>
                <a:spcPct val="50000"/>
              </a:spcBef>
            </a:pPr>
            <a:r>
              <a:rPr lang="en-US" sz="4000" dirty="0">
                <a:solidFill>
                  <a:srgbClr val="FFFF00"/>
                </a:solidFill>
                <a:latin typeface="Calibri" pitchFamily="34" charset="0"/>
              </a:rPr>
              <a:t>How Does the Bible Reveal Christ’s Will</a:t>
            </a:r>
          </a:p>
        </p:txBody>
      </p:sp>
      <p:sp>
        <p:nvSpPr>
          <p:cNvPr id="37892" name="Rectangle 4"/>
          <p:cNvSpPr>
            <a:spLocks noGrp="1" noChangeArrowheads="1"/>
          </p:cNvSpPr>
          <p:nvPr>
            <p:ph type="body" sz="half" idx="4294967295"/>
          </p:nvPr>
        </p:nvSpPr>
        <p:spPr>
          <a:xfrm>
            <a:off x="813593" y="2057400"/>
            <a:ext cx="10972800" cy="3658383"/>
          </a:xfrm>
          <a:noFill/>
        </p:spPr>
        <p:txBody>
          <a:bodyPr>
            <a:normAutofit/>
          </a:bodyPr>
          <a:lstStyle/>
          <a:p>
            <a:pPr marL="533400" indent="-533400">
              <a:buClr>
                <a:schemeClr val="bg2">
                  <a:lumMod val="60000"/>
                  <a:lumOff val="40000"/>
                </a:schemeClr>
              </a:buClr>
              <a:buSzPct val="98000"/>
              <a:buFont typeface="+mj-lt"/>
              <a:buAutoNum type="arabicPeriod"/>
            </a:pPr>
            <a:r>
              <a:rPr lang="en-US" sz="3600" dirty="0">
                <a:latin typeface="Calibri" pitchFamily="34" charset="0"/>
              </a:rPr>
              <a:t>Not through a unique method of reading</a:t>
            </a:r>
          </a:p>
          <a:p>
            <a:pPr marL="533400" indent="-533400">
              <a:buClr>
                <a:schemeClr val="bg2">
                  <a:lumMod val="60000"/>
                  <a:lumOff val="40000"/>
                </a:schemeClr>
              </a:buClr>
              <a:buSzPct val="98000"/>
              <a:buFont typeface="+mj-lt"/>
              <a:buAutoNum type="arabicPeriod"/>
            </a:pPr>
            <a:r>
              <a:rPr lang="en-US" sz="3600" dirty="0">
                <a:effectLst/>
                <a:latin typeface="Calibri" pitchFamily="34" charset="0"/>
              </a:rPr>
              <a:t>Not merely through a series of stories or narratives</a:t>
            </a:r>
          </a:p>
          <a:p>
            <a:pPr marL="533400" indent="-533400">
              <a:buClr>
                <a:schemeClr val="bg2">
                  <a:lumMod val="60000"/>
                  <a:lumOff val="40000"/>
                </a:schemeClr>
              </a:buClr>
              <a:buSzPct val="98000"/>
              <a:buFont typeface="+mj-lt"/>
              <a:buAutoNum type="arabicPeriod"/>
            </a:pPr>
            <a:r>
              <a:rPr lang="en-US" sz="3600" dirty="0">
                <a:latin typeface="Calibri" pitchFamily="34" charset="0"/>
              </a:rPr>
              <a:t>Similar to how anyone conveys their will</a:t>
            </a:r>
          </a:p>
          <a:p>
            <a:pPr marL="533400" indent="-533400">
              <a:buClr>
                <a:schemeClr val="bg2">
                  <a:lumMod val="60000"/>
                  <a:lumOff val="40000"/>
                </a:schemeClr>
              </a:buClr>
              <a:buSzPct val="98000"/>
              <a:buFont typeface="+mj-lt"/>
              <a:buAutoNum type="arabicPeriod"/>
            </a:pPr>
            <a:r>
              <a:rPr lang="en-US" sz="3600" dirty="0">
                <a:effectLst/>
                <a:latin typeface="Calibri" pitchFamily="34" charset="0"/>
              </a:rPr>
              <a:t>More important question for us personally may be what is our motivation in searching for Christ’s will?</a:t>
            </a:r>
          </a:p>
          <a:p>
            <a:pPr marL="533400" indent="-533400">
              <a:lnSpc>
                <a:spcPct val="80000"/>
              </a:lnSpc>
              <a:buClr>
                <a:schemeClr val="bg2">
                  <a:lumMod val="60000"/>
                  <a:lumOff val="40000"/>
                </a:schemeClr>
              </a:buClr>
              <a:buSzPct val="98000"/>
              <a:buFont typeface="+mj-lt"/>
              <a:buAutoNum type="arabicPeriod"/>
            </a:pPr>
            <a:endParaRPr lang="en-US" sz="3200" dirty="0">
              <a:effectLst/>
              <a:latin typeface="Calibri" pitchFamily="34" charset="0"/>
            </a:endParaRPr>
          </a:p>
          <a:p>
            <a:pPr marL="533400" indent="-533400">
              <a:lnSpc>
                <a:spcPct val="80000"/>
              </a:lnSpc>
            </a:pPr>
            <a:endParaRPr lang="en-US" sz="3000" dirty="0">
              <a:effectLst/>
              <a:latin typeface="Calibri" pitchFamily="34" charset="0"/>
            </a:endParaRPr>
          </a:p>
          <a:p>
            <a:pPr marL="533400" indent="-533400">
              <a:lnSpc>
                <a:spcPct val="80000"/>
              </a:lnSpc>
            </a:pPr>
            <a:endParaRPr lang="en-US" sz="3000" dirty="0">
              <a:effectLst/>
              <a:latin typeface="Calibri" pitchFamily="34" charset="0"/>
            </a:endParaRPr>
          </a:p>
          <a:p>
            <a:pPr marL="533400" indent="-533400">
              <a:lnSpc>
                <a:spcPct val="80000"/>
              </a:lnSpc>
            </a:pPr>
            <a:endParaRPr lang="en-US" sz="3000" dirty="0">
              <a:effectLst/>
              <a:latin typeface="Calibri" pitchFamily="34" charset="0"/>
            </a:endParaRPr>
          </a:p>
        </p:txBody>
      </p:sp>
      <p:sp>
        <p:nvSpPr>
          <p:cNvPr id="5" name="Rectangle 5"/>
          <p:cNvSpPr>
            <a:spLocks noChangeArrowheads="1"/>
          </p:cNvSpPr>
          <p:nvPr/>
        </p:nvSpPr>
        <p:spPr bwMode="auto">
          <a:xfrm>
            <a:off x="1981200" y="45275"/>
            <a:ext cx="8637587" cy="830997"/>
          </a:xfrm>
          <a:prstGeom prst="rect">
            <a:avLst/>
          </a:prstGeom>
          <a:noFill/>
          <a:ln w="9525">
            <a:noFill/>
            <a:miter lim="800000"/>
            <a:headEnd/>
            <a:tailEnd/>
          </a:ln>
        </p:spPr>
        <p:txBody>
          <a:bodyPr anchor="b">
            <a:spAutoFit/>
          </a:bodyPr>
          <a:lstStyle/>
          <a:p>
            <a:pPr algn="ctr" eaLnBrk="1" hangingPunct="1"/>
            <a:r>
              <a:rPr lang="en-US" sz="4800" dirty="0">
                <a:latin typeface="Calibri" pitchFamily="34" charset="0"/>
              </a:rPr>
              <a:t>The Rule of Christ</a:t>
            </a:r>
          </a:p>
        </p:txBody>
      </p:sp>
    </p:spTree>
    <p:extLst>
      <p:ext uri="{BB962C8B-B14F-4D97-AF65-F5344CB8AC3E}">
        <p14:creationId xmlns:p14="http://schemas.microsoft.com/office/powerpoint/2010/main" val="7062043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7892">
                                            <p:txEl>
                                              <p:pRg st="0" end="0"/>
                                            </p:txEl>
                                          </p:spTgt>
                                        </p:tgtEl>
                                        <p:attrNameLst>
                                          <p:attrName>style.visibility</p:attrName>
                                        </p:attrNameLst>
                                      </p:cBhvr>
                                      <p:to>
                                        <p:strVal val="visible"/>
                                      </p:to>
                                    </p:set>
                                    <p:animEffect transition="in" filter="dissolve">
                                      <p:cBhvr>
                                        <p:cTn id="7" dur="500"/>
                                        <p:tgtEl>
                                          <p:spTgt spid="3789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7892">
                                            <p:txEl>
                                              <p:pRg st="1" end="1"/>
                                            </p:txEl>
                                          </p:spTgt>
                                        </p:tgtEl>
                                        <p:attrNameLst>
                                          <p:attrName>style.visibility</p:attrName>
                                        </p:attrNameLst>
                                      </p:cBhvr>
                                      <p:to>
                                        <p:strVal val="visible"/>
                                      </p:to>
                                    </p:set>
                                    <p:animEffect transition="in" filter="dissolve">
                                      <p:cBhvr>
                                        <p:cTn id="12" dur="500"/>
                                        <p:tgtEl>
                                          <p:spTgt spid="3789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7892">
                                            <p:txEl>
                                              <p:pRg st="2" end="2"/>
                                            </p:txEl>
                                          </p:spTgt>
                                        </p:tgtEl>
                                        <p:attrNameLst>
                                          <p:attrName>style.visibility</p:attrName>
                                        </p:attrNameLst>
                                      </p:cBhvr>
                                      <p:to>
                                        <p:strVal val="visible"/>
                                      </p:to>
                                    </p:set>
                                    <p:animEffect transition="in" filter="dissolve">
                                      <p:cBhvr>
                                        <p:cTn id="17" dur="500"/>
                                        <p:tgtEl>
                                          <p:spTgt spid="3789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7892">
                                            <p:txEl>
                                              <p:pRg st="3" end="3"/>
                                            </p:txEl>
                                          </p:spTgt>
                                        </p:tgtEl>
                                        <p:attrNameLst>
                                          <p:attrName>style.visibility</p:attrName>
                                        </p:attrNameLst>
                                      </p:cBhvr>
                                      <p:to>
                                        <p:strVal val="visible"/>
                                      </p:to>
                                    </p:set>
                                    <p:animEffect transition="in" filter="dissolve">
                                      <p:cBhvr>
                                        <p:cTn id="22" dur="500"/>
                                        <p:tgtEl>
                                          <p:spTgt spid="3789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2"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idx="4294967295"/>
          </p:nvPr>
        </p:nvSpPr>
        <p:spPr>
          <a:xfrm>
            <a:off x="152400" y="152400"/>
            <a:ext cx="10439399" cy="914400"/>
          </a:xfrm>
        </p:spPr>
        <p:txBody>
          <a:bodyPr/>
          <a:lstStyle/>
          <a:p>
            <a:pPr eaLnBrk="1" hangingPunct="1">
              <a:defRPr/>
            </a:pPr>
            <a:r>
              <a:rPr lang="en-US" sz="6600" b="1" i="1" dirty="0">
                <a:solidFill>
                  <a:schemeClr val="tx1"/>
                </a:solidFill>
                <a:latin typeface="Calibri" pitchFamily="34" charset="0"/>
              </a:rPr>
              <a:t>What is the Church of Christ?</a:t>
            </a:r>
          </a:p>
        </p:txBody>
      </p:sp>
      <p:sp>
        <p:nvSpPr>
          <p:cNvPr id="3" name="Rectangle 4">
            <a:extLst>
              <a:ext uri="{FF2B5EF4-FFF2-40B4-BE49-F238E27FC236}">
                <a16:creationId xmlns:a16="http://schemas.microsoft.com/office/drawing/2014/main" id="{7634D7F6-9A06-42D9-9FDB-0347B5A5BE0C}"/>
              </a:ext>
            </a:extLst>
          </p:cNvPr>
          <p:cNvSpPr txBox="1">
            <a:spLocks noChangeArrowheads="1"/>
          </p:cNvSpPr>
          <p:nvPr/>
        </p:nvSpPr>
        <p:spPr>
          <a:xfrm>
            <a:off x="1045697" y="2858870"/>
            <a:ext cx="9867900" cy="2057400"/>
          </a:xfrm>
          <a:prstGeom prst="rect">
            <a:avLst/>
          </a:prstGeom>
        </p:spPr>
        <p:txBody>
          <a:bodyPr>
            <a:normAutofit lnSpcReduction="10000"/>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0" indent="0" algn="ctr">
              <a:spcBef>
                <a:spcPts val="0"/>
              </a:spcBef>
              <a:buSzPct val="100000"/>
              <a:buNone/>
            </a:pPr>
            <a:r>
              <a:rPr lang="en-US" sz="4400" dirty="0">
                <a:latin typeface="Calibri" panose="020F0502020204030204" pitchFamily="34" charset="0"/>
                <a:ea typeface="Times New Roman" panose="02020603050405020304" pitchFamily="18" charset="0"/>
              </a:rPr>
              <a:t>What are some reasons (good, bad, or insufficient) why people are members of the Embry Hills Church of Christ ?</a:t>
            </a:r>
          </a:p>
          <a:p>
            <a:pPr marL="0" indent="0">
              <a:spcBef>
                <a:spcPts val="0"/>
              </a:spcBef>
              <a:buSzPct val="100000"/>
              <a:buNone/>
            </a:pPr>
            <a:endParaRPr lang="en-US" sz="4400" u="sng" dirty="0">
              <a:latin typeface="Calibri" panose="020F0502020204030204" pitchFamily="34" charset="0"/>
              <a:ea typeface="Times New Roman" panose="02020603050405020304" pitchFamily="18" charset="0"/>
            </a:endParaRPr>
          </a:p>
        </p:txBody>
      </p:sp>
      <p:sp>
        <p:nvSpPr>
          <p:cNvPr id="4" name="TextBox 3">
            <a:extLst>
              <a:ext uri="{FF2B5EF4-FFF2-40B4-BE49-F238E27FC236}">
                <a16:creationId xmlns:a16="http://schemas.microsoft.com/office/drawing/2014/main" id="{1B521AAC-EF9A-4A88-B80C-2DD8D67AF81A}"/>
              </a:ext>
            </a:extLst>
          </p:cNvPr>
          <p:cNvSpPr txBox="1"/>
          <p:nvPr/>
        </p:nvSpPr>
        <p:spPr>
          <a:xfrm>
            <a:off x="1828800" y="1295400"/>
            <a:ext cx="7696200" cy="646331"/>
          </a:xfrm>
          <a:prstGeom prst="rect">
            <a:avLst/>
          </a:prstGeom>
          <a:noFill/>
          <a:ln w="38100">
            <a:solidFill>
              <a:srgbClr val="FFFF00"/>
            </a:solidFill>
          </a:ln>
        </p:spPr>
        <p:txBody>
          <a:bodyPr wrap="square" rtlCol="0">
            <a:spAutoFit/>
          </a:bodyPr>
          <a:lstStyle/>
          <a:p>
            <a:pPr algn="ctr"/>
            <a:r>
              <a:rPr lang="en-US" sz="3600" b="1" i="1" dirty="0">
                <a:latin typeface="Calibri" pitchFamily="34" charset="0"/>
              </a:rPr>
              <a:t>Pre-Class Thought Question</a:t>
            </a:r>
          </a:p>
        </p:txBody>
      </p:sp>
    </p:spTree>
    <p:extLst>
      <p:ext uri="{BB962C8B-B14F-4D97-AF65-F5344CB8AC3E}">
        <p14:creationId xmlns:p14="http://schemas.microsoft.com/office/powerpoint/2010/main" val="1518496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2" name="Rectangle 4"/>
          <p:cNvSpPr>
            <a:spLocks noGrp="1" noChangeArrowheads="1"/>
          </p:cNvSpPr>
          <p:nvPr>
            <p:ph type="body" sz="half" idx="4294967295"/>
          </p:nvPr>
        </p:nvSpPr>
        <p:spPr>
          <a:xfrm>
            <a:off x="266700" y="1104900"/>
            <a:ext cx="11658600" cy="4648200"/>
          </a:xfrm>
          <a:noFill/>
        </p:spPr>
        <p:txBody>
          <a:bodyPr>
            <a:normAutofit/>
          </a:bodyPr>
          <a:lstStyle/>
          <a:p>
            <a:pPr marL="533400" indent="-533400">
              <a:lnSpc>
                <a:spcPct val="80000"/>
              </a:lnSpc>
            </a:pPr>
            <a:r>
              <a:rPr lang="en-US" sz="3600" dirty="0">
                <a:latin typeface="Calibri" pitchFamily="34" charset="0"/>
              </a:rPr>
              <a:t>In Antioch the disciples were first called Christians – </a:t>
            </a:r>
            <a:r>
              <a:rPr lang="en-US" sz="3600" dirty="0">
                <a:solidFill>
                  <a:srgbClr val="FFFF00"/>
                </a:solidFill>
                <a:latin typeface="Calibri" pitchFamily="34" charset="0"/>
              </a:rPr>
              <a:t>Acts 11:26</a:t>
            </a:r>
          </a:p>
          <a:p>
            <a:pPr marL="533400" indent="-533400">
              <a:lnSpc>
                <a:spcPct val="80000"/>
              </a:lnSpc>
            </a:pPr>
            <a:r>
              <a:rPr lang="en-US" sz="3600" dirty="0">
                <a:latin typeface="Calibri" pitchFamily="34" charset="0"/>
              </a:rPr>
              <a:t>the saints who are in Ephesus and are faithful in Christ Jesus – </a:t>
            </a:r>
            <a:r>
              <a:rPr lang="en-US" sz="3600" dirty="0">
                <a:solidFill>
                  <a:srgbClr val="FFFF00"/>
                </a:solidFill>
                <a:latin typeface="Calibri" pitchFamily="34" charset="0"/>
              </a:rPr>
              <a:t>Ephesians 1:1</a:t>
            </a:r>
          </a:p>
          <a:p>
            <a:pPr marL="533400" indent="-533400">
              <a:lnSpc>
                <a:spcPct val="80000"/>
              </a:lnSpc>
            </a:pPr>
            <a:r>
              <a:rPr lang="en-US" sz="3600" dirty="0">
                <a:latin typeface="Calibri" pitchFamily="34" charset="0"/>
              </a:rPr>
              <a:t>All the saints in Christ Jesus who are at Philippi – </a:t>
            </a:r>
            <a:r>
              <a:rPr lang="en-US" sz="3600" dirty="0">
                <a:solidFill>
                  <a:srgbClr val="FFFF00"/>
                </a:solidFill>
                <a:latin typeface="Calibri" pitchFamily="34" charset="0"/>
              </a:rPr>
              <a:t>Philippians 1:1</a:t>
            </a:r>
          </a:p>
          <a:p>
            <a:pPr marL="533400" indent="-533400">
              <a:lnSpc>
                <a:spcPct val="80000"/>
              </a:lnSpc>
            </a:pPr>
            <a:r>
              <a:rPr lang="en-US" sz="3600" dirty="0">
                <a:latin typeface="Calibri" pitchFamily="34" charset="0"/>
              </a:rPr>
              <a:t>Greet every saint in Christ Jesus – </a:t>
            </a:r>
            <a:r>
              <a:rPr lang="en-US" sz="3600" dirty="0">
                <a:solidFill>
                  <a:srgbClr val="FFFF00"/>
                </a:solidFill>
                <a:latin typeface="Calibri" pitchFamily="34" charset="0"/>
              </a:rPr>
              <a:t>Philippians 4:21-22</a:t>
            </a:r>
            <a:endParaRPr lang="en-US" sz="3600" dirty="0">
              <a:latin typeface="Calibri" pitchFamily="34" charset="0"/>
            </a:endParaRPr>
          </a:p>
          <a:p>
            <a:pPr marL="533400" indent="-533400">
              <a:lnSpc>
                <a:spcPct val="80000"/>
              </a:lnSpc>
            </a:pPr>
            <a:r>
              <a:rPr lang="en-US" sz="3600" dirty="0">
                <a:latin typeface="Calibri" pitchFamily="34" charset="0"/>
              </a:rPr>
              <a:t>The saints and faithful brothers in Christ at Colossae – </a:t>
            </a:r>
            <a:r>
              <a:rPr lang="en-US" sz="3600" dirty="0">
                <a:solidFill>
                  <a:srgbClr val="FFFF00"/>
                </a:solidFill>
                <a:latin typeface="Calibri" pitchFamily="34" charset="0"/>
              </a:rPr>
              <a:t>Colossians 1:2</a:t>
            </a:r>
            <a:endParaRPr lang="en-US" sz="3600" dirty="0">
              <a:latin typeface="Calibri" pitchFamily="34" charset="0"/>
            </a:endParaRPr>
          </a:p>
          <a:p>
            <a:pPr marL="533400" indent="-533400">
              <a:lnSpc>
                <a:spcPct val="80000"/>
              </a:lnSpc>
            </a:pPr>
            <a:endParaRPr lang="en-US" sz="3200" dirty="0">
              <a:effectLst/>
              <a:latin typeface="Calibri" pitchFamily="34" charset="0"/>
            </a:endParaRPr>
          </a:p>
          <a:p>
            <a:pPr marL="533400" indent="-533400">
              <a:lnSpc>
                <a:spcPct val="80000"/>
              </a:lnSpc>
            </a:pPr>
            <a:endParaRPr lang="en-US" sz="3000" dirty="0">
              <a:effectLst/>
              <a:latin typeface="Calibri" pitchFamily="34" charset="0"/>
            </a:endParaRPr>
          </a:p>
        </p:txBody>
      </p:sp>
      <p:sp>
        <p:nvSpPr>
          <p:cNvPr id="5" name="Rectangle 5"/>
          <p:cNvSpPr>
            <a:spLocks noChangeArrowheads="1"/>
          </p:cNvSpPr>
          <p:nvPr/>
        </p:nvSpPr>
        <p:spPr bwMode="auto">
          <a:xfrm>
            <a:off x="1600200" y="106832"/>
            <a:ext cx="8637587" cy="769441"/>
          </a:xfrm>
          <a:prstGeom prst="rect">
            <a:avLst/>
          </a:prstGeom>
          <a:noFill/>
          <a:ln w="9525">
            <a:noFill/>
            <a:miter lim="800000"/>
            <a:headEnd/>
            <a:tailEnd/>
          </a:ln>
        </p:spPr>
        <p:txBody>
          <a:bodyPr anchor="b">
            <a:spAutoFit/>
          </a:bodyPr>
          <a:lstStyle/>
          <a:p>
            <a:pPr algn="ctr" eaLnBrk="1" hangingPunct="1"/>
            <a:r>
              <a:rPr lang="en-US" sz="4400" dirty="0">
                <a:latin typeface="Calibri" pitchFamily="34" charset="0"/>
              </a:rPr>
              <a:t>Remember This?</a:t>
            </a:r>
          </a:p>
        </p:txBody>
      </p:sp>
      <p:sp>
        <p:nvSpPr>
          <p:cNvPr id="2" name="Rectangle: Rounded Corners 1">
            <a:extLst>
              <a:ext uri="{FF2B5EF4-FFF2-40B4-BE49-F238E27FC236}">
                <a16:creationId xmlns:a16="http://schemas.microsoft.com/office/drawing/2014/main" id="{CB2911BF-0AAD-4B8D-8C7B-55CAA757648F}"/>
              </a:ext>
            </a:extLst>
          </p:cNvPr>
          <p:cNvSpPr/>
          <p:nvPr/>
        </p:nvSpPr>
        <p:spPr>
          <a:xfrm>
            <a:off x="647700" y="5448326"/>
            <a:ext cx="10896600" cy="1066801"/>
          </a:xfrm>
          <a:prstGeom prst="roundRect">
            <a:avLst/>
          </a:prstGeom>
          <a:solidFill>
            <a:srgbClr val="007635"/>
          </a:solidFill>
          <a:ln w="28575">
            <a:solidFill>
              <a:schemeClr val="tx1"/>
            </a:solidFill>
          </a:ln>
          <a:scene3d>
            <a:camera prst="perspectiveRelaxedModerately"/>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latin typeface="Calibri" panose="020F0502020204030204" pitchFamily="34" charset="0"/>
                <a:cs typeface="Calibri" panose="020F0502020204030204" pitchFamily="34" charset="0"/>
              </a:rPr>
              <a:t>Were these sound churches?  Was it enough to be a member in one of them?  What about being at every service?</a:t>
            </a:r>
          </a:p>
        </p:txBody>
      </p:sp>
    </p:spTree>
    <p:extLst>
      <p:ext uri="{BB962C8B-B14F-4D97-AF65-F5344CB8AC3E}">
        <p14:creationId xmlns:p14="http://schemas.microsoft.com/office/powerpoint/2010/main" val="20373947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7892">
                                            <p:txEl>
                                              <p:pRg st="0" end="0"/>
                                            </p:txEl>
                                          </p:spTgt>
                                        </p:tgtEl>
                                        <p:attrNameLst>
                                          <p:attrName>style.visibility</p:attrName>
                                        </p:attrNameLst>
                                      </p:cBhvr>
                                      <p:to>
                                        <p:strVal val="visible"/>
                                      </p:to>
                                    </p:set>
                                    <p:animEffect transition="in" filter="dissolve">
                                      <p:cBhvr>
                                        <p:cTn id="7" dur="500"/>
                                        <p:tgtEl>
                                          <p:spTgt spid="3789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7892">
                                            <p:txEl>
                                              <p:pRg st="1" end="1"/>
                                            </p:txEl>
                                          </p:spTgt>
                                        </p:tgtEl>
                                        <p:attrNameLst>
                                          <p:attrName>style.visibility</p:attrName>
                                        </p:attrNameLst>
                                      </p:cBhvr>
                                      <p:to>
                                        <p:strVal val="visible"/>
                                      </p:to>
                                    </p:set>
                                    <p:animEffect transition="in" filter="dissolve">
                                      <p:cBhvr>
                                        <p:cTn id="12" dur="500"/>
                                        <p:tgtEl>
                                          <p:spTgt spid="3789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7892">
                                            <p:txEl>
                                              <p:pRg st="2" end="2"/>
                                            </p:txEl>
                                          </p:spTgt>
                                        </p:tgtEl>
                                        <p:attrNameLst>
                                          <p:attrName>style.visibility</p:attrName>
                                        </p:attrNameLst>
                                      </p:cBhvr>
                                      <p:to>
                                        <p:strVal val="visible"/>
                                      </p:to>
                                    </p:set>
                                    <p:animEffect transition="in" filter="dissolve">
                                      <p:cBhvr>
                                        <p:cTn id="17" dur="500"/>
                                        <p:tgtEl>
                                          <p:spTgt spid="3789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7892">
                                            <p:txEl>
                                              <p:pRg st="3" end="3"/>
                                            </p:txEl>
                                          </p:spTgt>
                                        </p:tgtEl>
                                        <p:attrNameLst>
                                          <p:attrName>style.visibility</p:attrName>
                                        </p:attrNameLst>
                                      </p:cBhvr>
                                      <p:to>
                                        <p:strVal val="visible"/>
                                      </p:to>
                                    </p:set>
                                    <p:animEffect transition="in" filter="dissolve">
                                      <p:cBhvr>
                                        <p:cTn id="22" dur="500"/>
                                        <p:tgtEl>
                                          <p:spTgt spid="3789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7892">
                                            <p:txEl>
                                              <p:pRg st="4" end="4"/>
                                            </p:txEl>
                                          </p:spTgt>
                                        </p:tgtEl>
                                        <p:attrNameLst>
                                          <p:attrName>style.visibility</p:attrName>
                                        </p:attrNameLst>
                                      </p:cBhvr>
                                      <p:to>
                                        <p:strVal val="visible"/>
                                      </p:to>
                                    </p:set>
                                    <p:animEffect transition="in" filter="dissolve">
                                      <p:cBhvr>
                                        <p:cTn id="27" dur="500"/>
                                        <p:tgtEl>
                                          <p:spTgt spid="3789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grpId="0" nodeType="clickEffect">
                                  <p:stCondLst>
                                    <p:cond delay="0"/>
                                  </p:stCondLst>
                                  <p:childTnLst>
                                    <p:set>
                                      <p:cBhvr>
                                        <p:cTn id="31" dur="1" fill="hold">
                                          <p:stCondLst>
                                            <p:cond delay="0"/>
                                          </p:stCondLst>
                                        </p:cTn>
                                        <p:tgtEl>
                                          <p:spTgt spid="2"/>
                                        </p:tgtEl>
                                        <p:attrNameLst>
                                          <p:attrName>style.visibility</p:attrName>
                                        </p:attrNameLst>
                                      </p:cBhvr>
                                      <p:to>
                                        <p:strVal val="visible"/>
                                      </p:to>
                                    </p:set>
                                    <p:animEffect transition="in" filter="randombar(horizontal)">
                                      <p:cBhvr>
                                        <p:cTn id="3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2" grpId="0" build="p"/>
      <p:bldP spid="2"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Ion</Template>
  <TotalTime>7641</TotalTime>
  <Words>3196</Words>
  <Application>Microsoft Office PowerPoint</Application>
  <PresentationFormat>Widescreen</PresentationFormat>
  <Paragraphs>318</Paragraphs>
  <Slides>34</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34</vt:i4>
      </vt:variant>
    </vt:vector>
  </HeadingPairs>
  <TitlesOfParts>
    <vt:vector size="42" baseType="lpstr">
      <vt:lpstr>Arial</vt:lpstr>
      <vt:lpstr>Calibri</vt:lpstr>
      <vt:lpstr>Century Gothic</vt:lpstr>
      <vt:lpstr>Garamond</vt:lpstr>
      <vt:lpstr>Times New Roman</vt:lpstr>
      <vt:lpstr>Wingdings</vt:lpstr>
      <vt:lpstr>Wingdings 3</vt:lpstr>
      <vt:lpstr>Ion</vt:lpstr>
      <vt:lpstr>What is the Church of Christ?</vt:lpstr>
      <vt:lpstr>What is the Church of Christ?</vt:lpstr>
      <vt:lpstr>PowerPoint Presentation</vt:lpstr>
      <vt:lpstr>PowerPoint Presentation</vt:lpstr>
      <vt:lpstr>PowerPoint Presentation</vt:lpstr>
      <vt:lpstr>PowerPoint Presentation</vt:lpstr>
      <vt:lpstr>PowerPoint Presentation</vt:lpstr>
      <vt:lpstr>What is the Church of Christ?</vt:lpstr>
      <vt:lpstr>PowerPoint Presentation</vt:lpstr>
      <vt:lpstr>PowerPoint Presentation</vt:lpstr>
      <vt:lpstr>Character Required of Every Member</vt:lpstr>
      <vt:lpstr>When Members Do Wrong</vt:lpstr>
      <vt:lpstr>Additional Thought Questions</vt:lpstr>
      <vt:lpstr>What is the Church of Christ?</vt:lpstr>
      <vt:lpstr>Jesus is the Ruler of the Church</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Additional Thought Questions</vt:lpstr>
      <vt:lpstr>PowerPoint Presentation</vt:lpstr>
      <vt:lpstr>PowerPoint Presentation</vt:lpstr>
      <vt:lpstr>What is the Church of Christ?</vt:lpstr>
      <vt:lpstr>What is the Church of Christ?</vt:lpstr>
      <vt:lpstr>What’s in a Label?</vt:lpstr>
      <vt:lpstr>PowerPoint Presentation</vt:lpstr>
      <vt:lpstr>What is the Church of Christ?</vt:lpstr>
      <vt:lpstr>PowerPoint Presentation</vt:lpstr>
      <vt:lpstr>PowerPoint Presentation</vt:lpstr>
      <vt:lpstr>PowerPoint Presentation</vt:lpstr>
      <vt:lpstr>Acts 19:32-41 Riot in Ephesus</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
  <dc:creator>Russ LaGrone</dc:creator>
  <cp:keywords/>
  <dc:description/>
  <cp:lastModifiedBy>Russ LaGrone</cp:lastModifiedBy>
  <cp:revision>114</cp:revision>
  <cp:lastPrinted>2018-01-24T02:17:41Z</cp:lastPrinted>
  <dcterms:created xsi:type="dcterms:W3CDTF">2011-07-22T15:56:03Z</dcterms:created>
  <dcterms:modified xsi:type="dcterms:W3CDTF">2023-09-24T11:45:32Z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TC102037961033</vt:lpwstr>
  </property>
</Properties>
</file>