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7" r:id="rId1"/>
  </p:sldMasterIdLst>
  <p:notesMasterIdLst>
    <p:notesMasterId r:id="rId36"/>
  </p:notesMasterIdLst>
  <p:handoutMasterIdLst>
    <p:handoutMasterId r:id="rId37"/>
  </p:handoutMasterIdLst>
  <p:sldIdLst>
    <p:sldId id="257" r:id="rId2"/>
    <p:sldId id="317" r:id="rId3"/>
    <p:sldId id="349" r:id="rId4"/>
    <p:sldId id="293" r:id="rId5"/>
    <p:sldId id="335" r:id="rId6"/>
    <p:sldId id="337" r:id="rId7"/>
    <p:sldId id="342" r:id="rId8"/>
    <p:sldId id="336" r:id="rId9"/>
    <p:sldId id="339" r:id="rId10"/>
    <p:sldId id="340" r:id="rId11"/>
    <p:sldId id="341" r:id="rId12"/>
    <p:sldId id="343" r:id="rId13"/>
    <p:sldId id="347" r:id="rId14"/>
    <p:sldId id="344" r:id="rId15"/>
    <p:sldId id="345" r:id="rId16"/>
    <p:sldId id="346" r:id="rId17"/>
    <p:sldId id="338" r:id="rId18"/>
    <p:sldId id="334" r:id="rId19"/>
    <p:sldId id="322" r:id="rId20"/>
    <p:sldId id="321" r:id="rId21"/>
    <p:sldId id="326" r:id="rId22"/>
    <p:sldId id="327" r:id="rId23"/>
    <p:sldId id="328" r:id="rId24"/>
    <p:sldId id="329" r:id="rId25"/>
    <p:sldId id="330" r:id="rId26"/>
    <p:sldId id="331" r:id="rId27"/>
    <p:sldId id="315" r:id="rId28"/>
    <p:sldId id="323" r:id="rId29"/>
    <p:sldId id="324" r:id="rId30"/>
    <p:sldId id="325" r:id="rId31"/>
    <p:sldId id="320" r:id="rId32"/>
    <p:sldId id="309" r:id="rId33"/>
    <p:sldId id="332" r:id="rId34"/>
    <p:sldId id="333" r:id="rId35"/>
  </p:sldIdLst>
  <p:sldSz cx="12192000" cy="6858000"/>
  <p:notesSz cx="7102475" cy="93884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2721804-C6A7-4A5C-8FF1-76390214B6B7}" v="1" dt="2023-09-25T13:46:16.44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p:cViewPr varScale="1">
        <p:scale>
          <a:sx n="108" d="100"/>
          <a:sy n="108" d="100"/>
        </p:scale>
        <p:origin x="630" y="102"/>
      </p:cViewPr>
      <p:guideLst>
        <p:guide orient="horz" pos="2160"/>
        <p:guide pos="384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42" Type="http://schemas.microsoft.com/office/2016/11/relationships/changesInfo" Target="changesInfos/changesInfo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microsoft.com/office/2015/10/relationships/revisionInfo" Target="revisionInfo.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uss LaGrone" userId="b680fa769da6443c" providerId="LiveId" clId="{02721804-C6A7-4A5C-8FF1-76390214B6B7}"/>
    <pc:docChg chg="custSel addSld delSld modSld">
      <pc:chgData name="Russ LaGrone" userId="b680fa769da6443c" providerId="LiveId" clId="{02721804-C6A7-4A5C-8FF1-76390214B6B7}" dt="2023-09-27T13:12:11.819" v="3" actId="1076"/>
      <pc:docMkLst>
        <pc:docMk/>
      </pc:docMkLst>
      <pc:sldChg chg="del">
        <pc:chgData name="Russ LaGrone" userId="b680fa769da6443c" providerId="LiveId" clId="{02721804-C6A7-4A5C-8FF1-76390214B6B7}" dt="2023-09-25T13:46:22.960" v="1" actId="47"/>
        <pc:sldMkLst>
          <pc:docMk/>
          <pc:sldMk cId="1138648556" sldId="348"/>
        </pc:sldMkLst>
      </pc:sldChg>
      <pc:sldChg chg="delSp modSp add mod delAnim">
        <pc:chgData name="Russ LaGrone" userId="b680fa769da6443c" providerId="LiveId" clId="{02721804-C6A7-4A5C-8FF1-76390214B6B7}" dt="2023-09-27T13:12:11.819" v="3" actId="1076"/>
        <pc:sldMkLst>
          <pc:docMk/>
          <pc:sldMk cId="2086664148" sldId="349"/>
        </pc:sldMkLst>
        <pc:spChg chg="mod">
          <ac:chgData name="Russ LaGrone" userId="b680fa769da6443c" providerId="LiveId" clId="{02721804-C6A7-4A5C-8FF1-76390214B6B7}" dt="2023-09-27T13:12:11.819" v="3" actId="1076"/>
          <ac:spMkLst>
            <pc:docMk/>
            <pc:sldMk cId="2086664148" sldId="349"/>
            <ac:spMk id="3" creationId="{5280BB5E-2546-4265-9386-909ED6DF678B}"/>
          </ac:spMkLst>
        </pc:spChg>
        <pc:spChg chg="del">
          <ac:chgData name="Russ LaGrone" userId="b680fa769da6443c" providerId="LiveId" clId="{02721804-C6A7-4A5C-8FF1-76390214B6B7}" dt="2023-09-27T13:12:06.390" v="2" actId="478"/>
          <ac:spMkLst>
            <pc:docMk/>
            <pc:sldMk cId="2086664148" sldId="349"/>
            <ac:spMk id="4" creationId="{6CEE2A0C-0C33-EFE1-0F2A-E9764C836D21}"/>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40" cy="469423"/>
          </a:xfrm>
          <a:prstGeom prst="rect">
            <a:avLst/>
          </a:prstGeom>
        </p:spPr>
        <p:txBody>
          <a:bodyPr vert="horz" lIns="94055" tIns="47028" rIns="94055" bIns="47028" rtlCol="0"/>
          <a:lstStyle>
            <a:lvl1pPr algn="l">
              <a:defRPr sz="1200"/>
            </a:lvl1pPr>
          </a:lstStyle>
          <a:p>
            <a:endParaRPr lang="en-US"/>
          </a:p>
        </p:txBody>
      </p:sp>
      <p:sp>
        <p:nvSpPr>
          <p:cNvPr id="3" name="Date Placeholder 2"/>
          <p:cNvSpPr>
            <a:spLocks noGrp="1"/>
          </p:cNvSpPr>
          <p:nvPr>
            <p:ph type="dt" sz="quarter" idx="1"/>
          </p:nvPr>
        </p:nvSpPr>
        <p:spPr>
          <a:xfrm>
            <a:off x="4023093" y="0"/>
            <a:ext cx="3077740" cy="469423"/>
          </a:xfrm>
          <a:prstGeom prst="rect">
            <a:avLst/>
          </a:prstGeom>
        </p:spPr>
        <p:txBody>
          <a:bodyPr vert="horz" lIns="94055" tIns="47028" rIns="94055" bIns="47028" rtlCol="0"/>
          <a:lstStyle>
            <a:lvl1pPr algn="r">
              <a:defRPr sz="1200"/>
            </a:lvl1pPr>
          </a:lstStyle>
          <a:p>
            <a:fld id="{13491151-A4A8-4FCE-8548-5371B6CDCB7F}" type="datetimeFigureOut">
              <a:rPr lang="en-US" smtClean="0"/>
              <a:pPr/>
              <a:t>9/27/2023</a:t>
            </a:fld>
            <a:endParaRPr lang="en-US"/>
          </a:p>
        </p:txBody>
      </p:sp>
      <p:sp>
        <p:nvSpPr>
          <p:cNvPr id="4" name="Footer Placeholder 3"/>
          <p:cNvSpPr>
            <a:spLocks noGrp="1"/>
          </p:cNvSpPr>
          <p:nvPr>
            <p:ph type="ftr" sz="quarter" idx="2"/>
          </p:nvPr>
        </p:nvSpPr>
        <p:spPr>
          <a:xfrm>
            <a:off x="0" y="8917423"/>
            <a:ext cx="3077740" cy="469423"/>
          </a:xfrm>
          <a:prstGeom prst="rect">
            <a:avLst/>
          </a:prstGeom>
        </p:spPr>
        <p:txBody>
          <a:bodyPr vert="horz" lIns="94055" tIns="47028" rIns="94055" bIns="47028" rtlCol="0" anchor="b"/>
          <a:lstStyle>
            <a:lvl1pPr algn="l">
              <a:defRPr sz="1200"/>
            </a:lvl1pPr>
          </a:lstStyle>
          <a:p>
            <a:endParaRPr lang="en-US"/>
          </a:p>
        </p:txBody>
      </p:sp>
      <p:sp>
        <p:nvSpPr>
          <p:cNvPr id="5" name="Slide Number Placeholder 4"/>
          <p:cNvSpPr>
            <a:spLocks noGrp="1"/>
          </p:cNvSpPr>
          <p:nvPr>
            <p:ph type="sldNum" sz="quarter" idx="3"/>
          </p:nvPr>
        </p:nvSpPr>
        <p:spPr>
          <a:xfrm>
            <a:off x="4023093" y="8917423"/>
            <a:ext cx="3077740" cy="469423"/>
          </a:xfrm>
          <a:prstGeom prst="rect">
            <a:avLst/>
          </a:prstGeom>
        </p:spPr>
        <p:txBody>
          <a:bodyPr vert="horz" lIns="94055" tIns="47028" rIns="94055" bIns="47028" rtlCol="0" anchor="b"/>
          <a:lstStyle>
            <a:lvl1pPr algn="r">
              <a:defRPr sz="1200"/>
            </a:lvl1pPr>
          </a:lstStyle>
          <a:p>
            <a:fld id="{34319CE5-BF4C-426F-835E-3ED87CB07769}"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8163" cy="4699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4022725" y="0"/>
            <a:ext cx="3078163" cy="469900"/>
          </a:xfrm>
          <a:prstGeom prst="rect">
            <a:avLst/>
          </a:prstGeom>
        </p:spPr>
        <p:txBody>
          <a:bodyPr vert="horz" lIns="91440" tIns="45720" rIns="91440" bIns="45720" rtlCol="0"/>
          <a:lstStyle>
            <a:lvl1pPr algn="r">
              <a:defRPr sz="1200"/>
            </a:lvl1pPr>
          </a:lstStyle>
          <a:p>
            <a:fld id="{470D86B3-E801-4F6E-8598-E06BF7C6E8F9}" type="datetimeFigureOut">
              <a:rPr lang="en-US" smtClean="0"/>
              <a:t>9/27/2023</a:t>
            </a:fld>
            <a:endParaRPr lang="en-US"/>
          </a:p>
        </p:txBody>
      </p:sp>
      <p:sp>
        <p:nvSpPr>
          <p:cNvPr id="4" name="Slide Image Placeholder 3"/>
          <p:cNvSpPr>
            <a:spLocks noGrp="1" noRot="1" noChangeAspect="1"/>
          </p:cNvSpPr>
          <p:nvPr>
            <p:ph type="sldImg" idx="2"/>
          </p:nvPr>
        </p:nvSpPr>
        <p:spPr>
          <a:xfrm>
            <a:off x="735013" y="1173163"/>
            <a:ext cx="5632450" cy="31686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9613" y="4518025"/>
            <a:ext cx="5683250" cy="3697288"/>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918575"/>
            <a:ext cx="3078163" cy="4699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4022725" y="8918575"/>
            <a:ext cx="3078163" cy="469900"/>
          </a:xfrm>
          <a:prstGeom prst="rect">
            <a:avLst/>
          </a:prstGeom>
        </p:spPr>
        <p:txBody>
          <a:bodyPr vert="horz" lIns="91440" tIns="45720" rIns="91440" bIns="45720" rtlCol="0" anchor="b"/>
          <a:lstStyle>
            <a:lvl1pPr algn="r">
              <a:defRPr sz="1200"/>
            </a:lvl1pPr>
          </a:lstStyle>
          <a:p>
            <a:fld id="{45DD6933-6A41-412C-9011-2B0F04C2B7C8}" type="slidenum">
              <a:rPr lang="en-US" smtClean="0"/>
              <a:t>‹#›</a:t>
            </a:fld>
            <a:endParaRPr lang="en-US"/>
          </a:p>
        </p:txBody>
      </p:sp>
    </p:spTree>
    <p:extLst>
      <p:ext uri="{BB962C8B-B14F-4D97-AF65-F5344CB8AC3E}">
        <p14:creationId xmlns:p14="http://schemas.microsoft.com/office/powerpoint/2010/main" val="8805030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Rectangle 1031"/>
          <p:cNvSpPr>
            <a:spLocks noGrp="1" noChangeArrowheads="1"/>
          </p:cNvSpPr>
          <p:nvPr>
            <p:ph type="sldNum" sz="quarter" idx="5"/>
          </p:nvPr>
        </p:nvSpPr>
        <p:spPr>
          <a:noFill/>
          <a:ln>
            <a:miter lim="800000"/>
            <a:headEnd/>
            <a:tailEnd/>
          </a:ln>
        </p:spPr>
        <p:txBody>
          <a:bodyPr/>
          <a:lstStyle/>
          <a:p>
            <a:fld id="{15E54D5F-C05F-4F26-989B-B0730A48145A}" type="slidenum">
              <a:rPr lang="en-US" smtClean="0">
                <a:latin typeface="Arial" charset="0"/>
              </a:rPr>
              <a:pPr/>
              <a:t>33</a:t>
            </a:fld>
            <a:endParaRPr lang="en-US">
              <a:latin typeface="Arial" charset="0"/>
            </a:endParaRPr>
          </a:p>
        </p:txBody>
      </p:sp>
      <p:sp>
        <p:nvSpPr>
          <p:cNvPr id="148483" name="Rectangle 2"/>
          <p:cNvSpPr>
            <a:spLocks noGrp="1" noRot="1" noChangeAspect="1" noChangeArrowheads="1" noTextEdit="1"/>
          </p:cNvSpPr>
          <p:nvPr>
            <p:ph type="sldImg"/>
          </p:nvPr>
        </p:nvSpPr>
        <p:spPr>
          <a:xfrm>
            <a:off x="554038" y="671513"/>
            <a:ext cx="5970587" cy="3359150"/>
          </a:xfrm>
          <a:ln/>
        </p:spPr>
      </p:sp>
      <p:sp>
        <p:nvSpPr>
          <p:cNvPr id="148484" name="Rectangle 3"/>
          <p:cNvSpPr>
            <a:spLocks noGrp="1" noChangeArrowheads="1"/>
          </p:cNvSpPr>
          <p:nvPr>
            <p:ph type="body" idx="1"/>
          </p:nvPr>
        </p:nvSpPr>
        <p:spPr>
          <a:xfrm>
            <a:off x="942996" y="4253964"/>
            <a:ext cx="5191084" cy="4030382"/>
          </a:xfrm>
          <a:noFill/>
        </p:spPr>
        <p:txBody>
          <a:bodyPr/>
          <a:lstStyle/>
          <a:p>
            <a:pPr eaLnBrk="1" hangingPunct="1"/>
            <a:endParaRPr lang="en-US"/>
          </a:p>
        </p:txBody>
      </p:sp>
    </p:spTree>
    <p:extLst>
      <p:ext uri="{BB962C8B-B14F-4D97-AF65-F5344CB8AC3E}">
        <p14:creationId xmlns:p14="http://schemas.microsoft.com/office/powerpoint/2010/main" val="16686322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Rectangle 1031"/>
          <p:cNvSpPr>
            <a:spLocks noGrp="1" noChangeArrowheads="1"/>
          </p:cNvSpPr>
          <p:nvPr>
            <p:ph type="sldNum" sz="quarter" idx="5"/>
          </p:nvPr>
        </p:nvSpPr>
        <p:spPr>
          <a:noFill/>
          <a:ln>
            <a:miter lim="800000"/>
            <a:headEnd/>
            <a:tailEnd/>
          </a:ln>
        </p:spPr>
        <p:txBody>
          <a:bodyPr/>
          <a:lstStyle/>
          <a:p>
            <a:fld id="{5082F08D-1C2E-4AD3-9975-C04F75A69417}" type="slidenum">
              <a:rPr lang="en-US" smtClean="0">
                <a:latin typeface="Arial" charset="0"/>
              </a:rPr>
              <a:pPr/>
              <a:t>34</a:t>
            </a:fld>
            <a:endParaRPr lang="en-US">
              <a:latin typeface="Arial" charset="0"/>
            </a:endParaRPr>
          </a:p>
        </p:txBody>
      </p:sp>
      <p:sp>
        <p:nvSpPr>
          <p:cNvPr id="149507" name="Rectangle 2"/>
          <p:cNvSpPr>
            <a:spLocks noGrp="1" noRot="1" noChangeAspect="1" noChangeArrowheads="1" noTextEdit="1"/>
          </p:cNvSpPr>
          <p:nvPr>
            <p:ph type="sldImg"/>
          </p:nvPr>
        </p:nvSpPr>
        <p:spPr>
          <a:xfrm>
            <a:off x="554038" y="671513"/>
            <a:ext cx="5970587" cy="3359150"/>
          </a:xfrm>
          <a:ln/>
        </p:spPr>
      </p:sp>
      <p:sp>
        <p:nvSpPr>
          <p:cNvPr id="149508" name="Rectangle 3"/>
          <p:cNvSpPr>
            <a:spLocks noGrp="1" noChangeArrowheads="1"/>
          </p:cNvSpPr>
          <p:nvPr>
            <p:ph type="body" idx="1"/>
          </p:nvPr>
        </p:nvSpPr>
        <p:spPr>
          <a:xfrm>
            <a:off x="942996" y="4253964"/>
            <a:ext cx="5191084" cy="4030382"/>
          </a:xfrm>
          <a:noFill/>
        </p:spPr>
        <p:txBody>
          <a:bodyPr/>
          <a:lstStyle/>
          <a:p>
            <a:pPr eaLnBrk="1" hangingPunct="1"/>
            <a:endParaRPr lang="en-US"/>
          </a:p>
        </p:txBody>
      </p:sp>
    </p:spTree>
    <p:extLst>
      <p:ext uri="{BB962C8B-B14F-4D97-AF65-F5344CB8AC3E}">
        <p14:creationId xmlns:p14="http://schemas.microsoft.com/office/powerpoint/2010/main" val="16193707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FBB7A7-3A6B-4816-B617-CE47999A7759}" type="slidenum">
              <a:rPr lang="en-US" smtClean="0"/>
              <a:pPr/>
              <a:t>‹#›</a:t>
            </a:fld>
            <a:endParaRPr lang="en-US"/>
          </a:p>
        </p:txBody>
      </p:sp>
    </p:spTree>
    <p:extLst>
      <p:ext uri="{BB962C8B-B14F-4D97-AF65-F5344CB8AC3E}">
        <p14:creationId xmlns:p14="http://schemas.microsoft.com/office/powerpoint/2010/main" val="12855863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C333CA2-C3E1-4876-9351-1FE197ED0F40}" type="slidenum">
              <a:rPr lang="en-US" smtClean="0"/>
              <a:pPr/>
              <a:t>‹#›</a:t>
            </a:fld>
            <a:endParaRPr lang="en-US"/>
          </a:p>
        </p:txBody>
      </p:sp>
    </p:spTree>
    <p:extLst>
      <p:ext uri="{BB962C8B-B14F-4D97-AF65-F5344CB8AC3E}">
        <p14:creationId xmlns:p14="http://schemas.microsoft.com/office/powerpoint/2010/main" val="252823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333CA2-C3E1-4876-9351-1FE197ED0F40}" type="slidenum">
              <a:rPr lang="en-US" smtClean="0"/>
              <a:pPr/>
              <a:t>‹#›</a:t>
            </a:fld>
            <a:endParaRPr lang="en-US"/>
          </a:p>
        </p:txBody>
      </p:sp>
    </p:spTree>
    <p:extLst>
      <p:ext uri="{BB962C8B-B14F-4D97-AF65-F5344CB8AC3E}">
        <p14:creationId xmlns:p14="http://schemas.microsoft.com/office/powerpoint/2010/main" val="347269877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a:t>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333CA2-C3E1-4876-9351-1FE197ED0F40}" type="slidenum">
              <a:rPr lang="en-US" smtClean="0"/>
              <a:pPr/>
              <a:t>‹#›</a:t>
            </a:fld>
            <a:endParaRPr lang="en-US"/>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4769484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333CA2-C3E1-4876-9351-1FE197ED0F40}" type="slidenum">
              <a:rPr lang="en-US" smtClean="0"/>
              <a:pPr/>
              <a:t>‹#›</a:t>
            </a:fld>
            <a:endParaRPr lang="en-US"/>
          </a:p>
        </p:txBody>
      </p:sp>
    </p:spTree>
    <p:extLst>
      <p:ext uri="{BB962C8B-B14F-4D97-AF65-F5344CB8AC3E}">
        <p14:creationId xmlns:p14="http://schemas.microsoft.com/office/powerpoint/2010/main" val="82041807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333CA2-C3E1-4876-9351-1FE197ED0F40}" type="slidenum">
              <a:rPr lang="en-US" smtClean="0"/>
              <a:pPr/>
              <a:t>‹#›</a:t>
            </a:fld>
            <a:endParaRPr lang="en-US"/>
          </a:p>
        </p:txBody>
      </p:sp>
    </p:spTree>
    <p:extLst>
      <p:ext uri="{BB962C8B-B14F-4D97-AF65-F5344CB8AC3E}">
        <p14:creationId xmlns:p14="http://schemas.microsoft.com/office/powerpoint/2010/main" val="33698589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333CA2-C3E1-4876-9351-1FE197ED0F40}" type="slidenum">
              <a:rPr lang="en-US" smtClean="0"/>
              <a:pPr/>
              <a:t>‹#›</a:t>
            </a:fld>
            <a:endParaRPr lang="en-US"/>
          </a:p>
        </p:txBody>
      </p:sp>
    </p:spTree>
    <p:extLst>
      <p:ext uri="{BB962C8B-B14F-4D97-AF65-F5344CB8AC3E}">
        <p14:creationId xmlns:p14="http://schemas.microsoft.com/office/powerpoint/2010/main" val="20069087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9CFBD8-233B-45F8-80E5-A5AF2FC51171}" type="slidenum">
              <a:rPr lang="en-US" smtClean="0"/>
              <a:pPr/>
              <a:t>‹#›</a:t>
            </a:fld>
            <a:endParaRPr lang="en-US"/>
          </a:p>
        </p:txBody>
      </p:sp>
    </p:spTree>
    <p:extLst>
      <p:ext uri="{BB962C8B-B14F-4D97-AF65-F5344CB8AC3E}">
        <p14:creationId xmlns:p14="http://schemas.microsoft.com/office/powerpoint/2010/main" val="383782076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7E281EA-AB67-4E66-9385-168179C78105}" type="slidenum">
              <a:rPr lang="en-US" smtClean="0"/>
              <a:pPr/>
              <a:t>‹#›</a:t>
            </a:fld>
            <a:endParaRPr lang="en-US"/>
          </a:p>
        </p:txBody>
      </p:sp>
    </p:spTree>
    <p:extLst>
      <p:ext uri="{BB962C8B-B14F-4D97-AF65-F5344CB8AC3E}">
        <p14:creationId xmlns:p14="http://schemas.microsoft.com/office/powerpoint/2010/main" val="30284563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86FB57-5612-4035-B72C-509FA98D3715}" type="slidenum">
              <a:rPr lang="en-US" smtClean="0"/>
              <a:pPr/>
              <a:t>‹#›</a:t>
            </a:fld>
            <a:endParaRPr lang="en-US"/>
          </a:p>
        </p:txBody>
      </p:sp>
    </p:spTree>
    <p:extLst>
      <p:ext uri="{BB962C8B-B14F-4D97-AF65-F5344CB8AC3E}">
        <p14:creationId xmlns:p14="http://schemas.microsoft.com/office/powerpoint/2010/main" val="41238872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86D278-920E-4A8E-BF7F-EBB64228B52E}" type="slidenum">
              <a:rPr lang="en-US" smtClean="0"/>
              <a:pPr/>
              <a:t>‹#›</a:t>
            </a:fld>
            <a:endParaRPr lang="en-US"/>
          </a:p>
        </p:txBody>
      </p:sp>
    </p:spTree>
    <p:extLst>
      <p:ext uri="{BB962C8B-B14F-4D97-AF65-F5344CB8AC3E}">
        <p14:creationId xmlns:p14="http://schemas.microsoft.com/office/powerpoint/2010/main" val="24892308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4E124E1-5AF6-4D00-A8F7-E08475C16469}" type="slidenum">
              <a:rPr lang="en-US" smtClean="0"/>
              <a:pPr/>
              <a:t>‹#›</a:t>
            </a:fld>
            <a:endParaRPr lang="en-US"/>
          </a:p>
        </p:txBody>
      </p:sp>
    </p:spTree>
    <p:extLst>
      <p:ext uri="{BB962C8B-B14F-4D97-AF65-F5344CB8AC3E}">
        <p14:creationId xmlns:p14="http://schemas.microsoft.com/office/powerpoint/2010/main" val="32385077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89F24B7-ED40-4F94-8850-570B2F917D81}" type="slidenum">
              <a:rPr lang="en-US" smtClean="0"/>
              <a:pPr/>
              <a:t>‹#›</a:t>
            </a:fld>
            <a:endParaRPr lang="en-US"/>
          </a:p>
        </p:txBody>
      </p:sp>
    </p:spTree>
    <p:extLst>
      <p:ext uri="{BB962C8B-B14F-4D97-AF65-F5344CB8AC3E}">
        <p14:creationId xmlns:p14="http://schemas.microsoft.com/office/powerpoint/2010/main" val="21592017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endParaRPr lang="en-US"/>
          </a:p>
        </p:txBody>
      </p:sp>
      <p:sp>
        <p:nvSpPr>
          <p:cNvPr id="5" name="Footer Placeholder 3"/>
          <p:cNvSpPr>
            <a:spLocks noGrp="1"/>
          </p:cNvSpPr>
          <p:nvPr>
            <p:ph type="ftr" sz="quarter" idx="11"/>
          </p:nvPr>
        </p:nvSpPr>
        <p:spPr/>
        <p:txBody>
          <a:bodyPr/>
          <a:lstStyle/>
          <a:p>
            <a:endParaRPr lang="en-US"/>
          </a:p>
        </p:txBody>
      </p:sp>
      <p:sp>
        <p:nvSpPr>
          <p:cNvPr id="6" name="Slide Number Placeholder 4"/>
          <p:cNvSpPr>
            <a:spLocks noGrp="1"/>
          </p:cNvSpPr>
          <p:nvPr>
            <p:ph type="sldNum" sz="quarter" idx="12"/>
          </p:nvPr>
        </p:nvSpPr>
        <p:spPr/>
        <p:txBody>
          <a:bodyPr/>
          <a:lstStyle/>
          <a:p>
            <a:fld id="{E467789A-AD8E-4EDB-B520-FA443BEDD901}" type="slidenum">
              <a:rPr lang="en-US" smtClean="0"/>
              <a:pPr/>
              <a:t>‹#›</a:t>
            </a:fld>
            <a:endParaRPr lang="en-US"/>
          </a:p>
        </p:txBody>
      </p:sp>
    </p:spTree>
    <p:extLst>
      <p:ext uri="{BB962C8B-B14F-4D97-AF65-F5344CB8AC3E}">
        <p14:creationId xmlns:p14="http://schemas.microsoft.com/office/powerpoint/2010/main" val="25284579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endParaRPr lang="en-US"/>
          </a:p>
        </p:txBody>
      </p:sp>
      <p:sp>
        <p:nvSpPr>
          <p:cNvPr id="5" name="Footer Placeholder 2"/>
          <p:cNvSpPr>
            <a:spLocks noGrp="1"/>
          </p:cNvSpPr>
          <p:nvPr>
            <p:ph type="ftr" sz="quarter" idx="11"/>
          </p:nvPr>
        </p:nvSpPr>
        <p:spPr/>
        <p:txBody>
          <a:bodyPr/>
          <a:lstStyle/>
          <a:p>
            <a:endParaRPr lang="en-US"/>
          </a:p>
        </p:txBody>
      </p:sp>
      <p:sp>
        <p:nvSpPr>
          <p:cNvPr id="6" name="Slide Number Placeholder 3"/>
          <p:cNvSpPr>
            <a:spLocks noGrp="1"/>
          </p:cNvSpPr>
          <p:nvPr>
            <p:ph type="sldNum" sz="quarter" idx="12"/>
          </p:nvPr>
        </p:nvSpPr>
        <p:spPr/>
        <p:txBody>
          <a:bodyPr/>
          <a:lstStyle/>
          <a:p>
            <a:fld id="{8BD82329-498D-42E2-8189-5478512164F9}" type="slidenum">
              <a:rPr lang="en-US" smtClean="0"/>
              <a:pPr/>
              <a:t>‹#›</a:t>
            </a:fld>
            <a:endParaRPr lang="en-US"/>
          </a:p>
        </p:txBody>
      </p:sp>
    </p:spTree>
    <p:extLst>
      <p:ext uri="{BB962C8B-B14F-4D97-AF65-F5344CB8AC3E}">
        <p14:creationId xmlns:p14="http://schemas.microsoft.com/office/powerpoint/2010/main" val="29231129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7" name="Date Placeholder 4"/>
          <p:cNvSpPr>
            <a:spLocks noGrp="1"/>
          </p:cNvSpPr>
          <p:nvPr>
            <p:ph type="dt" sz="half" idx="10"/>
          </p:nvPr>
        </p:nvSpPr>
        <p:spPr/>
        <p:txBody>
          <a:bodyPr/>
          <a:lstStyle/>
          <a:p>
            <a:endParaRPr lang="en-US"/>
          </a:p>
        </p:txBody>
      </p:sp>
      <p:sp>
        <p:nvSpPr>
          <p:cNvPr id="5" name="Footer Placeholder 5"/>
          <p:cNvSpPr>
            <a:spLocks noGrp="1"/>
          </p:cNvSpPr>
          <p:nvPr>
            <p:ph type="ftr" sz="quarter" idx="11"/>
          </p:nvPr>
        </p:nvSpPr>
        <p:spPr/>
        <p:txBody>
          <a:bodyPr/>
          <a:lstStyle/>
          <a:p>
            <a:endParaRPr lang="en-US"/>
          </a:p>
        </p:txBody>
      </p:sp>
      <p:sp>
        <p:nvSpPr>
          <p:cNvPr id="6" name="Slide Number Placeholder 6"/>
          <p:cNvSpPr>
            <a:spLocks noGrp="1"/>
          </p:cNvSpPr>
          <p:nvPr>
            <p:ph type="sldNum" sz="quarter" idx="12"/>
          </p:nvPr>
        </p:nvSpPr>
        <p:spPr/>
        <p:txBody>
          <a:bodyPr/>
          <a:lstStyle/>
          <a:p>
            <a:fld id="{B7A43DD3-3DE6-489F-82CE-CBB72F2C6507}" type="slidenum">
              <a:rPr lang="en-US" smtClean="0"/>
              <a:pPr/>
              <a:t>‹#›</a:t>
            </a:fld>
            <a:endParaRPr lang="en-US"/>
          </a:p>
        </p:txBody>
      </p:sp>
    </p:spTree>
    <p:extLst>
      <p:ext uri="{BB962C8B-B14F-4D97-AF65-F5344CB8AC3E}">
        <p14:creationId xmlns:p14="http://schemas.microsoft.com/office/powerpoint/2010/main" val="25577365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7EA15EF-5107-4D96-A549-2D88C6606856}" type="slidenum">
              <a:rPr lang="en-US" smtClean="0"/>
              <a:pPr/>
              <a:t>‹#›</a:t>
            </a:fld>
            <a:endParaRPr lang="en-US"/>
          </a:p>
        </p:txBody>
      </p:sp>
    </p:spTree>
    <p:extLst>
      <p:ext uri="{BB962C8B-B14F-4D97-AF65-F5344CB8AC3E}">
        <p14:creationId xmlns:p14="http://schemas.microsoft.com/office/powerpoint/2010/main" val="1469960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endParaRPr lang="en-US"/>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3C333CA2-C3E1-4876-9351-1FE197ED0F40}" type="slidenum">
              <a:rPr lang="en-US" smtClean="0"/>
              <a:pPr/>
              <a:t>‹#›</a:t>
            </a:fld>
            <a:endParaRPr lang="en-US"/>
          </a:p>
        </p:txBody>
      </p:sp>
    </p:spTree>
    <p:extLst>
      <p:ext uri="{BB962C8B-B14F-4D97-AF65-F5344CB8AC3E}">
        <p14:creationId xmlns:p14="http://schemas.microsoft.com/office/powerpoint/2010/main" val="1954168345"/>
      </p:ext>
    </p:extLst>
  </p:cSld>
  <p:clrMap bg1="dk1" tx1="lt1" bg2="dk2" tx2="lt2" accent1="accent1" accent2="accent2" accent3="accent3" accent4="accent4" accent5="accent5" accent6="accent6" hlink="hlink" folHlink="folHlink"/>
  <p:sldLayoutIdLst>
    <p:sldLayoutId id="2147483728" r:id="rId1"/>
    <p:sldLayoutId id="2147483729" r:id="rId2"/>
    <p:sldLayoutId id="2147483730" r:id="rId3"/>
    <p:sldLayoutId id="2147483731" r:id="rId4"/>
    <p:sldLayoutId id="2147483732" r:id="rId5"/>
    <p:sldLayoutId id="2147483733" r:id="rId6"/>
    <p:sldLayoutId id="2147483734" r:id="rId7"/>
    <p:sldLayoutId id="2147483735" r:id="rId8"/>
    <p:sldLayoutId id="2147483736" r:id="rId9"/>
    <p:sldLayoutId id="2147483737" r:id="rId10"/>
    <p:sldLayoutId id="2147483738" r:id="rId11"/>
    <p:sldLayoutId id="2147483739" r:id="rId12"/>
    <p:sldLayoutId id="2147483740" r:id="rId13"/>
    <p:sldLayoutId id="2147483741" r:id="rId14"/>
    <p:sldLayoutId id="2147483742" r:id="rId15"/>
    <p:sldLayoutId id="2147483743" r:id="rId16"/>
    <p:sldLayoutId id="2147483744"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idx="4294967295"/>
          </p:nvPr>
        </p:nvSpPr>
        <p:spPr>
          <a:xfrm>
            <a:off x="152400" y="152400"/>
            <a:ext cx="10439399" cy="914400"/>
          </a:xfrm>
        </p:spPr>
        <p:txBody>
          <a:bodyPr/>
          <a:lstStyle/>
          <a:p>
            <a:pPr eaLnBrk="1" hangingPunct="1">
              <a:defRPr/>
            </a:pPr>
            <a:r>
              <a:rPr lang="en-US" sz="6600" b="1" i="1" dirty="0">
                <a:solidFill>
                  <a:schemeClr val="tx1"/>
                </a:solidFill>
                <a:latin typeface="Calibri" pitchFamily="34" charset="0"/>
              </a:rPr>
              <a:t>What is the Church of Christ?</a:t>
            </a:r>
          </a:p>
        </p:txBody>
      </p:sp>
      <p:sp>
        <p:nvSpPr>
          <p:cNvPr id="3" name="Rectangle 4">
            <a:extLst>
              <a:ext uri="{FF2B5EF4-FFF2-40B4-BE49-F238E27FC236}">
                <a16:creationId xmlns:a16="http://schemas.microsoft.com/office/drawing/2014/main" id="{7634D7F6-9A06-42D9-9FDB-0347B5A5BE0C}"/>
              </a:ext>
            </a:extLst>
          </p:cNvPr>
          <p:cNvSpPr txBox="1">
            <a:spLocks noChangeArrowheads="1"/>
          </p:cNvSpPr>
          <p:nvPr/>
        </p:nvSpPr>
        <p:spPr>
          <a:xfrm>
            <a:off x="457200" y="2170331"/>
            <a:ext cx="11277600" cy="4078069"/>
          </a:xfrm>
          <a:prstGeom prst="rect">
            <a:avLst/>
          </a:prstGeom>
        </p:spPr>
        <p:txBody>
          <a:bodyPr>
            <a:normAutofit fontScale="77500" lnSpcReduction="20000"/>
          </a:bodyPr>
          <a:lst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a:lstStyle>
          <a:p>
            <a:pPr marL="0" indent="0">
              <a:spcBef>
                <a:spcPts val="0"/>
              </a:spcBef>
              <a:buSzPct val="100000"/>
              <a:buNone/>
            </a:pPr>
            <a:r>
              <a:rPr lang="en-US" sz="4400" dirty="0">
                <a:latin typeface="Calibri" panose="020F0502020204030204" pitchFamily="34" charset="0"/>
                <a:ea typeface="Times New Roman" panose="02020603050405020304" pitchFamily="18" charset="0"/>
              </a:rPr>
              <a:t>Who are the bishops at Embry Hills?</a:t>
            </a:r>
          </a:p>
          <a:p>
            <a:pPr marL="0" indent="0">
              <a:spcBef>
                <a:spcPts val="0"/>
              </a:spcBef>
              <a:buSzPct val="100000"/>
              <a:buNone/>
            </a:pPr>
            <a:endParaRPr lang="en-US" sz="4400" dirty="0">
              <a:latin typeface="Calibri" panose="020F0502020204030204" pitchFamily="34" charset="0"/>
              <a:ea typeface="Times New Roman" panose="02020603050405020304" pitchFamily="18" charset="0"/>
            </a:endParaRPr>
          </a:p>
          <a:p>
            <a:pPr marL="0" indent="0">
              <a:spcBef>
                <a:spcPts val="0"/>
              </a:spcBef>
              <a:buSzPct val="100000"/>
              <a:buNone/>
            </a:pPr>
            <a:r>
              <a:rPr lang="en-US" sz="4400" dirty="0">
                <a:latin typeface="Calibri" panose="020F0502020204030204" pitchFamily="34" charset="0"/>
                <a:ea typeface="Times New Roman" panose="02020603050405020304" pitchFamily="18" charset="0"/>
              </a:rPr>
              <a:t>Is Barry Caudill a pastor?</a:t>
            </a:r>
          </a:p>
          <a:p>
            <a:pPr marL="0" indent="0">
              <a:spcBef>
                <a:spcPts val="0"/>
              </a:spcBef>
              <a:buSzPct val="100000"/>
              <a:buNone/>
            </a:pPr>
            <a:endParaRPr lang="en-US" sz="4400" dirty="0">
              <a:latin typeface="Calibri" panose="020F0502020204030204" pitchFamily="34" charset="0"/>
              <a:ea typeface="Times New Roman" panose="02020603050405020304" pitchFamily="18" charset="0"/>
            </a:endParaRPr>
          </a:p>
          <a:p>
            <a:pPr marL="0" indent="0">
              <a:spcBef>
                <a:spcPts val="0"/>
              </a:spcBef>
              <a:buSzPct val="100000"/>
              <a:buNone/>
            </a:pPr>
            <a:r>
              <a:rPr lang="en-US" sz="4400" dirty="0">
                <a:latin typeface="Calibri" panose="020F0502020204030204" pitchFamily="34" charset="0"/>
                <a:ea typeface="Times New Roman" panose="02020603050405020304" pitchFamily="18" charset="0"/>
              </a:rPr>
              <a:t>What are some decisions elders make on behalf of the whole congregation?</a:t>
            </a:r>
          </a:p>
          <a:p>
            <a:pPr marL="0" indent="0">
              <a:spcBef>
                <a:spcPts val="0"/>
              </a:spcBef>
              <a:buSzPct val="100000"/>
              <a:buNone/>
            </a:pPr>
            <a:endParaRPr lang="en-US" sz="4400" dirty="0">
              <a:latin typeface="Calibri" panose="020F0502020204030204" pitchFamily="34" charset="0"/>
              <a:ea typeface="Times New Roman" panose="02020603050405020304" pitchFamily="18" charset="0"/>
            </a:endParaRPr>
          </a:p>
          <a:p>
            <a:pPr marL="0" indent="0">
              <a:spcBef>
                <a:spcPts val="0"/>
              </a:spcBef>
              <a:buSzPct val="100000"/>
              <a:buNone/>
            </a:pPr>
            <a:r>
              <a:rPr lang="en-US" sz="4400" dirty="0">
                <a:latin typeface="Calibri" panose="020F0502020204030204" pitchFamily="34" charset="0"/>
                <a:ea typeface="Times New Roman" panose="02020603050405020304" pitchFamily="18" charset="0"/>
              </a:rPr>
              <a:t>Should elders make specific demands of individual members?</a:t>
            </a:r>
            <a:endParaRPr lang="en-US" sz="3600" dirty="0">
              <a:latin typeface="Times New Roman" panose="02020603050405020304" pitchFamily="18" charset="0"/>
              <a:ea typeface="Times New Roman" panose="02020603050405020304" pitchFamily="18" charset="0"/>
            </a:endParaRPr>
          </a:p>
        </p:txBody>
      </p:sp>
      <p:sp>
        <p:nvSpPr>
          <p:cNvPr id="4" name="TextBox 3">
            <a:extLst>
              <a:ext uri="{FF2B5EF4-FFF2-40B4-BE49-F238E27FC236}">
                <a16:creationId xmlns:a16="http://schemas.microsoft.com/office/drawing/2014/main" id="{1B521AAC-EF9A-4A88-B80C-2DD8D67AF81A}"/>
              </a:ext>
            </a:extLst>
          </p:cNvPr>
          <p:cNvSpPr txBox="1"/>
          <p:nvPr/>
        </p:nvSpPr>
        <p:spPr>
          <a:xfrm>
            <a:off x="1828800" y="1295400"/>
            <a:ext cx="7696200" cy="646331"/>
          </a:xfrm>
          <a:prstGeom prst="rect">
            <a:avLst/>
          </a:prstGeom>
          <a:noFill/>
          <a:ln w="38100">
            <a:solidFill>
              <a:srgbClr val="FFFF00"/>
            </a:solidFill>
          </a:ln>
        </p:spPr>
        <p:txBody>
          <a:bodyPr wrap="square" rtlCol="0">
            <a:spAutoFit/>
          </a:bodyPr>
          <a:lstStyle/>
          <a:p>
            <a:pPr algn="ctr"/>
            <a:r>
              <a:rPr lang="en-US" sz="3600" b="1" i="1" dirty="0">
                <a:latin typeface="Calibri" pitchFamily="34" charset="0"/>
              </a:rPr>
              <a:t>Pre-Class Thought Questions – Lesson 6</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Rot="1" noChangeArrowheads="1"/>
          </p:cNvSpPr>
          <p:nvPr>
            <p:ph type="title"/>
          </p:nvPr>
        </p:nvSpPr>
        <p:spPr>
          <a:xfrm>
            <a:off x="1828800" y="228600"/>
            <a:ext cx="8637588" cy="762000"/>
          </a:xfrm>
        </p:spPr>
        <p:txBody>
          <a:bodyPr/>
          <a:lstStyle/>
          <a:p>
            <a:pPr algn="ctr" eaLnBrk="1" hangingPunct="1">
              <a:defRPr/>
            </a:pPr>
            <a:r>
              <a:rPr lang="en-US" sz="5400" i="1" dirty="0">
                <a:solidFill>
                  <a:srgbClr val="FFFF00"/>
                </a:solidFill>
                <a:latin typeface="Calibri" panose="020F0502020204030204" pitchFamily="34" charset="0"/>
              </a:rPr>
              <a:t>Apostles and Elders</a:t>
            </a:r>
          </a:p>
        </p:txBody>
      </p:sp>
      <p:pic>
        <p:nvPicPr>
          <p:cNvPr id="6" name="Picture 5">
            <a:extLst>
              <a:ext uri="{FF2B5EF4-FFF2-40B4-BE49-F238E27FC236}">
                <a16:creationId xmlns:a16="http://schemas.microsoft.com/office/drawing/2014/main" id="{7357C64D-C363-4F4E-BC8E-AED960C9D4E6}"/>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09600" y="1676400"/>
            <a:ext cx="10439400" cy="4495800"/>
          </a:xfrm>
          <a:prstGeom prst="rect">
            <a:avLst/>
          </a:prstGeom>
          <a:noFill/>
        </p:spPr>
      </p:pic>
    </p:spTree>
    <p:extLst>
      <p:ext uri="{BB962C8B-B14F-4D97-AF65-F5344CB8AC3E}">
        <p14:creationId xmlns:p14="http://schemas.microsoft.com/office/powerpoint/2010/main" val="5888204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Rot="1" noChangeArrowheads="1"/>
          </p:cNvSpPr>
          <p:nvPr>
            <p:ph type="title"/>
          </p:nvPr>
        </p:nvSpPr>
        <p:spPr>
          <a:xfrm>
            <a:off x="2209800" y="275699"/>
            <a:ext cx="8319294" cy="838200"/>
          </a:xfrm>
        </p:spPr>
        <p:txBody>
          <a:bodyPr/>
          <a:lstStyle/>
          <a:p>
            <a:pPr eaLnBrk="1" hangingPunct="1">
              <a:defRPr/>
            </a:pPr>
            <a:r>
              <a:rPr lang="en-US" i="1" dirty="0">
                <a:solidFill>
                  <a:srgbClr val="FFFF66"/>
                </a:solidFill>
                <a:latin typeface="Calibri" panose="020F0502020204030204" pitchFamily="34" charset="0"/>
              </a:rPr>
              <a:t>Why Churches Need Elders</a:t>
            </a:r>
            <a:r>
              <a:rPr lang="en-US" i="1" dirty="0">
                <a:latin typeface="Calibri" panose="020F0502020204030204" pitchFamily="34" charset="0"/>
              </a:rPr>
              <a:t> </a:t>
            </a:r>
          </a:p>
        </p:txBody>
      </p:sp>
      <p:sp>
        <p:nvSpPr>
          <p:cNvPr id="47107" name="Rectangle 3"/>
          <p:cNvSpPr>
            <a:spLocks noGrp="1" noChangeArrowheads="1"/>
          </p:cNvSpPr>
          <p:nvPr>
            <p:ph type="body" sz="half" idx="1"/>
          </p:nvPr>
        </p:nvSpPr>
        <p:spPr>
          <a:xfrm>
            <a:off x="838200" y="2286000"/>
            <a:ext cx="10591800" cy="4114800"/>
          </a:xfrm>
        </p:spPr>
        <p:txBody>
          <a:bodyPr/>
          <a:lstStyle/>
          <a:p>
            <a:pPr marL="742950" indent="-742950" eaLnBrk="1" hangingPunct="1">
              <a:buFont typeface="+mj-lt"/>
              <a:buAutoNum type="arabicPeriod"/>
              <a:defRPr/>
            </a:pPr>
            <a:r>
              <a:rPr lang="en-US" sz="3600" dirty="0">
                <a:latin typeface="Calibri" pitchFamily="34" charset="0"/>
              </a:rPr>
              <a:t>The leadership of a body of people</a:t>
            </a:r>
          </a:p>
          <a:p>
            <a:pPr marL="457200" lvl="1" indent="0" eaLnBrk="1" hangingPunct="1">
              <a:buNone/>
              <a:defRPr/>
            </a:pPr>
            <a:r>
              <a:rPr lang="en-US" sz="3600" i="1" dirty="0">
                <a:solidFill>
                  <a:srgbClr val="FFFF00"/>
                </a:solidFill>
                <a:latin typeface="Calibri" pitchFamily="34" charset="0"/>
              </a:rPr>
              <a:t>	Flock Shepherding</a:t>
            </a:r>
          </a:p>
          <a:p>
            <a:pPr marL="1200150" lvl="1" indent="-742950" eaLnBrk="1" hangingPunct="1">
              <a:buFont typeface="+mj-lt"/>
              <a:buAutoNum type="arabicPeriod"/>
              <a:defRPr/>
            </a:pPr>
            <a:endParaRPr lang="en-US" sz="3600" i="1" dirty="0">
              <a:solidFill>
                <a:srgbClr val="FFFF00"/>
              </a:solidFill>
              <a:latin typeface="Calibri" pitchFamily="34" charset="0"/>
            </a:endParaRPr>
          </a:p>
          <a:p>
            <a:pPr marL="742950" indent="-742950" eaLnBrk="1" hangingPunct="1">
              <a:buFont typeface="+mj-lt"/>
              <a:buAutoNum type="arabicPeriod"/>
              <a:defRPr/>
            </a:pPr>
            <a:r>
              <a:rPr lang="en-US" sz="3600" dirty="0">
                <a:latin typeface="Calibri" pitchFamily="34" charset="0"/>
              </a:rPr>
              <a:t>The shepherding of every soul in the body</a:t>
            </a:r>
          </a:p>
          <a:p>
            <a:pPr marL="0" lvl="1" indent="0" eaLnBrk="1" hangingPunct="1">
              <a:buClr>
                <a:schemeClr val="hlink"/>
              </a:buClr>
              <a:buNone/>
              <a:defRPr/>
            </a:pPr>
            <a:r>
              <a:rPr lang="en-US" sz="3600" i="1" dirty="0">
                <a:solidFill>
                  <a:srgbClr val="FFFF00"/>
                </a:solidFill>
                <a:latin typeface="Calibri" pitchFamily="34" charset="0"/>
              </a:rPr>
              <a:t>		Sheep Shepherding</a:t>
            </a:r>
          </a:p>
          <a:p>
            <a:pPr marL="0" indent="0" eaLnBrk="1" hangingPunct="1">
              <a:buNone/>
              <a:defRPr/>
            </a:pPr>
            <a:endParaRPr lang="en-US" sz="3600" dirty="0">
              <a:latin typeface="Calibri" pitchFamily="34" charset="0"/>
            </a:endParaRPr>
          </a:p>
        </p:txBody>
      </p:sp>
      <p:sp>
        <p:nvSpPr>
          <p:cNvPr id="47108" name="Text Box 4"/>
          <p:cNvSpPr txBox="1">
            <a:spLocks noChangeArrowheads="1"/>
          </p:cNvSpPr>
          <p:nvPr/>
        </p:nvSpPr>
        <p:spPr bwMode="auto">
          <a:xfrm>
            <a:off x="852268" y="1407563"/>
            <a:ext cx="4938932" cy="646331"/>
          </a:xfrm>
          <a:prstGeom prst="rect">
            <a:avLst/>
          </a:prstGeom>
          <a:noFill/>
          <a:ln w="38100">
            <a:solidFill>
              <a:schemeClr val="hlink"/>
            </a:solidFill>
            <a:miter lim="800000"/>
            <a:headEnd/>
            <a:tailEnd/>
          </a:ln>
        </p:spPr>
        <p:txBody>
          <a:bodyPr wrap="square">
            <a:spAutoFit/>
          </a:bodyPr>
          <a:lstStyle/>
          <a:p>
            <a:pPr>
              <a:spcBef>
                <a:spcPct val="50000"/>
              </a:spcBef>
            </a:pPr>
            <a:r>
              <a:rPr lang="en-US" sz="3600" dirty="0">
                <a:latin typeface="Calibri" panose="020F0502020204030204" pitchFamily="34" charset="0"/>
              </a:rPr>
              <a:t>Two Aspects to the Work</a:t>
            </a:r>
          </a:p>
        </p:txBody>
      </p:sp>
    </p:spTree>
    <p:extLst>
      <p:ext uri="{BB962C8B-B14F-4D97-AF65-F5344CB8AC3E}">
        <p14:creationId xmlns:p14="http://schemas.microsoft.com/office/powerpoint/2010/main" val="139778855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7108"/>
                                        </p:tgtEl>
                                        <p:attrNameLst>
                                          <p:attrName>style.visibility</p:attrName>
                                        </p:attrNameLst>
                                      </p:cBhvr>
                                      <p:to>
                                        <p:strVal val="visible"/>
                                      </p:to>
                                    </p:set>
                                    <p:animEffect transition="in" filter="dissolve">
                                      <p:cBhvr>
                                        <p:cTn id="7" dur="500"/>
                                        <p:tgtEl>
                                          <p:spTgt spid="4710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47107">
                                            <p:txEl>
                                              <p:pRg st="0" end="0"/>
                                            </p:txEl>
                                          </p:spTgt>
                                        </p:tgtEl>
                                        <p:attrNameLst>
                                          <p:attrName>style.visibility</p:attrName>
                                        </p:attrNameLst>
                                      </p:cBhvr>
                                      <p:to>
                                        <p:strVal val="visible"/>
                                      </p:to>
                                    </p:set>
                                    <p:animEffect transition="in" filter="dissolve">
                                      <p:cBhvr>
                                        <p:cTn id="12" dur="500"/>
                                        <p:tgtEl>
                                          <p:spTgt spid="47107">
                                            <p:txEl>
                                              <p:pRg st="0" end="0"/>
                                            </p:txEl>
                                          </p:spTgt>
                                        </p:tgtEl>
                                      </p:cBhvr>
                                    </p:animEffect>
                                  </p:childTnLst>
                                </p:cTn>
                              </p:par>
                              <p:par>
                                <p:cTn id="13" presetID="9" presetClass="entr" presetSubtype="0" fill="hold" grpId="0" nodeType="withEffect">
                                  <p:stCondLst>
                                    <p:cond delay="0"/>
                                  </p:stCondLst>
                                  <p:childTnLst>
                                    <p:set>
                                      <p:cBhvr>
                                        <p:cTn id="14" dur="1" fill="hold">
                                          <p:stCondLst>
                                            <p:cond delay="0"/>
                                          </p:stCondLst>
                                        </p:cTn>
                                        <p:tgtEl>
                                          <p:spTgt spid="47107">
                                            <p:txEl>
                                              <p:pRg st="1" end="1"/>
                                            </p:txEl>
                                          </p:spTgt>
                                        </p:tgtEl>
                                        <p:attrNameLst>
                                          <p:attrName>style.visibility</p:attrName>
                                        </p:attrNameLst>
                                      </p:cBhvr>
                                      <p:to>
                                        <p:strVal val="visible"/>
                                      </p:to>
                                    </p:set>
                                    <p:animEffect transition="in" filter="dissolve">
                                      <p:cBhvr>
                                        <p:cTn id="15" dur="500"/>
                                        <p:tgtEl>
                                          <p:spTgt spid="47107">
                                            <p:txEl>
                                              <p:pRg st="1" end="1"/>
                                            </p:txEl>
                                          </p:spTgt>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9" presetClass="entr" presetSubtype="0" fill="hold" grpId="0" nodeType="clickEffect">
                                  <p:stCondLst>
                                    <p:cond delay="0"/>
                                  </p:stCondLst>
                                  <p:childTnLst>
                                    <p:set>
                                      <p:cBhvr>
                                        <p:cTn id="19" dur="1" fill="hold">
                                          <p:stCondLst>
                                            <p:cond delay="0"/>
                                          </p:stCondLst>
                                        </p:cTn>
                                        <p:tgtEl>
                                          <p:spTgt spid="47107">
                                            <p:txEl>
                                              <p:pRg st="3" end="3"/>
                                            </p:txEl>
                                          </p:spTgt>
                                        </p:tgtEl>
                                        <p:attrNameLst>
                                          <p:attrName>style.visibility</p:attrName>
                                        </p:attrNameLst>
                                      </p:cBhvr>
                                      <p:to>
                                        <p:strVal val="visible"/>
                                      </p:to>
                                    </p:set>
                                    <p:animEffect transition="in" filter="dissolve">
                                      <p:cBhvr>
                                        <p:cTn id="20" dur="500"/>
                                        <p:tgtEl>
                                          <p:spTgt spid="47107">
                                            <p:txEl>
                                              <p:pRg st="3" end="3"/>
                                            </p:txEl>
                                          </p:spTgt>
                                        </p:tgtEl>
                                      </p:cBhvr>
                                    </p:animEffect>
                                  </p:childTnLst>
                                </p:cTn>
                              </p:par>
                              <p:par>
                                <p:cTn id="21" presetID="9" presetClass="entr" presetSubtype="0" fill="hold" grpId="0" nodeType="withEffect">
                                  <p:stCondLst>
                                    <p:cond delay="0"/>
                                  </p:stCondLst>
                                  <p:childTnLst>
                                    <p:set>
                                      <p:cBhvr>
                                        <p:cTn id="22" dur="1" fill="hold">
                                          <p:stCondLst>
                                            <p:cond delay="0"/>
                                          </p:stCondLst>
                                        </p:cTn>
                                        <p:tgtEl>
                                          <p:spTgt spid="47107">
                                            <p:txEl>
                                              <p:pRg st="4" end="4"/>
                                            </p:txEl>
                                          </p:spTgt>
                                        </p:tgtEl>
                                        <p:attrNameLst>
                                          <p:attrName>style.visibility</p:attrName>
                                        </p:attrNameLst>
                                      </p:cBhvr>
                                      <p:to>
                                        <p:strVal val="visible"/>
                                      </p:to>
                                    </p:set>
                                    <p:animEffect transition="in" filter="dissolve">
                                      <p:cBhvr>
                                        <p:cTn id="23" dur="500"/>
                                        <p:tgtEl>
                                          <p:spTgt spid="4710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07" grpId="0" build="p"/>
      <p:bldP spid="47108"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idx="4294967295"/>
          </p:nvPr>
        </p:nvSpPr>
        <p:spPr>
          <a:xfrm>
            <a:off x="152400" y="152400"/>
            <a:ext cx="10439399" cy="914400"/>
          </a:xfrm>
        </p:spPr>
        <p:txBody>
          <a:bodyPr/>
          <a:lstStyle/>
          <a:p>
            <a:pPr eaLnBrk="1" hangingPunct="1">
              <a:defRPr/>
            </a:pPr>
            <a:r>
              <a:rPr lang="en-US" sz="6600" b="1" i="1" dirty="0">
                <a:solidFill>
                  <a:schemeClr val="tx1"/>
                </a:solidFill>
                <a:latin typeface="Calibri" pitchFamily="34" charset="0"/>
              </a:rPr>
              <a:t>What is the Church of Christ?</a:t>
            </a:r>
          </a:p>
        </p:txBody>
      </p:sp>
      <p:sp>
        <p:nvSpPr>
          <p:cNvPr id="3" name="Rectangle 4">
            <a:extLst>
              <a:ext uri="{FF2B5EF4-FFF2-40B4-BE49-F238E27FC236}">
                <a16:creationId xmlns:a16="http://schemas.microsoft.com/office/drawing/2014/main" id="{7634D7F6-9A06-42D9-9FDB-0347B5A5BE0C}"/>
              </a:ext>
            </a:extLst>
          </p:cNvPr>
          <p:cNvSpPr txBox="1">
            <a:spLocks noChangeArrowheads="1"/>
          </p:cNvSpPr>
          <p:nvPr/>
        </p:nvSpPr>
        <p:spPr>
          <a:xfrm>
            <a:off x="457200" y="2170331"/>
            <a:ext cx="11277600" cy="4078069"/>
          </a:xfrm>
          <a:prstGeom prst="rect">
            <a:avLst/>
          </a:prstGeom>
        </p:spPr>
        <p:txBody>
          <a:bodyPr>
            <a:normAutofit/>
          </a:bodyPr>
          <a:lst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a:lstStyle>
          <a:p>
            <a:pPr marL="0" indent="0">
              <a:spcBef>
                <a:spcPts val="0"/>
              </a:spcBef>
              <a:buSzPct val="100000"/>
              <a:buNone/>
            </a:pPr>
            <a:endParaRPr lang="en-US" sz="4400" dirty="0">
              <a:latin typeface="Calibri" panose="020F0502020204030204" pitchFamily="34" charset="0"/>
              <a:ea typeface="Times New Roman" panose="02020603050405020304" pitchFamily="18" charset="0"/>
            </a:endParaRPr>
          </a:p>
          <a:p>
            <a:pPr marL="0" indent="0">
              <a:spcBef>
                <a:spcPts val="0"/>
              </a:spcBef>
              <a:buSzPct val="100000"/>
              <a:buNone/>
            </a:pPr>
            <a:r>
              <a:rPr lang="en-US" sz="4400" dirty="0">
                <a:latin typeface="Calibri" panose="020F0502020204030204" pitchFamily="34" charset="0"/>
                <a:ea typeface="Times New Roman" panose="02020603050405020304" pitchFamily="18" charset="0"/>
              </a:rPr>
              <a:t>What are some decisions elders make on behalf of the whole congregation?</a:t>
            </a:r>
          </a:p>
          <a:p>
            <a:pPr marL="0" indent="0">
              <a:spcBef>
                <a:spcPts val="0"/>
              </a:spcBef>
              <a:buSzPct val="100000"/>
              <a:buNone/>
            </a:pPr>
            <a:endParaRPr lang="en-US" sz="4400" dirty="0">
              <a:latin typeface="Calibri" panose="020F0502020204030204" pitchFamily="34" charset="0"/>
              <a:ea typeface="Times New Roman" panose="02020603050405020304" pitchFamily="18" charset="0"/>
            </a:endParaRPr>
          </a:p>
        </p:txBody>
      </p:sp>
      <p:sp>
        <p:nvSpPr>
          <p:cNvPr id="4" name="TextBox 3">
            <a:extLst>
              <a:ext uri="{FF2B5EF4-FFF2-40B4-BE49-F238E27FC236}">
                <a16:creationId xmlns:a16="http://schemas.microsoft.com/office/drawing/2014/main" id="{1B521AAC-EF9A-4A88-B80C-2DD8D67AF81A}"/>
              </a:ext>
            </a:extLst>
          </p:cNvPr>
          <p:cNvSpPr txBox="1"/>
          <p:nvPr/>
        </p:nvSpPr>
        <p:spPr>
          <a:xfrm>
            <a:off x="1828800" y="1295400"/>
            <a:ext cx="7696200" cy="646331"/>
          </a:xfrm>
          <a:prstGeom prst="rect">
            <a:avLst/>
          </a:prstGeom>
          <a:noFill/>
          <a:ln w="38100">
            <a:solidFill>
              <a:srgbClr val="FFFF00"/>
            </a:solidFill>
          </a:ln>
        </p:spPr>
        <p:txBody>
          <a:bodyPr wrap="square" rtlCol="0">
            <a:spAutoFit/>
          </a:bodyPr>
          <a:lstStyle/>
          <a:p>
            <a:pPr algn="ctr"/>
            <a:r>
              <a:rPr lang="en-US" sz="3600" b="1" i="1" dirty="0">
                <a:latin typeface="Calibri" pitchFamily="34" charset="0"/>
              </a:rPr>
              <a:t>Pre-Class Thought Questions – Lesson 6</a:t>
            </a:r>
          </a:p>
        </p:txBody>
      </p:sp>
    </p:spTree>
    <p:extLst>
      <p:ext uri="{BB962C8B-B14F-4D97-AF65-F5344CB8AC3E}">
        <p14:creationId xmlns:p14="http://schemas.microsoft.com/office/powerpoint/2010/main" val="27987164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Rot="1" noChangeArrowheads="1"/>
          </p:cNvSpPr>
          <p:nvPr>
            <p:ph type="title"/>
          </p:nvPr>
        </p:nvSpPr>
        <p:spPr>
          <a:xfrm>
            <a:off x="2209800" y="275699"/>
            <a:ext cx="8319294" cy="838200"/>
          </a:xfrm>
        </p:spPr>
        <p:txBody>
          <a:bodyPr/>
          <a:lstStyle/>
          <a:p>
            <a:pPr eaLnBrk="1" hangingPunct="1">
              <a:defRPr/>
            </a:pPr>
            <a:r>
              <a:rPr lang="en-US" i="1" dirty="0">
                <a:solidFill>
                  <a:srgbClr val="FFFF66"/>
                </a:solidFill>
                <a:latin typeface="Calibri" panose="020F0502020204030204" pitchFamily="34" charset="0"/>
              </a:rPr>
              <a:t>Why Churches Need Elders</a:t>
            </a:r>
            <a:r>
              <a:rPr lang="en-US" i="1" dirty="0">
                <a:latin typeface="Calibri" panose="020F0502020204030204" pitchFamily="34" charset="0"/>
              </a:rPr>
              <a:t> </a:t>
            </a:r>
          </a:p>
        </p:txBody>
      </p:sp>
      <p:sp>
        <p:nvSpPr>
          <p:cNvPr id="47107" name="Rectangle 3"/>
          <p:cNvSpPr>
            <a:spLocks noGrp="1" noChangeArrowheads="1"/>
          </p:cNvSpPr>
          <p:nvPr>
            <p:ph type="body" sz="half" idx="1"/>
          </p:nvPr>
        </p:nvSpPr>
        <p:spPr>
          <a:xfrm>
            <a:off x="838200" y="2286000"/>
            <a:ext cx="10591800" cy="4114800"/>
          </a:xfrm>
        </p:spPr>
        <p:txBody>
          <a:bodyPr/>
          <a:lstStyle/>
          <a:p>
            <a:pPr marL="742950" indent="-742950" eaLnBrk="1" hangingPunct="1">
              <a:buFont typeface="+mj-lt"/>
              <a:buAutoNum type="arabicPeriod"/>
              <a:defRPr/>
            </a:pPr>
            <a:r>
              <a:rPr lang="en-US" sz="3600" dirty="0">
                <a:latin typeface="Calibri" pitchFamily="34" charset="0"/>
              </a:rPr>
              <a:t>The leadership of a body of people</a:t>
            </a:r>
          </a:p>
          <a:p>
            <a:pPr marL="457200" lvl="1" indent="0" eaLnBrk="1" hangingPunct="1">
              <a:buNone/>
              <a:defRPr/>
            </a:pPr>
            <a:r>
              <a:rPr lang="en-US" sz="3600" i="1" dirty="0">
                <a:solidFill>
                  <a:srgbClr val="FFFF00"/>
                </a:solidFill>
                <a:latin typeface="Calibri" pitchFamily="34" charset="0"/>
              </a:rPr>
              <a:t>	Flock Shepherding</a:t>
            </a:r>
          </a:p>
          <a:p>
            <a:pPr marL="1200150" lvl="1" indent="-742950" eaLnBrk="1" hangingPunct="1">
              <a:buFont typeface="+mj-lt"/>
              <a:buAutoNum type="arabicPeriod"/>
              <a:defRPr/>
            </a:pPr>
            <a:endParaRPr lang="en-US" sz="3600" i="1" dirty="0">
              <a:solidFill>
                <a:srgbClr val="FFFF00"/>
              </a:solidFill>
              <a:latin typeface="Calibri" pitchFamily="34" charset="0"/>
            </a:endParaRPr>
          </a:p>
          <a:p>
            <a:pPr marL="742950" indent="-742950" eaLnBrk="1" hangingPunct="1">
              <a:buFont typeface="+mj-lt"/>
              <a:buAutoNum type="arabicPeriod"/>
              <a:defRPr/>
            </a:pPr>
            <a:r>
              <a:rPr lang="en-US" sz="3600" dirty="0">
                <a:latin typeface="Calibri" pitchFamily="34" charset="0"/>
              </a:rPr>
              <a:t>The shepherding of every soul in the body</a:t>
            </a:r>
          </a:p>
          <a:p>
            <a:pPr marL="0" lvl="1" indent="0" eaLnBrk="1" hangingPunct="1">
              <a:buClr>
                <a:schemeClr val="hlink"/>
              </a:buClr>
              <a:buNone/>
              <a:defRPr/>
            </a:pPr>
            <a:r>
              <a:rPr lang="en-US" sz="3600" i="1" dirty="0">
                <a:solidFill>
                  <a:srgbClr val="FFFF00"/>
                </a:solidFill>
                <a:latin typeface="Calibri" pitchFamily="34" charset="0"/>
              </a:rPr>
              <a:t>		Sheep Shepherding</a:t>
            </a:r>
          </a:p>
          <a:p>
            <a:pPr marL="0" indent="0" eaLnBrk="1" hangingPunct="1">
              <a:buNone/>
              <a:defRPr/>
            </a:pPr>
            <a:endParaRPr lang="en-US" sz="3600" dirty="0">
              <a:latin typeface="Calibri" pitchFamily="34" charset="0"/>
            </a:endParaRPr>
          </a:p>
        </p:txBody>
      </p:sp>
      <p:sp>
        <p:nvSpPr>
          <p:cNvPr id="47108" name="Text Box 4"/>
          <p:cNvSpPr txBox="1">
            <a:spLocks noChangeArrowheads="1"/>
          </p:cNvSpPr>
          <p:nvPr/>
        </p:nvSpPr>
        <p:spPr bwMode="auto">
          <a:xfrm>
            <a:off x="852268" y="1407563"/>
            <a:ext cx="4938932" cy="646331"/>
          </a:xfrm>
          <a:prstGeom prst="rect">
            <a:avLst/>
          </a:prstGeom>
          <a:noFill/>
          <a:ln w="38100">
            <a:solidFill>
              <a:schemeClr val="hlink"/>
            </a:solidFill>
            <a:miter lim="800000"/>
            <a:headEnd/>
            <a:tailEnd/>
          </a:ln>
        </p:spPr>
        <p:txBody>
          <a:bodyPr wrap="square">
            <a:spAutoFit/>
          </a:bodyPr>
          <a:lstStyle/>
          <a:p>
            <a:pPr>
              <a:spcBef>
                <a:spcPct val="50000"/>
              </a:spcBef>
            </a:pPr>
            <a:r>
              <a:rPr lang="en-US" sz="3600" dirty="0">
                <a:latin typeface="Calibri" panose="020F0502020204030204" pitchFamily="34" charset="0"/>
              </a:rPr>
              <a:t>Two Aspects to the Work</a:t>
            </a:r>
          </a:p>
        </p:txBody>
      </p:sp>
    </p:spTree>
    <p:extLst>
      <p:ext uri="{BB962C8B-B14F-4D97-AF65-F5344CB8AC3E}">
        <p14:creationId xmlns:p14="http://schemas.microsoft.com/office/powerpoint/2010/main" val="95566157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Rot="1" noChangeArrowheads="1"/>
          </p:cNvSpPr>
          <p:nvPr>
            <p:ph type="title"/>
          </p:nvPr>
        </p:nvSpPr>
        <p:spPr>
          <a:xfrm>
            <a:off x="1752600" y="381000"/>
            <a:ext cx="8637588" cy="914400"/>
          </a:xfrm>
        </p:spPr>
        <p:txBody>
          <a:bodyPr/>
          <a:lstStyle/>
          <a:p>
            <a:pPr algn="ctr" eaLnBrk="1" hangingPunct="1"/>
            <a:r>
              <a:rPr lang="en-US" sz="6600" dirty="0">
                <a:solidFill>
                  <a:srgbClr val="FFFF00"/>
                </a:solidFill>
                <a:effectLst/>
                <a:latin typeface="Calibri" panose="020F0502020204030204" pitchFamily="34" charset="0"/>
              </a:rPr>
              <a:t>Hebrews 13:17</a:t>
            </a:r>
          </a:p>
        </p:txBody>
      </p:sp>
      <p:sp>
        <p:nvSpPr>
          <p:cNvPr id="53251" name="Rectangle 3"/>
          <p:cNvSpPr>
            <a:spLocks noChangeArrowheads="1"/>
          </p:cNvSpPr>
          <p:nvPr/>
        </p:nvSpPr>
        <p:spPr bwMode="auto">
          <a:xfrm>
            <a:off x="1981200" y="1905001"/>
            <a:ext cx="8534400" cy="3387725"/>
          </a:xfrm>
          <a:prstGeom prst="rect">
            <a:avLst/>
          </a:prstGeom>
          <a:noFill/>
          <a:ln w="9525">
            <a:noFill/>
            <a:miter lim="800000"/>
            <a:headEnd/>
            <a:tailEnd/>
          </a:ln>
        </p:spPr>
        <p:txBody>
          <a:bodyPr anchor="ctr">
            <a:spAutoFit/>
          </a:bodyPr>
          <a:lstStyle/>
          <a:p>
            <a:pPr eaLnBrk="1" hangingPunct="1"/>
            <a:r>
              <a:rPr lang="en-US" dirty="0">
                <a:latin typeface="Tahoma" pitchFamily="34" charset="0"/>
              </a:rPr>
              <a:t> </a:t>
            </a:r>
            <a:r>
              <a:rPr lang="en-US" sz="3200" i="1" dirty="0"/>
              <a:t>    </a:t>
            </a:r>
            <a:r>
              <a:rPr lang="en-US" sz="3600" i="1" dirty="0">
                <a:latin typeface="Calibri" pitchFamily="34" charset="0"/>
              </a:rPr>
              <a:t>17 Obey your leaders and submit to them, for they are keeping watch over your souls, as those who will have to give an account. Let them do this with joy and not with groaning, for that would be of no advantage to you.</a:t>
            </a:r>
          </a:p>
        </p:txBody>
      </p:sp>
      <p:sp>
        <p:nvSpPr>
          <p:cNvPr id="53252" name="Line 4"/>
          <p:cNvSpPr>
            <a:spLocks noChangeShapeType="1"/>
          </p:cNvSpPr>
          <p:nvPr/>
        </p:nvSpPr>
        <p:spPr bwMode="auto">
          <a:xfrm>
            <a:off x="4343400" y="3048000"/>
            <a:ext cx="5562600" cy="0"/>
          </a:xfrm>
          <a:prstGeom prst="line">
            <a:avLst/>
          </a:prstGeom>
          <a:noFill/>
          <a:ln w="38100">
            <a:solidFill>
              <a:schemeClr val="hlink"/>
            </a:solidFill>
            <a:round/>
            <a:headEnd/>
            <a:tailEnd/>
          </a:ln>
        </p:spPr>
        <p:txBody>
          <a:bodyPr/>
          <a:lstStyle/>
          <a:p>
            <a:endParaRPr lang="en-US"/>
          </a:p>
        </p:txBody>
      </p:sp>
      <p:sp>
        <p:nvSpPr>
          <p:cNvPr id="53253" name="Line 5"/>
          <p:cNvSpPr>
            <a:spLocks noChangeShapeType="1"/>
          </p:cNvSpPr>
          <p:nvPr/>
        </p:nvSpPr>
        <p:spPr bwMode="auto">
          <a:xfrm>
            <a:off x="2133600" y="3581400"/>
            <a:ext cx="7543800" cy="0"/>
          </a:xfrm>
          <a:prstGeom prst="line">
            <a:avLst/>
          </a:prstGeom>
          <a:noFill/>
          <a:ln w="38100">
            <a:solidFill>
              <a:schemeClr val="hlink"/>
            </a:solidFill>
            <a:round/>
            <a:headEnd/>
            <a:tailEnd/>
          </a:ln>
        </p:spPr>
        <p:txBody>
          <a:bodyPr/>
          <a:lstStyle/>
          <a:p>
            <a:endParaRPr lang="en-US"/>
          </a:p>
        </p:txBody>
      </p:sp>
    </p:spTree>
    <p:extLst>
      <p:ext uri="{BB962C8B-B14F-4D97-AF65-F5344CB8AC3E}">
        <p14:creationId xmlns:p14="http://schemas.microsoft.com/office/powerpoint/2010/main" val="244507930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3252"/>
                                        </p:tgtEl>
                                        <p:attrNameLst>
                                          <p:attrName>style.visibility</p:attrName>
                                        </p:attrNameLst>
                                      </p:cBhvr>
                                      <p:to>
                                        <p:strVal val="visible"/>
                                      </p:to>
                                    </p:set>
                                    <p:animEffect transition="in" filter="wipe(left)">
                                      <p:cBhvr>
                                        <p:cTn id="7" dur="500"/>
                                        <p:tgtEl>
                                          <p:spTgt spid="5325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53253"/>
                                        </p:tgtEl>
                                        <p:attrNameLst>
                                          <p:attrName>style.visibility</p:attrName>
                                        </p:attrNameLst>
                                      </p:cBhvr>
                                      <p:to>
                                        <p:strVal val="visible"/>
                                      </p:to>
                                    </p:set>
                                    <p:animEffect transition="in" filter="wipe(left)">
                                      <p:cBhvr>
                                        <p:cTn id="12" dur="500"/>
                                        <p:tgtEl>
                                          <p:spTgt spid="5325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252" grpId="0" animBg="1"/>
      <p:bldP spid="53253"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Rot="1" noChangeArrowheads="1"/>
          </p:cNvSpPr>
          <p:nvPr>
            <p:ph type="title"/>
          </p:nvPr>
        </p:nvSpPr>
        <p:spPr>
          <a:xfrm>
            <a:off x="1752600" y="381000"/>
            <a:ext cx="8637588" cy="914400"/>
          </a:xfrm>
        </p:spPr>
        <p:txBody>
          <a:bodyPr/>
          <a:lstStyle/>
          <a:p>
            <a:pPr algn="ctr" eaLnBrk="1" hangingPunct="1"/>
            <a:r>
              <a:rPr lang="en-US" sz="6600" dirty="0">
                <a:solidFill>
                  <a:srgbClr val="FFFF00"/>
                </a:solidFill>
                <a:effectLst/>
                <a:latin typeface="Calibri" panose="020F0502020204030204" pitchFamily="34" charset="0"/>
              </a:rPr>
              <a:t>Acts 20:20, 31, 35</a:t>
            </a:r>
          </a:p>
        </p:txBody>
      </p:sp>
      <p:sp>
        <p:nvSpPr>
          <p:cNvPr id="53251" name="Rectangle 3"/>
          <p:cNvSpPr>
            <a:spLocks noChangeArrowheads="1"/>
          </p:cNvSpPr>
          <p:nvPr/>
        </p:nvSpPr>
        <p:spPr bwMode="auto">
          <a:xfrm>
            <a:off x="1143000" y="2040285"/>
            <a:ext cx="10439400" cy="3539430"/>
          </a:xfrm>
          <a:prstGeom prst="rect">
            <a:avLst/>
          </a:prstGeom>
          <a:noFill/>
          <a:ln w="9525">
            <a:noFill/>
            <a:miter lim="800000"/>
            <a:headEnd/>
            <a:tailEnd/>
          </a:ln>
        </p:spPr>
        <p:txBody>
          <a:bodyPr wrap="square" anchor="ctr">
            <a:spAutoFit/>
          </a:bodyPr>
          <a:lstStyle/>
          <a:p>
            <a:pPr marL="342900" marR="0" lvl="0" indent="-342900">
              <a:spcBef>
                <a:spcPts val="0"/>
              </a:spcBef>
              <a:spcAft>
                <a:spcPts val="0"/>
              </a:spcAft>
              <a:buFont typeface="Symbol" panose="05050102010706020507" pitchFamily="18" charset="2"/>
              <a:buChar char=""/>
            </a:pPr>
            <a:r>
              <a:rPr lang="en-US" sz="2800" i="1" dirty="0">
                <a:latin typeface="Calibri" panose="020F0502020204030204" pitchFamily="34" charset="0"/>
                <a:ea typeface="Times New Roman" panose="02020603050405020304" pitchFamily="18" charset="0"/>
                <a:cs typeface="Times New Roman" panose="02020603050405020304" pitchFamily="18" charset="0"/>
              </a:rPr>
              <a:t>for three years I did not cease night or day to admonish </a:t>
            </a:r>
            <a:r>
              <a:rPr lang="en-US" sz="2800" i="1" u="sng" dirty="0">
                <a:latin typeface="Calibri" panose="020F0502020204030204" pitchFamily="34" charset="0"/>
                <a:ea typeface="Times New Roman" panose="02020603050405020304" pitchFamily="18" charset="0"/>
                <a:cs typeface="Times New Roman" panose="02020603050405020304" pitchFamily="18" charset="0"/>
              </a:rPr>
              <a:t>every one</a:t>
            </a:r>
            <a:r>
              <a:rPr lang="en-US" sz="2800" i="1" dirty="0">
                <a:latin typeface="Calibri" panose="020F0502020204030204" pitchFamily="34" charset="0"/>
                <a:ea typeface="Times New Roman" panose="02020603050405020304" pitchFamily="18" charset="0"/>
                <a:cs typeface="Times New Roman" panose="02020603050405020304" pitchFamily="18" charset="0"/>
              </a:rPr>
              <a:t> with tears. </a:t>
            </a:r>
            <a:r>
              <a:rPr lang="en-US" sz="2800" dirty="0">
                <a:latin typeface="Calibri" panose="020F0502020204030204" pitchFamily="34" charset="0"/>
                <a:ea typeface="Times New Roman" panose="02020603050405020304" pitchFamily="18" charset="0"/>
                <a:cs typeface="Times New Roman" panose="02020603050405020304" pitchFamily="18" charset="0"/>
              </a:rPr>
              <a:t>– </a:t>
            </a:r>
            <a:r>
              <a:rPr lang="en-US" sz="2800" dirty="0">
                <a:solidFill>
                  <a:srgbClr val="FFFF00"/>
                </a:solidFill>
                <a:latin typeface="Calibri" panose="020F0502020204030204" pitchFamily="34" charset="0"/>
                <a:ea typeface="Times New Roman" panose="02020603050405020304" pitchFamily="18" charset="0"/>
                <a:cs typeface="Times New Roman" panose="02020603050405020304" pitchFamily="18" charset="0"/>
              </a:rPr>
              <a:t>Acts 20:31</a:t>
            </a:r>
            <a:endParaRPr lang="en-US" sz="3200" dirty="0">
              <a:solidFill>
                <a:srgbClr val="FFFF00"/>
              </a:solidFill>
              <a:latin typeface="AGaramond"/>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2800" i="1" dirty="0">
                <a:latin typeface="Calibri" panose="020F0502020204030204" pitchFamily="34" charset="0"/>
                <a:ea typeface="Times New Roman" panose="02020603050405020304" pitchFamily="18" charset="0"/>
                <a:cs typeface="Times New Roman" panose="02020603050405020304" pitchFamily="18" charset="0"/>
              </a:rPr>
              <a:t>I did not shrink from declaring to you anything that was profitable, and teaching you in public and </a:t>
            </a:r>
            <a:r>
              <a:rPr lang="en-US" sz="2800" i="1" u="sng" dirty="0">
                <a:latin typeface="Calibri" panose="020F0502020204030204" pitchFamily="34" charset="0"/>
                <a:ea typeface="Times New Roman" panose="02020603050405020304" pitchFamily="18" charset="0"/>
                <a:cs typeface="Times New Roman" panose="02020603050405020304" pitchFamily="18" charset="0"/>
              </a:rPr>
              <a:t>from house to house</a:t>
            </a:r>
            <a:r>
              <a:rPr lang="en-US" sz="2800" dirty="0">
                <a:latin typeface="Calibri" panose="020F0502020204030204" pitchFamily="34" charset="0"/>
                <a:ea typeface="Times New Roman" panose="02020603050405020304" pitchFamily="18" charset="0"/>
                <a:cs typeface="Times New Roman" panose="02020603050405020304" pitchFamily="18" charset="0"/>
              </a:rPr>
              <a:t> – </a:t>
            </a:r>
            <a:r>
              <a:rPr lang="en-US" sz="2800" dirty="0">
                <a:solidFill>
                  <a:srgbClr val="FFFF00"/>
                </a:solidFill>
                <a:latin typeface="Calibri" panose="020F0502020204030204" pitchFamily="34" charset="0"/>
                <a:ea typeface="Times New Roman" panose="02020603050405020304" pitchFamily="18" charset="0"/>
                <a:cs typeface="Times New Roman" panose="02020603050405020304" pitchFamily="18" charset="0"/>
              </a:rPr>
              <a:t>Acts 20:20</a:t>
            </a:r>
            <a:endParaRPr lang="en-US" sz="3200" dirty="0">
              <a:solidFill>
                <a:srgbClr val="FFFF00"/>
              </a:solidFill>
              <a:latin typeface="AGaramond"/>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2800" i="1" dirty="0">
                <a:latin typeface="Calibri" panose="020F0502020204030204" pitchFamily="34" charset="0"/>
                <a:ea typeface="Times New Roman" panose="02020603050405020304" pitchFamily="18" charset="0"/>
                <a:cs typeface="Times New Roman" panose="02020603050405020304" pitchFamily="18" charset="0"/>
              </a:rPr>
              <a:t>In all things I have shown you that by working hard in this way </a:t>
            </a:r>
            <a:r>
              <a:rPr lang="en-US" sz="2800" i="1" u="sng" dirty="0">
                <a:latin typeface="Calibri" panose="020F0502020204030204" pitchFamily="34" charset="0"/>
                <a:ea typeface="Times New Roman" panose="02020603050405020304" pitchFamily="18" charset="0"/>
                <a:cs typeface="Times New Roman" panose="02020603050405020304" pitchFamily="18" charset="0"/>
              </a:rPr>
              <a:t>we must help the weak</a:t>
            </a:r>
            <a:r>
              <a:rPr lang="en-US" sz="2800" i="1" dirty="0">
                <a:latin typeface="Calibri" panose="020F0502020204030204" pitchFamily="34" charset="0"/>
                <a:ea typeface="Times New Roman" panose="02020603050405020304" pitchFamily="18" charset="0"/>
                <a:cs typeface="Times New Roman" panose="02020603050405020304" pitchFamily="18" charset="0"/>
              </a:rPr>
              <a:t> and remember the words of the Lord Jesus, how he himself said, ‘It is more blessed to give than to receive.’”</a:t>
            </a:r>
            <a:r>
              <a:rPr lang="en-US" sz="2800" dirty="0">
                <a:latin typeface="Calibri" panose="020F0502020204030204" pitchFamily="34" charset="0"/>
                <a:ea typeface="Times New Roman" panose="02020603050405020304" pitchFamily="18" charset="0"/>
                <a:cs typeface="Times New Roman" panose="02020603050405020304" pitchFamily="18" charset="0"/>
              </a:rPr>
              <a:t> – </a:t>
            </a:r>
            <a:r>
              <a:rPr lang="en-US" sz="2800" dirty="0">
                <a:solidFill>
                  <a:srgbClr val="FFFF00"/>
                </a:solidFill>
                <a:latin typeface="Calibri" panose="020F0502020204030204" pitchFamily="34" charset="0"/>
                <a:ea typeface="Times New Roman" panose="02020603050405020304" pitchFamily="18" charset="0"/>
                <a:cs typeface="Times New Roman" panose="02020603050405020304" pitchFamily="18" charset="0"/>
              </a:rPr>
              <a:t>Acts 20:35</a:t>
            </a:r>
            <a:endParaRPr lang="en-US" sz="3200" dirty="0">
              <a:solidFill>
                <a:srgbClr val="FFFF00"/>
              </a:solidFill>
              <a:effectLst/>
              <a:latin typeface="AGaramond"/>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1567254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53251"/>
                                        </p:tgtEl>
                                        <p:attrNameLst>
                                          <p:attrName>style.visibility</p:attrName>
                                        </p:attrNameLst>
                                      </p:cBhvr>
                                      <p:to>
                                        <p:strVal val="visible"/>
                                      </p:to>
                                    </p:set>
                                    <p:anim calcmode="lin" valueType="num">
                                      <p:cBhvr>
                                        <p:cTn id="7" dur="1000" fill="hold"/>
                                        <p:tgtEl>
                                          <p:spTgt spid="53251"/>
                                        </p:tgtEl>
                                        <p:attrNameLst>
                                          <p:attrName>ppt_w</p:attrName>
                                        </p:attrNameLst>
                                      </p:cBhvr>
                                      <p:tavLst>
                                        <p:tav tm="0">
                                          <p:val>
                                            <p:strVal val="#ppt_w*0.70"/>
                                          </p:val>
                                        </p:tav>
                                        <p:tav tm="100000">
                                          <p:val>
                                            <p:strVal val="#ppt_w"/>
                                          </p:val>
                                        </p:tav>
                                      </p:tavLst>
                                    </p:anim>
                                    <p:anim calcmode="lin" valueType="num">
                                      <p:cBhvr>
                                        <p:cTn id="8" dur="1000" fill="hold"/>
                                        <p:tgtEl>
                                          <p:spTgt spid="53251"/>
                                        </p:tgtEl>
                                        <p:attrNameLst>
                                          <p:attrName>ppt_h</p:attrName>
                                        </p:attrNameLst>
                                      </p:cBhvr>
                                      <p:tavLst>
                                        <p:tav tm="0">
                                          <p:val>
                                            <p:strVal val="#ppt_h"/>
                                          </p:val>
                                        </p:tav>
                                        <p:tav tm="100000">
                                          <p:val>
                                            <p:strVal val="#ppt_h"/>
                                          </p:val>
                                        </p:tav>
                                      </p:tavLst>
                                    </p:anim>
                                    <p:animEffect transition="in" filter="fade">
                                      <p:cBhvr>
                                        <p:cTn id="9" dur="1000"/>
                                        <p:tgtEl>
                                          <p:spTgt spid="532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251"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idx="4294967295"/>
          </p:nvPr>
        </p:nvSpPr>
        <p:spPr>
          <a:xfrm>
            <a:off x="152400" y="152400"/>
            <a:ext cx="10439399" cy="914400"/>
          </a:xfrm>
        </p:spPr>
        <p:txBody>
          <a:bodyPr/>
          <a:lstStyle/>
          <a:p>
            <a:pPr eaLnBrk="1" hangingPunct="1">
              <a:defRPr/>
            </a:pPr>
            <a:r>
              <a:rPr lang="en-US" sz="6600" b="1" i="1" dirty="0">
                <a:solidFill>
                  <a:schemeClr val="tx1"/>
                </a:solidFill>
                <a:latin typeface="Calibri" pitchFamily="34" charset="0"/>
              </a:rPr>
              <a:t>What is the Church of Christ?</a:t>
            </a:r>
          </a:p>
        </p:txBody>
      </p:sp>
      <p:sp>
        <p:nvSpPr>
          <p:cNvPr id="3" name="Rectangle 4">
            <a:extLst>
              <a:ext uri="{FF2B5EF4-FFF2-40B4-BE49-F238E27FC236}">
                <a16:creationId xmlns:a16="http://schemas.microsoft.com/office/drawing/2014/main" id="{7634D7F6-9A06-42D9-9FDB-0347B5A5BE0C}"/>
              </a:ext>
            </a:extLst>
          </p:cNvPr>
          <p:cNvSpPr txBox="1">
            <a:spLocks noChangeArrowheads="1"/>
          </p:cNvSpPr>
          <p:nvPr/>
        </p:nvSpPr>
        <p:spPr>
          <a:xfrm>
            <a:off x="457200" y="2170331"/>
            <a:ext cx="11277600" cy="4078069"/>
          </a:xfrm>
          <a:prstGeom prst="rect">
            <a:avLst/>
          </a:prstGeom>
        </p:spPr>
        <p:txBody>
          <a:bodyPr>
            <a:normAutofit/>
          </a:bodyPr>
          <a:lst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a:lstStyle>
          <a:p>
            <a:pPr marL="0" indent="0">
              <a:spcBef>
                <a:spcPts val="0"/>
              </a:spcBef>
              <a:buSzPct val="100000"/>
              <a:buNone/>
            </a:pPr>
            <a:endParaRPr lang="en-US" sz="4400" dirty="0">
              <a:latin typeface="Calibri" panose="020F0502020204030204" pitchFamily="34" charset="0"/>
              <a:ea typeface="Times New Roman" panose="02020603050405020304" pitchFamily="18" charset="0"/>
            </a:endParaRPr>
          </a:p>
          <a:p>
            <a:pPr marL="0" indent="0" algn="ctr">
              <a:spcBef>
                <a:spcPts val="0"/>
              </a:spcBef>
              <a:buSzPct val="100000"/>
              <a:buNone/>
            </a:pPr>
            <a:r>
              <a:rPr lang="en-US" sz="4400" dirty="0">
                <a:latin typeface="Calibri" panose="020F0502020204030204" pitchFamily="34" charset="0"/>
                <a:ea typeface="Times New Roman" panose="02020603050405020304" pitchFamily="18" charset="0"/>
              </a:rPr>
              <a:t>Should elders make specific demands of individual members?</a:t>
            </a:r>
            <a:endParaRPr lang="en-US" sz="3600" dirty="0">
              <a:latin typeface="Times New Roman" panose="02020603050405020304" pitchFamily="18" charset="0"/>
              <a:ea typeface="Times New Roman" panose="02020603050405020304" pitchFamily="18" charset="0"/>
            </a:endParaRPr>
          </a:p>
        </p:txBody>
      </p:sp>
      <p:sp>
        <p:nvSpPr>
          <p:cNvPr id="4" name="TextBox 3">
            <a:extLst>
              <a:ext uri="{FF2B5EF4-FFF2-40B4-BE49-F238E27FC236}">
                <a16:creationId xmlns:a16="http://schemas.microsoft.com/office/drawing/2014/main" id="{1B521AAC-EF9A-4A88-B80C-2DD8D67AF81A}"/>
              </a:ext>
            </a:extLst>
          </p:cNvPr>
          <p:cNvSpPr txBox="1"/>
          <p:nvPr/>
        </p:nvSpPr>
        <p:spPr>
          <a:xfrm>
            <a:off x="1828800" y="1295400"/>
            <a:ext cx="7696200" cy="646331"/>
          </a:xfrm>
          <a:prstGeom prst="rect">
            <a:avLst/>
          </a:prstGeom>
          <a:noFill/>
          <a:ln w="38100">
            <a:solidFill>
              <a:srgbClr val="FFFF00"/>
            </a:solidFill>
          </a:ln>
        </p:spPr>
        <p:txBody>
          <a:bodyPr wrap="square" rtlCol="0">
            <a:spAutoFit/>
          </a:bodyPr>
          <a:lstStyle/>
          <a:p>
            <a:pPr algn="ctr"/>
            <a:r>
              <a:rPr lang="en-US" sz="3600" b="1" i="1" dirty="0">
                <a:latin typeface="Calibri" pitchFamily="34" charset="0"/>
              </a:rPr>
              <a:t>Pre-Class Thought Questions – Lesson 6</a:t>
            </a:r>
          </a:p>
        </p:txBody>
      </p:sp>
    </p:spTree>
    <p:extLst>
      <p:ext uri="{BB962C8B-B14F-4D97-AF65-F5344CB8AC3E}">
        <p14:creationId xmlns:p14="http://schemas.microsoft.com/office/powerpoint/2010/main" val="243896821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Rot="1" noChangeArrowheads="1"/>
          </p:cNvSpPr>
          <p:nvPr>
            <p:ph type="title"/>
          </p:nvPr>
        </p:nvSpPr>
        <p:spPr>
          <a:xfrm>
            <a:off x="1828800" y="228600"/>
            <a:ext cx="8382000" cy="1066800"/>
          </a:xfrm>
        </p:spPr>
        <p:txBody>
          <a:bodyPr/>
          <a:lstStyle/>
          <a:p>
            <a:pPr eaLnBrk="1" hangingPunct="1">
              <a:defRPr/>
            </a:pPr>
            <a:r>
              <a:rPr lang="en-US" i="1" dirty="0">
                <a:solidFill>
                  <a:srgbClr val="FFFF66"/>
                </a:solidFill>
                <a:latin typeface="Calibri" panose="020F0502020204030204" pitchFamily="34" charset="0"/>
              </a:rPr>
              <a:t>Who are Elders?</a:t>
            </a:r>
            <a:r>
              <a:rPr lang="en-US" i="1" dirty="0">
                <a:latin typeface="Calibri" panose="020F0502020204030204" pitchFamily="34" charset="0"/>
              </a:rPr>
              <a:t> </a:t>
            </a:r>
          </a:p>
        </p:txBody>
      </p:sp>
      <p:sp>
        <p:nvSpPr>
          <p:cNvPr id="47107" name="Rectangle 3"/>
          <p:cNvSpPr>
            <a:spLocks noGrp="1" noChangeArrowheads="1"/>
          </p:cNvSpPr>
          <p:nvPr>
            <p:ph type="body" sz="half" idx="1"/>
          </p:nvPr>
        </p:nvSpPr>
        <p:spPr>
          <a:xfrm>
            <a:off x="838200" y="1524000"/>
            <a:ext cx="10515600" cy="4648200"/>
          </a:xfrm>
        </p:spPr>
        <p:txBody>
          <a:bodyPr/>
          <a:lstStyle/>
          <a:p>
            <a:pPr marL="0" indent="0" eaLnBrk="1" hangingPunct="1">
              <a:buNone/>
              <a:defRPr/>
            </a:pPr>
            <a:r>
              <a:rPr lang="en-US" dirty="0">
                <a:latin typeface="Calibri" pitchFamily="34" charset="0"/>
              </a:rPr>
              <a:t>1. </a:t>
            </a:r>
            <a:r>
              <a:rPr lang="en-US" sz="3200" dirty="0">
                <a:solidFill>
                  <a:srgbClr val="FFC000"/>
                </a:solidFill>
                <a:latin typeface="Calibri" pitchFamily="34" charset="0"/>
              </a:rPr>
              <a:t>Presbytery (KJV) Eldership (NKJV) </a:t>
            </a:r>
            <a:r>
              <a:rPr lang="en-US" sz="2400" dirty="0">
                <a:latin typeface="Calibri" pitchFamily="34" charset="0"/>
              </a:rPr>
              <a:t>(I Tim 4:14 Timothy’s gift) </a:t>
            </a:r>
          </a:p>
          <a:p>
            <a:pPr marL="457200" lvl="1" indent="0" eaLnBrk="1" hangingPunct="1">
              <a:buNone/>
              <a:defRPr/>
            </a:pPr>
            <a:r>
              <a:rPr lang="en-US" sz="2800" dirty="0">
                <a:latin typeface="Calibri" pitchFamily="34" charset="0"/>
              </a:rPr>
              <a:t>a.	Acts 11:29, 14:23 Elders</a:t>
            </a:r>
          </a:p>
          <a:p>
            <a:pPr marL="457200" lvl="1" indent="0" eaLnBrk="1" hangingPunct="1">
              <a:buNone/>
              <a:defRPr/>
            </a:pPr>
            <a:r>
              <a:rPr lang="en-US" sz="2800" dirty="0">
                <a:latin typeface="Calibri" pitchFamily="34" charset="0"/>
              </a:rPr>
              <a:t>b.	Titus 1:5 Qualifications of Elders</a:t>
            </a:r>
          </a:p>
          <a:p>
            <a:pPr marL="0" indent="0" eaLnBrk="1" hangingPunct="1">
              <a:buNone/>
              <a:defRPr/>
            </a:pPr>
            <a:r>
              <a:rPr lang="en-US" sz="3200" dirty="0">
                <a:latin typeface="Calibri" pitchFamily="34" charset="0"/>
              </a:rPr>
              <a:t>2. </a:t>
            </a:r>
            <a:r>
              <a:rPr lang="en-US" sz="3200" dirty="0">
                <a:solidFill>
                  <a:srgbClr val="FFC000"/>
                </a:solidFill>
                <a:latin typeface="Calibri" pitchFamily="34" charset="0"/>
              </a:rPr>
              <a:t>Shepherds</a:t>
            </a:r>
            <a:r>
              <a:rPr lang="en-US" sz="3200" dirty="0">
                <a:latin typeface="Calibri" pitchFamily="34" charset="0"/>
              </a:rPr>
              <a:t> (Ephesians 4:11)</a:t>
            </a:r>
          </a:p>
          <a:p>
            <a:pPr marL="457200" lvl="1" indent="0" eaLnBrk="1" hangingPunct="1">
              <a:buNone/>
              <a:defRPr/>
            </a:pPr>
            <a:r>
              <a:rPr lang="en-US" sz="2800" dirty="0">
                <a:latin typeface="Calibri" pitchFamily="34" charset="0"/>
              </a:rPr>
              <a:t>a.	Elders (I Pet. 5:1) are to shepherd the flock (I Peter 5:2)</a:t>
            </a:r>
          </a:p>
          <a:p>
            <a:pPr marL="0" indent="0" eaLnBrk="1" hangingPunct="1">
              <a:buNone/>
              <a:defRPr/>
            </a:pPr>
            <a:r>
              <a:rPr lang="en-US" sz="3200" dirty="0">
                <a:latin typeface="Calibri" pitchFamily="34" charset="0"/>
              </a:rPr>
              <a:t>3. </a:t>
            </a:r>
            <a:r>
              <a:rPr lang="en-US" sz="3200" dirty="0">
                <a:solidFill>
                  <a:srgbClr val="FFC000"/>
                </a:solidFill>
                <a:latin typeface="Calibri" pitchFamily="34" charset="0"/>
              </a:rPr>
              <a:t>Overseer or Bishop</a:t>
            </a:r>
            <a:r>
              <a:rPr lang="en-US" dirty="0">
                <a:solidFill>
                  <a:srgbClr val="FFC000"/>
                </a:solidFill>
                <a:latin typeface="Calibri" pitchFamily="34" charset="0"/>
              </a:rPr>
              <a:t> </a:t>
            </a:r>
            <a:r>
              <a:rPr lang="en-US" dirty="0">
                <a:latin typeface="Calibri" pitchFamily="34" charset="0"/>
              </a:rPr>
              <a:t>(Acts 20:28, Titus 1:7, Philippians 1:1)</a:t>
            </a:r>
            <a:endParaRPr lang="en-US" sz="2400" dirty="0">
              <a:latin typeface="Calibri" pitchFamily="34" charset="0"/>
            </a:endParaRPr>
          </a:p>
          <a:p>
            <a:pPr marL="457200" lvl="1" indent="0" eaLnBrk="1" hangingPunct="1">
              <a:buNone/>
              <a:defRPr/>
            </a:pPr>
            <a:r>
              <a:rPr lang="en-US" sz="2800" dirty="0">
                <a:latin typeface="Calibri" pitchFamily="34" charset="0"/>
              </a:rPr>
              <a:t>a.	</a:t>
            </a:r>
            <a:r>
              <a:rPr lang="en-US" sz="2800" dirty="0" err="1">
                <a:latin typeface="Calibri" pitchFamily="34" charset="0"/>
              </a:rPr>
              <a:t>Episkopos</a:t>
            </a:r>
            <a:r>
              <a:rPr lang="en-US" sz="2800" dirty="0">
                <a:latin typeface="Calibri" pitchFamily="34" charset="0"/>
              </a:rPr>
              <a:t>:  Epi – over/on;  </a:t>
            </a:r>
            <a:r>
              <a:rPr lang="en-US" sz="2800" dirty="0" err="1">
                <a:latin typeface="Calibri" pitchFamily="34" charset="0"/>
              </a:rPr>
              <a:t>skopos</a:t>
            </a:r>
            <a:r>
              <a:rPr lang="en-US" sz="2800" dirty="0">
                <a:latin typeface="Calibri" pitchFamily="34" charset="0"/>
              </a:rPr>
              <a:t> – goal in view</a:t>
            </a:r>
          </a:p>
          <a:p>
            <a:pPr marL="457200" lvl="1" indent="0" eaLnBrk="1" hangingPunct="1">
              <a:buNone/>
              <a:defRPr/>
            </a:pPr>
            <a:r>
              <a:rPr lang="en-US" sz="2800" dirty="0">
                <a:latin typeface="Calibri" pitchFamily="34" charset="0"/>
              </a:rPr>
              <a:t>b.	I Timothy 3:1 - “Office of a bishop” (NKJV) “overseer” (ESV)</a:t>
            </a:r>
          </a:p>
          <a:p>
            <a:pPr eaLnBrk="1" hangingPunct="1">
              <a:defRPr/>
            </a:pPr>
            <a:endParaRPr lang="en-US" dirty="0">
              <a:latin typeface="Calibri" pitchFamily="34" charset="0"/>
            </a:endParaRPr>
          </a:p>
        </p:txBody>
      </p:sp>
    </p:spTree>
    <p:extLst>
      <p:ext uri="{BB962C8B-B14F-4D97-AF65-F5344CB8AC3E}">
        <p14:creationId xmlns:p14="http://schemas.microsoft.com/office/powerpoint/2010/main" val="28718137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7107">
                                            <p:txEl>
                                              <p:pRg st="0" end="0"/>
                                            </p:txEl>
                                          </p:spTgt>
                                        </p:tgtEl>
                                        <p:attrNameLst>
                                          <p:attrName>style.visibility</p:attrName>
                                        </p:attrNameLst>
                                      </p:cBhvr>
                                      <p:to>
                                        <p:strVal val="visible"/>
                                      </p:to>
                                    </p:set>
                                    <p:animEffect transition="in" filter="dissolve">
                                      <p:cBhvr>
                                        <p:cTn id="7" dur="500"/>
                                        <p:tgtEl>
                                          <p:spTgt spid="47107">
                                            <p:txEl>
                                              <p:pRg st="0" end="0"/>
                                            </p:txEl>
                                          </p:spTgt>
                                        </p:tgtEl>
                                      </p:cBhvr>
                                    </p:animEffect>
                                  </p:childTnLst>
                                </p:cTn>
                              </p:par>
                              <p:par>
                                <p:cTn id="8" presetID="9" presetClass="entr" presetSubtype="0" fill="hold" grpId="0" nodeType="withEffect">
                                  <p:stCondLst>
                                    <p:cond delay="0"/>
                                  </p:stCondLst>
                                  <p:childTnLst>
                                    <p:set>
                                      <p:cBhvr>
                                        <p:cTn id="9" dur="1" fill="hold">
                                          <p:stCondLst>
                                            <p:cond delay="0"/>
                                          </p:stCondLst>
                                        </p:cTn>
                                        <p:tgtEl>
                                          <p:spTgt spid="47107">
                                            <p:txEl>
                                              <p:pRg st="1" end="1"/>
                                            </p:txEl>
                                          </p:spTgt>
                                        </p:tgtEl>
                                        <p:attrNameLst>
                                          <p:attrName>style.visibility</p:attrName>
                                        </p:attrNameLst>
                                      </p:cBhvr>
                                      <p:to>
                                        <p:strVal val="visible"/>
                                      </p:to>
                                    </p:set>
                                    <p:animEffect transition="in" filter="dissolve">
                                      <p:cBhvr>
                                        <p:cTn id="10" dur="500"/>
                                        <p:tgtEl>
                                          <p:spTgt spid="47107">
                                            <p:txEl>
                                              <p:pRg st="1" end="1"/>
                                            </p:txEl>
                                          </p:spTgt>
                                        </p:tgtEl>
                                      </p:cBhvr>
                                    </p:animEffect>
                                  </p:childTnLst>
                                </p:cTn>
                              </p:par>
                              <p:par>
                                <p:cTn id="11" presetID="9" presetClass="entr" presetSubtype="0" fill="hold" grpId="0" nodeType="withEffect">
                                  <p:stCondLst>
                                    <p:cond delay="0"/>
                                  </p:stCondLst>
                                  <p:childTnLst>
                                    <p:set>
                                      <p:cBhvr>
                                        <p:cTn id="12" dur="1" fill="hold">
                                          <p:stCondLst>
                                            <p:cond delay="0"/>
                                          </p:stCondLst>
                                        </p:cTn>
                                        <p:tgtEl>
                                          <p:spTgt spid="47107">
                                            <p:txEl>
                                              <p:pRg st="2" end="2"/>
                                            </p:txEl>
                                          </p:spTgt>
                                        </p:tgtEl>
                                        <p:attrNameLst>
                                          <p:attrName>style.visibility</p:attrName>
                                        </p:attrNameLst>
                                      </p:cBhvr>
                                      <p:to>
                                        <p:strVal val="visible"/>
                                      </p:to>
                                    </p:set>
                                    <p:animEffect transition="in" filter="dissolve">
                                      <p:cBhvr>
                                        <p:cTn id="13" dur="500"/>
                                        <p:tgtEl>
                                          <p:spTgt spid="47107">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9" presetClass="entr" presetSubtype="0" fill="hold" grpId="0" nodeType="clickEffect">
                                  <p:stCondLst>
                                    <p:cond delay="0"/>
                                  </p:stCondLst>
                                  <p:childTnLst>
                                    <p:set>
                                      <p:cBhvr>
                                        <p:cTn id="17" dur="1" fill="hold">
                                          <p:stCondLst>
                                            <p:cond delay="0"/>
                                          </p:stCondLst>
                                        </p:cTn>
                                        <p:tgtEl>
                                          <p:spTgt spid="47107">
                                            <p:txEl>
                                              <p:pRg st="3" end="3"/>
                                            </p:txEl>
                                          </p:spTgt>
                                        </p:tgtEl>
                                        <p:attrNameLst>
                                          <p:attrName>style.visibility</p:attrName>
                                        </p:attrNameLst>
                                      </p:cBhvr>
                                      <p:to>
                                        <p:strVal val="visible"/>
                                      </p:to>
                                    </p:set>
                                    <p:animEffect transition="in" filter="dissolve">
                                      <p:cBhvr>
                                        <p:cTn id="18" dur="500"/>
                                        <p:tgtEl>
                                          <p:spTgt spid="47107">
                                            <p:txEl>
                                              <p:pRg st="3" end="3"/>
                                            </p:txEl>
                                          </p:spTgt>
                                        </p:tgtEl>
                                      </p:cBhvr>
                                    </p:animEffect>
                                  </p:childTnLst>
                                </p:cTn>
                              </p:par>
                              <p:par>
                                <p:cTn id="19" presetID="9" presetClass="entr" presetSubtype="0" fill="hold" grpId="0" nodeType="withEffect">
                                  <p:stCondLst>
                                    <p:cond delay="0"/>
                                  </p:stCondLst>
                                  <p:childTnLst>
                                    <p:set>
                                      <p:cBhvr>
                                        <p:cTn id="20" dur="1" fill="hold">
                                          <p:stCondLst>
                                            <p:cond delay="0"/>
                                          </p:stCondLst>
                                        </p:cTn>
                                        <p:tgtEl>
                                          <p:spTgt spid="47107">
                                            <p:txEl>
                                              <p:pRg st="4" end="4"/>
                                            </p:txEl>
                                          </p:spTgt>
                                        </p:tgtEl>
                                        <p:attrNameLst>
                                          <p:attrName>style.visibility</p:attrName>
                                        </p:attrNameLst>
                                      </p:cBhvr>
                                      <p:to>
                                        <p:strVal val="visible"/>
                                      </p:to>
                                    </p:set>
                                    <p:animEffect transition="in" filter="dissolve">
                                      <p:cBhvr>
                                        <p:cTn id="21" dur="500"/>
                                        <p:tgtEl>
                                          <p:spTgt spid="47107">
                                            <p:txEl>
                                              <p:pRg st="4" end="4"/>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9" presetClass="entr" presetSubtype="0" fill="hold" grpId="0" nodeType="clickEffect">
                                  <p:stCondLst>
                                    <p:cond delay="0"/>
                                  </p:stCondLst>
                                  <p:childTnLst>
                                    <p:set>
                                      <p:cBhvr>
                                        <p:cTn id="25" dur="1" fill="hold">
                                          <p:stCondLst>
                                            <p:cond delay="0"/>
                                          </p:stCondLst>
                                        </p:cTn>
                                        <p:tgtEl>
                                          <p:spTgt spid="47107">
                                            <p:txEl>
                                              <p:pRg st="5" end="5"/>
                                            </p:txEl>
                                          </p:spTgt>
                                        </p:tgtEl>
                                        <p:attrNameLst>
                                          <p:attrName>style.visibility</p:attrName>
                                        </p:attrNameLst>
                                      </p:cBhvr>
                                      <p:to>
                                        <p:strVal val="visible"/>
                                      </p:to>
                                    </p:set>
                                    <p:animEffect transition="in" filter="dissolve">
                                      <p:cBhvr>
                                        <p:cTn id="26" dur="500"/>
                                        <p:tgtEl>
                                          <p:spTgt spid="47107">
                                            <p:txEl>
                                              <p:pRg st="5" end="5"/>
                                            </p:txEl>
                                          </p:spTgt>
                                        </p:tgtEl>
                                      </p:cBhvr>
                                    </p:animEffect>
                                  </p:childTnLst>
                                </p:cTn>
                              </p:par>
                              <p:par>
                                <p:cTn id="27" presetID="9" presetClass="entr" presetSubtype="0" fill="hold" grpId="0" nodeType="withEffect">
                                  <p:stCondLst>
                                    <p:cond delay="0"/>
                                  </p:stCondLst>
                                  <p:childTnLst>
                                    <p:set>
                                      <p:cBhvr>
                                        <p:cTn id="28" dur="1" fill="hold">
                                          <p:stCondLst>
                                            <p:cond delay="0"/>
                                          </p:stCondLst>
                                        </p:cTn>
                                        <p:tgtEl>
                                          <p:spTgt spid="47107">
                                            <p:txEl>
                                              <p:pRg st="6" end="6"/>
                                            </p:txEl>
                                          </p:spTgt>
                                        </p:tgtEl>
                                        <p:attrNameLst>
                                          <p:attrName>style.visibility</p:attrName>
                                        </p:attrNameLst>
                                      </p:cBhvr>
                                      <p:to>
                                        <p:strVal val="visible"/>
                                      </p:to>
                                    </p:set>
                                    <p:animEffect transition="in" filter="dissolve">
                                      <p:cBhvr>
                                        <p:cTn id="29" dur="500"/>
                                        <p:tgtEl>
                                          <p:spTgt spid="47107">
                                            <p:txEl>
                                              <p:pRg st="6" end="6"/>
                                            </p:txEl>
                                          </p:spTgt>
                                        </p:tgtEl>
                                      </p:cBhvr>
                                    </p:animEffect>
                                  </p:childTnLst>
                                </p:cTn>
                              </p:par>
                              <p:par>
                                <p:cTn id="30" presetID="9" presetClass="entr" presetSubtype="0" fill="hold" grpId="0" nodeType="withEffect">
                                  <p:stCondLst>
                                    <p:cond delay="0"/>
                                  </p:stCondLst>
                                  <p:childTnLst>
                                    <p:set>
                                      <p:cBhvr>
                                        <p:cTn id="31" dur="1" fill="hold">
                                          <p:stCondLst>
                                            <p:cond delay="0"/>
                                          </p:stCondLst>
                                        </p:cTn>
                                        <p:tgtEl>
                                          <p:spTgt spid="47107">
                                            <p:txEl>
                                              <p:pRg st="7" end="7"/>
                                            </p:txEl>
                                          </p:spTgt>
                                        </p:tgtEl>
                                        <p:attrNameLst>
                                          <p:attrName>style.visibility</p:attrName>
                                        </p:attrNameLst>
                                      </p:cBhvr>
                                      <p:to>
                                        <p:strVal val="visible"/>
                                      </p:to>
                                    </p:set>
                                    <p:animEffect transition="in" filter="dissolve">
                                      <p:cBhvr>
                                        <p:cTn id="32" dur="500"/>
                                        <p:tgtEl>
                                          <p:spTgt spid="47107">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07"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2C67A539-08C1-46B8-95A0-E8940A3E1836}"/>
              </a:ext>
            </a:extLst>
          </p:cNvPr>
          <p:cNvGraphicFramePr>
            <a:graphicFrameLocks noGrp="1"/>
          </p:cNvGraphicFramePr>
          <p:nvPr/>
        </p:nvGraphicFramePr>
        <p:xfrm>
          <a:off x="533400" y="565743"/>
          <a:ext cx="9829800" cy="5914727"/>
        </p:xfrm>
        <a:graphic>
          <a:graphicData uri="http://schemas.openxmlformats.org/drawingml/2006/table">
            <a:tbl>
              <a:tblPr>
                <a:tableStyleId>{5C22544A-7EE6-4342-B048-85BDC9FD1C3A}</a:tableStyleId>
              </a:tblPr>
              <a:tblGrid>
                <a:gridCol w="1918009">
                  <a:extLst>
                    <a:ext uri="{9D8B030D-6E8A-4147-A177-3AD203B41FA5}">
                      <a16:colId xmlns:a16="http://schemas.microsoft.com/office/drawing/2014/main" val="1887176851"/>
                    </a:ext>
                  </a:extLst>
                </a:gridCol>
                <a:gridCol w="2097824">
                  <a:extLst>
                    <a:ext uri="{9D8B030D-6E8A-4147-A177-3AD203B41FA5}">
                      <a16:colId xmlns:a16="http://schemas.microsoft.com/office/drawing/2014/main" val="1112334379"/>
                    </a:ext>
                  </a:extLst>
                </a:gridCol>
                <a:gridCol w="5813967">
                  <a:extLst>
                    <a:ext uri="{9D8B030D-6E8A-4147-A177-3AD203B41FA5}">
                      <a16:colId xmlns:a16="http://schemas.microsoft.com/office/drawing/2014/main" val="2885980534"/>
                    </a:ext>
                  </a:extLst>
                </a:gridCol>
              </a:tblGrid>
              <a:tr h="457200">
                <a:tc>
                  <a:txBody>
                    <a:bodyPr/>
                    <a:lstStyle/>
                    <a:p>
                      <a:pPr marL="0" marR="0" algn="ctr" defTabSz="457200" rtl="0" eaLnBrk="1" latinLnBrk="0" hangingPunct="1">
                        <a:lnSpc>
                          <a:spcPct val="115000"/>
                        </a:lnSpc>
                        <a:spcBef>
                          <a:spcPts val="0"/>
                        </a:spcBef>
                        <a:spcAft>
                          <a:spcPts val="1000"/>
                        </a:spcAft>
                      </a:pPr>
                      <a:r>
                        <a:rPr lang="en-US" sz="2800" b="1" kern="1200" dirty="0">
                          <a:solidFill>
                            <a:srgbClr val="92D050"/>
                          </a:solidFill>
                          <a:latin typeface="Calibri"/>
                          <a:cs typeface="Times New Roman"/>
                        </a:rPr>
                        <a:t>Lessons</a:t>
                      </a:r>
                      <a:endParaRPr lang="en-US" sz="2800" b="1" kern="1200" dirty="0">
                        <a:solidFill>
                          <a:srgbClr val="92D050"/>
                        </a:solidFill>
                        <a:latin typeface="Calibri"/>
                        <a:ea typeface="Times New Roman" panose="02020603050405020304" pitchFamily="18" charset="0"/>
                        <a:cs typeface="Times New Roman"/>
                      </a:endParaRPr>
                    </a:p>
                  </a:txBody>
                  <a:tcPr marL="68580" marR="68580" marT="0" marB="0">
                    <a:solidFill>
                      <a:schemeClr val="bg1"/>
                    </a:solidFill>
                  </a:tcPr>
                </a:tc>
                <a:tc>
                  <a:txBody>
                    <a:bodyPr/>
                    <a:lstStyle/>
                    <a:p>
                      <a:pPr marL="0" marR="0" algn="ctr" defTabSz="457200" rtl="0" eaLnBrk="1" latinLnBrk="0" hangingPunct="1">
                        <a:lnSpc>
                          <a:spcPct val="115000"/>
                        </a:lnSpc>
                        <a:spcBef>
                          <a:spcPts val="0"/>
                        </a:spcBef>
                        <a:spcAft>
                          <a:spcPts val="1000"/>
                        </a:spcAft>
                      </a:pPr>
                      <a:r>
                        <a:rPr lang="en-US" sz="2800" b="1" kern="1200" dirty="0">
                          <a:solidFill>
                            <a:srgbClr val="92D050"/>
                          </a:solidFill>
                          <a:latin typeface="Calibri"/>
                          <a:cs typeface="Times New Roman"/>
                        </a:rPr>
                        <a:t>Date</a:t>
                      </a:r>
                      <a:endParaRPr lang="en-US" sz="2800" b="1" kern="1200" dirty="0">
                        <a:solidFill>
                          <a:srgbClr val="92D050"/>
                        </a:solidFill>
                        <a:latin typeface="Calibri"/>
                        <a:ea typeface="Times New Roman" panose="02020603050405020304" pitchFamily="18" charset="0"/>
                        <a:cs typeface="Times New Roman"/>
                      </a:endParaRPr>
                    </a:p>
                  </a:txBody>
                  <a:tcPr marL="68580" marR="68580" marT="0" marB="0">
                    <a:solidFill>
                      <a:schemeClr val="bg1"/>
                    </a:solidFill>
                  </a:tcPr>
                </a:tc>
                <a:tc>
                  <a:txBody>
                    <a:bodyPr/>
                    <a:lstStyle/>
                    <a:p>
                      <a:pPr marL="0" marR="0" algn="ctr" defTabSz="457200" rtl="0" eaLnBrk="1" latinLnBrk="0" hangingPunct="1">
                        <a:lnSpc>
                          <a:spcPct val="115000"/>
                        </a:lnSpc>
                        <a:spcBef>
                          <a:spcPts val="0"/>
                        </a:spcBef>
                        <a:spcAft>
                          <a:spcPts val="1000"/>
                        </a:spcAft>
                      </a:pPr>
                      <a:r>
                        <a:rPr lang="en-US" sz="2800" b="1" kern="1200" dirty="0">
                          <a:solidFill>
                            <a:srgbClr val="92D050"/>
                          </a:solidFill>
                          <a:latin typeface="Calibri"/>
                          <a:cs typeface="Times New Roman"/>
                        </a:rPr>
                        <a:t>Contents</a:t>
                      </a:r>
                      <a:endParaRPr lang="en-US" sz="2800" b="1" kern="1200" dirty="0">
                        <a:solidFill>
                          <a:srgbClr val="92D050"/>
                        </a:solidFill>
                        <a:latin typeface="Calibri"/>
                        <a:ea typeface="Times New Roman" panose="02020603050405020304" pitchFamily="18" charset="0"/>
                        <a:cs typeface="Times New Roman"/>
                      </a:endParaRPr>
                    </a:p>
                  </a:txBody>
                  <a:tcPr marL="68580" marR="68580" marT="0" marB="0">
                    <a:solidFill>
                      <a:schemeClr val="bg1"/>
                    </a:solidFill>
                  </a:tcPr>
                </a:tc>
                <a:extLst>
                  <a:ext uri="{0D108BD9-81ED-4DB2-BD59-A6C34878D82A}">
                    <a16:rowId xmlns:a16="http://schemas.microsoft.com/office/drawing/2014/main" val="2453958358"/>
                  </a:ext>
                </a:extLst>
              </a:tr>
              <a:tr h="466744">
                <a:tc>
                  <a:txBody>
                    <a:bodyPr/>
                    <a:lstStyle/>
                    <a:p>
                      <a:pPr marL="0" marR="0" algn="ctr">
                        <a:lnSpc>
                          <a:spcPct val="107000"/>
                        </a:lnSpc>
                        <a:spcBef>
                          <a:spcPts val="0"/>
                        </a:spcBef>
                        <a:spcAft>
                          <a:spcPts val="0"/>
                        </a:spcAft>
                      </a:pPr>
                      <a:r>
                        <a:rPr lang="en-US" sz="2400" b="1" dirty="0">
                          <a:solidFill>
                            <a:srgbClr val="FFFF00"/>
                          </a:solidFill>
                          <a:effectLst/>
                          <a:latin typeface="Calibri" panose="020F0502020204030204" pitchFamily="34" charset="0"/>
                          <a:cs typeface="Calibri" panose="020F0502020204030204" pitchFamily="34" charset="0"/>
                        </a:rPr>
                        <a:t>Lessons 1 - 7</a:t>
                      </a:r>
                      <a:endParaRPr lang="en-US" sz="2800" b="1" dirty="0">
                        <a:solidFill>
                          <a:srgbClr val="FFFF00"/>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50000"/>
                      </a:schemeClr>
                    </a:solidFill>
                  </a:tcPr>
                </a:tc>
                <a:tc gridSpan="2">
                  <a:txBody>
                    <a:bodyPr/>
                    <a:lstStyle/>
                    <a:p>
                      <a:pPr marL="0" marR="0" algn="ctr">
                        <a:lnSpc>
                          <a:spcPct val="107000"/>
                        </a:lnSpc>
                        <a:spcBef>
                          <a:spcPts val="0"/>
                        </a:spcBef>
                        <a:spcAft>
                          <a:spcPts val="0"/>
                        </a:spcAft>
                      </a:pPr>
                      <a:r>
                        <a:rPr lang="en-US" sz="2400" b="1" dirty="0">
                          <a:solidFill>
                            <a:srgbClr val="FFFF00"/>
                          </a:solidFill>
                          <a:effectLst/>
                          <a:latin typeface="Calibri" panose="020F0502020204030204" pitchFamily="34" charset="0"/>
                          <a:cs typeface="Calibri" panose="020F0502020204030204" pitchFamily="34" charset="0"/>
                        </a:rPr>
                        <a:t>The Nature of the Church</a:t>
                      </a:r>
                      <a:endParaRPr lang="en-US" sz="1800" b="1" dirty="0">
                        <a:solidFill>
                          <a:srgbClr val="FFFF00"/>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50000"/>
                      </a:schemeClr>
                    </a:solidFill>
                  </a:tcPr>
                </a:tc>
                <a:tc hMerge="1">
                  <a:txBody>
                    <a:bodyPr/>
                    <a:lstStyle/>
                    <a:p>
                      <a:endParaRPr lang="en-US"/>
                    </a:p>
                  </a:txBody>
                  <a:tcPr/>
                </a:tc>
                <a:extLst>
                  <a:ext uri="{0D108BD9-81ED-4DB2-BD59-A6C34878D82A}">
                    <a16:rowId xmlns:a16="http://schemas.microsoft.com/office/drawing/2014/main" val="151543891"/>
                  </a:ext>
                </a:extLst>
              </a:tr>
              <a:tr h="291780">
                <a:tc>
                  <a:txBody>
                    <a:bodyPr/>
                    <a:lstStyle/>
                    <a:p>
                      <a:pPr marL="0" marR="0" algn="ctr">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Lesson 1</a:t>
                      </a:r>
                      <a:endParaRPr lang="en-US" sz="24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January 7, 2018</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Class Goals and Purpose</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extLst>
                  <a:ext uri="{0D108BD9-81ED-4DB2-BD59-A6C34878D82A}">
                    <a16:rowId xmlns:a16="http://schemas.microsoft.com/office/drawing/2014/main" val="4085237176"/>
                  </a:ext>
                </a:extLst>
              </a:tr>
              <a:tr h="291780">
                <a:tc>
                  <a:txBody>
                    <a:bodyPr/>
                    <a:lstStyle/>
                    <a:p>
                      <a:pPr marL="0" marR="0" algn="ctr">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Lesson 2</a:t>
                      </a:r>
                      <a:endParaRPr lang="en-US" sz="24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January 10, 2018</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What is a Church?</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extLst>
                  <a:ext uri="{0D108BD9-81ED-4DB2-BD59-A6C34878D82A}">
                    <a16:rowId xmlns:a16="http://schemas.microsoft.com/office/drawing/2014/main" val="691629123"/>
                  </a:ext>
                </a:extLst>
              </a:tr>
              <a:tr h="291780">
                <a:tc>
                  <a:txBody>
                    <a:bodyPr/>
                    <a:lstStyle/>
                    <a:p>
                      <a:pPr marL="0" marR="0" algn="ctr">
                        <a:lnSpc>
                          <a:spcPct val="107000"/>
                        </a:lnSpc>
                        <a:spcBef>
                          <a:spcPts val="0"/>
                        </a:spcBef>
                        <a:spcAft>
                          <a:spcPts val="0"/>
                        </a:spcAft>
                      </a:pPr>
                      <a:r>
                        <a:rPr lang="en-US" sz="2000">
                          <a:solidFill>
                            <a:schemeClr val="tx1"/>
                          </a:solidFill>
                          <a:effectLst/>
                          <a:latin typeface="Calibri" panose="020F0502020204030204" pitchFamily="34" charset="0"/>
                          <a:cs typeface="Calibri" panose="020F0502020204030204" pitchFamily="34" charset="0"/>
                        </a:rPr>
                        <a:t>Lesson 3</a:t>
                      </a:r>
                      <a:endParaRPr lang="en-US" sz="24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January 14, 2018</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What’s in a Name?</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extLst>
                  <a:ext uri="{0D108BD9-81ED-4DB2-BD59-A6C34878D82A}">
                    <a16:rowId xmlns:a16="http://schemas.microsoft.com/office/drawing/2014/main" val="19765815"/>
                  </a:ext>
                </a:extLst>
              </a:tr>
              <a:tr h="291780">
                <a:tc>
                  <a:txBody>
                    <a:bodyPr/>
                    <a:lstStyle/>
                    <a:p>
                      <a:pPr marL="0" marR="0" algn="ctr">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Lesson 4</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January 21, 2018</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The Rule of Christ</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extLst>
                  <a:ext uri="{0D108BD9-81ED-4DB2-BD59-A6C34878D82A}">
                    <a16:rowId xmlns:a16="http://schemas.microsoft.com/office/drawing/2014/main" val="1398015555"/>
                  </a:ext>
                </a:extLst>
              </a:tr>
              <a:tr h="291780">
                <a:tc>
                  <a:txBody>
                    <a:bodyPr/>
                    <a:lstStyle/>
                    <a:p>
                      <a:pPr marL="0" marR="0" algn="ctr">
                        <a:lnSpc>
                          <a:spcPct val="107000"/>
                        </a:lnSpc>
                        <a:spcBef>
                          <a:spcPts val="0"/>
                        </a:spcBef>
                        <a:spcAft>
                          <a:spcPts val="0"/>
                        </a:spcAft>
                      </a:pPr>
                      <a:r>
                        <a:rPr lang="en-US" sz="2000">
                          <a:solidFill>
                            <a:schemeClr val="tx1"/>
                          </a:solidFill>
                          <a:effectLst/>
                          <a:latin typeface="Calibri" panose="020F0502020204030204" pitchFamily="34" charset="0"/>
                          <a:cs typeface="Calibri" panose="020F0502020204030204" pitchFamily="34" charset="0"/>
                        </a:rPr>
                        <a:t>Lesson 5</a:t>
                      </a:r>
                      <a:endParaRPr lang="en-US" sz="16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January 24, 2018</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Citizens of the Kingdom – Members of the Church</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extLst>
                  <a:ext uri="{0D108BD9-81ED-4DB2-BD59-A6C34878D82A}">
                    <a16:rowId xmlns:a16="http://schemas.microsoft.com/office/drawing/2014/main" val="1823532347"/>
                  </a:ext>
                </a:extLst>
              </a:tr>
              <a:tr h="291780">
                <a:tc>
                  <a:txBody>
                    <a:bodyPr/>
                    <a:lstStyle/>
                    <a:p>
                      <a:pPr marL="0" marR="0" algn="ctr">
                        <a:lnSpc>
                          <a:spcPct val="107000"/>
                        </a:lnSpc>
                        <a:spcBef>
                          <a:spcPts val="0"/>
                        </a:spcBef>
                        <a:spcAft>
                          <a:spcPts val="0"/>
                        </a:spcAft>
                      </a:pPr>
                      <a:r>
                        <a:rPr lang="en-US" sz="2000">
                          <a:solidFill>
                            <a:schemeClr val="tx1"/>
                          </a:solidFill>
                          <a:effectLst/>
                          <a:latin typeface="Calibri" panose="020F0502020204030204" pitchFamily="34" charset="0"/>
                          <a:cs typeface="Calibri" panose="020F0502020204030204" pitchFamily="34" charset="0"/>
                        </a:rPr>
                        <a:t>Lesson 6</a:t>
                      </a:r>
                      <a:endParaRPr lang="en-US" sz="16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January 28, 2018</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Role of Leaders – What Are Elders For?</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extLst>
                  <a:ext uri="{0D108BD9-81ED-4DB2-BD59-A6C34878D82A}">
                    <a16:rowId xmlns:a16="http://schemas.microsoft.com/office/drawing/2014/main" val="1270347224"/>
                  </a:ext>
                </a:extLst>
              </a:tr>
              <a:tr h="342905">
                <a:tc>
                  <a:txBody>
                    <a:bodyPr/>
                    <a:lstStyle/>
                    <a:p>
                      <a:pPr marL="0" marR="0" algn="ctr">
                        <a:lnSpc>
                          <a:spcPct val="107000"/>
                        </a:lnSpc>
                        <a:spcBef>
                          <a:spcPts val="0"/>
                        </a:spcBef>
                        <a:spcAft>
                          <a:spcPts val="0"/>
                        </a:spcAft>
                      </a:pPr>
                      <a:r>
                        <a:rPr lang="en-US" sz="2000">
                          <a:solidFill>
                            <a:schemeClr val="tx1"/>
                          </a:solidFill>
                          <a:effectLst/>
                          <a:latin typeface="Calibri" panose="020F0502020204030204" pitchFamily="34" charset="0"/>
                          <a:cs typeface="Calibri" panose="020F0502020204030204" pitchFamily="34" charset="0"/>
                        </a:rPr>
                        <a:t>Lesson 7</a:t>
                      </a:r>
                      <a:endParaRPr lang="en-US" sz="16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January 31, 2018</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Role of Leaders – What about Evangelists and Deacons?</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extLst>
                  <a:ext uri="{0D108BD9-81ED-4DB2-BD59-A6C34878D82A}">
                    <a16:rowId xmlns:a16="http://schemas.microsoft.com/office/drawing/2014/main" val="207368665"/>
                  </a:ext>
                </a:extLst>
              </a:tr>
              <a:tr h="291780">
                <a:tc>
                  <a:txBody>
                    <a:bodyPr/>
                    <a:lstStyle/>
                    <a:p>
                      <a:pPr marL="0" marR="0" algn="ctr" defTabSz="457200" rtl="0" eaLnBrk="1" latinLnBrk="0" hangingPunct="1">
                        <a:lnSpc>
                          <a:spcPct val="107000"/>
                        </a:lnSpc>
                        <a:spcBef>
                          <a:spcPts val="0"/>
                        </a:spcBef>
                        <a:spcAft>
                          <a:spcPts val="0"/>
                        </a:spcAft>
                      </a:pPr>
                      <a:r>
                        <a:rPr lang="en-US" sz="2400" b="1" kern="1200" dirty="0">
                          <a:solidFill>
                            <a:srgbClr val="FFFF00"/>
                          </a:solidFill>
                          <a:effectLst/>
                          <a:latin typeface="Calibri" panose="020F0502020204030204" pitchFamily="34" charset="0"/>
                          <a:ea typeface="+mn-ea"/>
                          <a:cs typeface="Calibri" panose="020F0502020204030204" pitchFamily="34" charset="0"/>
                        </a:rPr>
                        <a:t>Lessons 8-13</a:t>
                      </a:r>
                    </a:p>
                  </a:txBody>
                  <a:tcPr marL="68580" marR="68580" marT="0" marB="0">
                    <a:solidFill>
                      <a:schemeClr val="accent5">
                        <a:lumMod val="50000"/>
                      </a:schemeClr>
                    </a:solidFill>
                  </a:tcPr>
                </a:tc>
                <a:tc gridSpan="2">
                  <a:txBody>
                    <a:bodyPr/>
                    <a:lstStyle/>
                    <a:p>
                      <a:pPr marL="0" marR="0" algn="ctr" defTabSz="457200" rtl="0" eaLnBrk="1" latinLnBrk="0" hangingPunct="1">
                        <a:lnSpc>
                          <a:spcPct val="107000"/>
                        </a:lnSpc>
                        <a:spcBef>
                          <a:spcPts val="0"/>
                        </a:spcBef>
                        <a:spcAft>
                          <a:spcPts val="0"/>
                        </a:spcAft>
                      </a:pPr>
                      <a:r>
                        <a:rPr lang="en-US" sz="2400" b="1" kern="1200" dirty="0">
                          <a:solidFill>
                            <a:srgbClr val="FFFF00"/>
                          </a:solidFill>
                          <a:effectLst/>
                          <a:latin typeface="Calibri" panose="020F0502020204030204" pitchFamily="34" charset="0"/>
                          <a:ea typeface="+mn-ea"/>
                          <a:cs typeface="Calibri" panose="020F0502020204030204" pitchFamily="34" charset="0"/>
                        </a:rPr>
                        <a:t>The Purpose of the Church</a:t>
                      </a:r>
                    </a:p>
                  </a:txBody>
                  <a:tcPr marL="68580" marR="68580" marT="0" marB="0">
                    <a:solidFill>
                      <a:schemeClr val="accent5">
                        <a:lumMod val="50000"/>
                      </a:schemeClr>
                    </a:solidFill>
                  </a:tcPr>
                </a:tc>
                <a:tc hMerge="1">
                  <a:txBody>
                    <a:bodyPr/>
                    <a:lstStyle/>
                    <a:p>
                      <a:endParaRPr lang="en-US"/>
                    </a:p>
                  </a:txBody>
                  <a:tcPr/>
                </a:tc>
                <a:extLst>
                  <a:ext uri="{0D108BD9-81ED-4DB2-BD59-A6C34878D82A}">
                    <a16:rowId xmlns:a16="http://schemas.microsoft.com/office/drawing/2014/main" val="3102630289"/>
                  </a:ext>
                </a:extLst>
              </a:tr>
              <a:tr h="291780">
                <a:tc>
                  <a:txBody>
                    <a:bodyPr/>
                    <a:lstStyle/>
                    <a:p>
                      <a:pPr marL="0" marR="0" algn="ctr">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Lesson 8</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February 4, 2018</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Inward Purpose of the Church – Part One</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extLst>
                  <a:ext uri="{0D108BD9-81ED-4DB2-BD59-A6C34878D82A}">
                    <a16:rowId xmlns:a16="http://schemas.microsoft.com/office/drawing/2014/main" val="2354804945"/>
                  </a:ext>
                </a:extLst>
              </a:tr>
              <a:tr h="291780">
                <a:tc>
                  <a:txBody>
                    <a:bodyPr/>
                    <a:lstStyle/>
                    <a:p>
                      <a:pPr marL="0" marR="0" algn="ctr">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Lesson 9</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February 7, 2018</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Inward Purpose of the Church – Part Two</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extLst>
                  <a:ext uri="{0D108BD9-81ED-4DB2-BD59-A6C34878D82A}">
                    <a16:rowId xmlns:a16="http://schemas.microsoft.com/office/drawing/2014/main" val="3194197803"/>
                  </a:ext>
                </a:extLst>
              </a:tr>
              <a:tr h="291780">
                <a:tc>
                  <a:txBody>
                    <a:bodyPr/>
                    <a:lstStyle/>
                    <a:p>
                      <a:pPr marL="0" marR="0" algn="ctr">
                        <a:lnSpc>
                          <a:spcPct val="107000"/>
                        </a:lnSpc>
                        <a:spcBef>
                          <a:spcPts val="0"/>
                        </a:spcBef>
                        <a:spcAft>
                          <a:spcPts val="0"/>
                        </a:spcAft>
                      </a:pPr>
                      <a:r>
                        <a:rPr lang="en-US" sz="2000">
                          <a:solidFill>
                            <a:schemeClr val="tx1"/>
                          </a:solidFill>
                          <a:effectLst/>
                          <a:latin typeface="Calibri" panose="020F0502020204030204" pitchFamily="34" charset="0"/>
                          <a:cs typeface="Calibri" panose="020F0502020204030204" pitchFamily="34" charset="0"/>
                        </a:rPr>
                        <a:t>Lesson 10</a:t>
                      </a:r>
                      <a:endParaRPr lang="en-US" sz="16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February 11, 2018</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Inward Purpose of the Church – Part Three</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extLst>
                  <a:ext uri="{0D108BD9-81ED-4DB2-BD59-A6C34878D82A}">
                    <a16:rowId xmlns:a16="http://schemas.microsoft.com/office/drawing/2014/main" val="1469337732"/>
                  </a:ext>
                </a:extLst>
              </a:tr>
              <a:tr h="291780">
                <a:tc>
                  <a:txBody>
                    <a:bodyPr/>
                    <a:lstStyle/>
                    <a:p>
                      <a:pPr marL="0" marR="0" algn="ctr">
                        <a:lnSpc>
                          <a:spcPct val="107000"/>
                        </a:lnSpc>
                        <a:spcBef>
                          <a:spcPts val="0"/>
                        </a:spcBef>
                        <a:spcAft>
                          <a:spcPts val="0"/>
                        </a:spcAft>
                      </a:pPr>
                      <a:r>
                        <a:rPr lang="en-US" sz="2000">
                          <a:solidFill>
                            <a:schemeClr val="tx1"/>
                          </a:solidFill>
                          <a:effectLst/>
                          <a:latin typeface="Calibri" panose="020F0502020204030204" pitchFamily="34" charset="0"/>
                          <a:cs typeface="Calibri" panose="020F0502020204030204" pitchFamily="34" charset="0"/>
                        </a:rPr>
                        <a:t>Lesson 11</a:t>
                      </a:r>
                      <a:endParaRPr lang="en-US" sz="16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February 14, 2018</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Outward Purpose of the Church </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extLst>
                  <a:ext uri="{0D108BD9-81ED-4DB2-BD59-A6C34878D82A}">
                    <a16:rowId xmlns:a16="http://schemas.microsoft.com/office/drawing/2014/main" val="4222975616"/>
                  </a:ext>
                </a:extLst>
              </a:tr>
              <a:tr h="291780">
                <a:tc>
                  <a:txBody>
                    <a:bodyPr/>
                    <a:lstStyle/>
                    <a:p>
                      <a:pPr marL="0" marR="0" algn="ctr">
                        <a:lnSpc>
                          <a:spcPct val="107000"/>
                        </a:lnSpc>
                        <a:spcBef>
                          <a:spcPts val="0"/>
                        </a:spcBef>
                        <a:spcAft>
                          <a:spcPts val="0"/>
                        </a:spcAft>
                      </a:pPr>
                      <a:r>
                        <a:rPr lang="en-US" sz="2000">
                          <a:solidFill>
                            <a:schemeClr val="tx1"/>
                          </a:solidFill>
                          <a:effectLst/>
                          <a:latin typeface="Calibri" panose="020F0502020204030204" pitchFamily="34" charset="0"/>
                          <a:cs typeface="Calibri" panose="020F0502020204030204" pitchFamily="34" charset="0"/>
                        </a:rPr>
                        <a:t>Lesson 12</a:t>
                      </a:r>
                      <a:endParaRPr lang="en-US" sz="16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February 18, 2018</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Upward Purpose of the Church – Part One</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extLst>
                  <a:ext uri="{0D108BD9-81ED-4DB2-BD59-A6C34878D82A}">
                    <a16:rowId xmlns:a16="http://schemas.microsoft.com/office/drawing/2014/main" val="1225716908"/>
                  </a:ext>
                </a:extLst>
              </a:tr>
              <a:tr h="291780">
                <a:tc>
                  <a:txBody>
                    <a:bodyPr/>
                    <a:lstStyle/>
                    <a:p>
                      <a:pPr marL="0" marR="0" algn="ctr">
                        <a:lnSpc>
                          <a:spcPct val="107000"/>
                        </a:lnSpc>
                        <a:spcBef>
                          <a:spcPts val="0"/>
                        </a:spcBef>
                        <a:spcAft>
                          <a:spcPts val="0"/>
                        </a:spcAft>
                      </a:pPr>
                      <a:r>
                        <a:rPr lang="en-US" sz="2000">
                          <a:solidFill>
                            <a:schemeClr val="tx1"/>
                          </a:solidFill>
                          <a:effectLst/>
                          <a:latin typeface="Calibri" panose="020F0502020204030204" pitchFamily="34" charset="0"/>
                          <a:cs typeface="Calibri" panose="020F0502020204030204" pitchFamily="34" charset="0"/>
                        </a:rPr>
                        <a:t>Lesson 13</a:t>
                      </a:r>
                      <a:endParaRPr lang="en-US" sz="16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February 21, 2018</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Upward Purpose of the Church – Part Two</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extLst>
                  <a:ext uri="{0D108BD9-81ED-4DB2-BD59-A6C34878D82A}">
                    <a16:rowId xmlns:a16="http://schemas.microsoft.com/office/drawing/2014/main" val="2494513567"/>
                  </a:ext>
                </a:extLst>
              </a:tr>
            </a:tbl>
          </a:graphicData>
        </a:graphic>
      </p:graphicFrame>
      <p:sp>
        <p:nvSpPr>
          <p:cNvPr id="3" name="Rectangle: Rounded Corners 2">
            <a:extLst>
              <a:ext uri="{FF2B5EF4-FFF2-40B4-BE49-F238E27FC236}">
                <a16:creationId xmlns:a16="http://schemas.microsoft.com/office/drawing/2014/main" id="{5280BB5E-2546-4265-9386-909ED6DF678B}"/>
              </a:ext>
            </a:extLst>
          </p:cNvPr>
          <p:cNvSpPr/>
          <p:nvPr/>
        </p:nvSpPr>
        <p:spPr>
          <a:xfrm>
            <a:off x="457200" y="3163208"/>
            <a:ext cx="9982200" cy="381000"/>
          </a:xfrm>
          <a:prstGeom prst="roundRect">
            <a:avLst/>
          </a:prstGeom>
          <a:solidFill>
            <a:schemeClr val="accent4">
              <a:lumMod val="75000"/>
              <a:alpha val="23000"/>
            </a:schemeClr>
          </a:solidFill>
          <a:ln w="317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745034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890" name="Text Box 2"/>
          <p:cNvSpPr txBox="1">
            <a:spLocks noChangeArrowheads="1"/>
          </p:cNvSpPr>
          <p:nvPr/>
        </p:nvSpPr>
        <p:spPr bwMode="auto">
          <a:xfrm>
            <a:off x="0" y="876272"/>
            <a:ext cx="11125200" cy="707886"/>
          </a:xfrm>
          <a:prstGeom prst="rect">
            <a:avLst/>
          </a:prstGeom>
          <a:noFill/>
          <a:ln w="9525">
            <a:noFill/>
            <a:miter lim="800000"/>
            <a:headEnd/>
            <a:tailEnd/>
          </a:ln>
        </p:spPr>
        <p:txBody>
          <a:bodyPr wrap="square">
            <a:spAutoFit/>
          </a:bodyPr>
          <a:lstStyle/>
          <a:p>
            <a:pPr algn="ctr" eaLnBrk="1" hangingPunct="1">
              <a:spcBef>
                <a:spcPct val="50000"/>
              </a:spcBef>
            </a:pPr>
            <a:r>
              <a:rPr lang="en-US" sz="4000" dirty="0">
                <a:solidFill>
                  <a:srgbClr val="FFFF00"/>
                </a:solidFill>
                <a:latin typeface="Calibri" pitchFamily="34" charset="0"/>
              </a:rPr>
              <a:t>Groups of Christians in Specific Locations</a:t>
            </a:r>
          </a:p>
        </p:txBody>
      </p:sp>
      <p:sp>
        <p:nvSpPr>
          <p:cNvPr id="37892" name="Rectangle 4"/>
          <p:cNvSpPr>
            <a:spLocks noGrp="1" noChangeArrowheads="1"/>
          </p:cNvSpPr>
          <p:nvPr>
            <p:ph type="body" sz="half" idx="4294967295"/>
          </p:nvPr>
        </p:nvSpPr>
        <p:spPr>
          <a:xfrm>
            <a:off x="838200" y="2133600"/>
            <a:ext cx="10744200" cy="3502652"/>
          </a:xfrm>
          <a:noFill/>
        </p:spPr>
        <p:txBody>
          <a:bodyPr>
            <a:normAutofit/>
          </a:bodyPr>
          <a:lstStyle/>
          <a:p>
            <a:pPr marL="533400" indent="-533400">
              <a:lnSpc>
                <a:spcPct val="80000"/>
              </a:lnSpc>
            </a:pPr>
            <a:r>
              <a:rPr lang="en-US" sz="3200" dirty="0">
                <a:latin typeface="Calibri" pitchFamily="34" charset="0"/>
              </a:rPr>
              <a:t>the churches of Galatia </a:t>
            </a:r>
            <a:r>
              <a:rPr lang="en-US" sz="3200" dirty="0">
                <a:effectLst/>
                <a:latin typeface="Calibri" pitchFamily="34" charset="0"/>
              </a:rPr>
              <a:t>– </a:t>
            </a:r>
            <a:r>
              <a:rPr lang="en-US" sz="3200" dirty="0">
                <a:solidFill>
                  <a:srgbClr val="FFFF00"/>
                </a:solidFill>
                <a:effectLst/>
                <a:latin typeface="Calibri" pitchFamily="34" charset="0"/>
              </a:rPr>
              <a:t>Galatians 1:2</a:t>
            </a:r>
          </a:p>
          <a:p>
            <a:pPr marL="533400" indent="-533400">
              <a:lnSpc>
                <a:spcPct val="80000"/>
              </a:lnSpc>
            </a:pPr>
            <a:r>
              <a:rPr lang="en-US" sz="3200" dirty="0">
                <a:latin typeface="Calibri" pitchFamily="34" charset="0"/>
              </a:rPr>
              <a:t>the church of God that is in Corinth – </a:t>
            </a:r>
            <a:r>
              <a:rPr lang="en-US" sz="3200" dirty="0">
                <a:solidFill>
                  <a:srgbClr val="FFFF00"/>
                </a:solidFill>
                <a:latin typeface="Calibri" pitchFamily="34" charset="0"/>
              </a:rPr>
              <a:t>I Cor. 1:2</a:t>
            </a:r>
          </a:p>
          <a:p>
            <a:pPr marL="533400" indent="-533400">
              <a:lnSpc>
                <a:spcPct val="80000"/>
              </a:lnSpc>
            </a:pPr>
            <a:r>
              <a:rPr lang="en-US" sz="3200" dirty="0">
                <a:latin typeface="Calibri" pitchFamily="34" charset="0"/>
              </a:rPr>
              <a:t>The church of the Thessalonians in God the Father and the Lord Jesus Christ – </a:t>
            </a:r>
            <a:r>
              <a:rPr lang="en-US" sz="3200" dirty="0">
                <a:solidFill>
                  <a:srgbClr val="FFFF00"/>
                </a:solidFill>
                <a:latin typeface="Calibri" pitchFamily="34" charset="0"/>
              </a:rPr>
              <a:t>I Thessalonians 1:1</a:t>
            </a:r>
          </a:p>
          <a:p>
            <a:pPr marL="533400" indent="-533400">
              <a:lnSpc>
                <a:spcPct val="80000"/>
              </a:lnSpc>
            </a:pPr>
            <a:r>
              <a:rPr lang="en-US" sz="3200" dirty="0">
                <a:latin typeface="Calibri" pitchFamily="34" charset="0"/>
              </a:rPr>
              <a:t>All the churches of Christ greet you </a:t>
            </a:r>
            <a:r>
              <a:rPr lang="en-US" sz="3200" dirty="0">
                <a:effectLst/>
                <a:latin typeface="Calibri" pitchFamily="34" charset="0"/>
              </a:rPr>
              <a:t>– </a:t>
            </a:r>
            <a:r>
              <a:rPr lang="en-US" sz="3200" dirty="0">
                <a:solidFill>
                  <a:srgbClr val="FFFF00"/>
                </a:solidFill>
                <a:effectLst/>
                <a:latin typeface="Calibri" pitchFamily="34" charset="0"/>
              </a:rPr>
              <a:t>Romans 16:16</a:t>
            </a:r>
          </a:p>
          <a:p>
            <a:pPr marL="533400" indent="-533400">
              <a:lnSpc>
                <a:spcPct val="80000"/>
              </a:lnSpc>
            </a:pPr>
            <a:r>
              <a:rPr lang="en-US" sz="3200" dirty="0">
                <a:latin typeface="Calibri" pitchFamily="34" charset="0"/>
              </a:rPr>
              <a:t>To the saints and faithful brothers in Christ at Colossae  – </a:t>
            </a:r>
            <a:r>
              <a:rPr lang="en-US" sz="3200" dirty="0">
                <a:solidFill>
                  <a:srgbClr val="FFFF00"/>
                </a:solidFill>
                <a:latin typeface="Calibri" pitchFamily="34" charset="0"/>
              </a:rPr>
              <a:t>Colossians 1:2</a:t>
            </a:r>
          </a:p>
          <a:p>
            <a:pPr marL="533400" indent="-533400">
              <a:lnSpc>
                <a:spcPct val="80000"/>
              </a:lnSpc>
            </a:pPr>
            <a:endParaRPr lang="en-US" sz="3000" dirty="0">
              <a:effectLst/>
              <a:latin typeface="Calibri" pitchFamily="34" charset="0"/>
            </a:endParaRPr>
          </a:p>
          <a:p>
            <a:pPr marL="533400" indent="-533400">
              <a:lnSpc>
                <a:spcPct val="80000"/>
              </a:lnSpc>
            </a:pPr>
            <a:endParaRPr lang="en-US" sz="3000" dirty="0">
              <a:effectLst/>
              <a:latin typeface="Calibri" pitchFamily="34" charset="0"/>
            </a:endParaRPr>
          </a:p>
          <a:p>
            <a:pPr marL="533400" indent="-533400">
              <a:lnSpc>
                <a:spcPct val="80000"/>
              </a:lnSpc>
            </a:pPr>
            <a:endParaRPr lang="en-US" sz="3000" dirty="0">
              <a:effectLst/>
              <a:latin typeface="Calibri" pitchFamily="34" charset="0"/>
            </a:endParaRPr>
          </a:p>
        </p:txBody>
      </p:sp>
      <p:sp>
        <p:nvSpPr>
          <p:cNvPr id="5" name="Rectangle 5"/>
          <p:cNvSpPr>
            <a:spLocks noChangeArrowheads="1"/>
          </p:cNvSpPr>
          <p:nvPr/>
        </p:nvSpPr>
        <p:spPr bwMode="auto">
          <a:xfrm>
            <a:off x="1981200" y="106831"/>
            <a:ext cx="8637587" cy="769441"/>
          </a:xfrm>
          <a:prstGeom prst="rect">
            <a:avLst/>
          </a:prstGeom>
          <a:noFill/>
          <a:ln w="9525">
            <a:noFill/>
            <a:miter lim="800000"/>
            <a:headEnd/>
            <a:tailEnd/>
          </a:ln>
        </p:spPr>
        <p:txBody>
          <a:bodyPr anchor="b">
            <a:spAutoFit/>
          </a:bodyPr>
          <a:lstStyle/>
          <a:p>
            <a:pPr algn="ctr" eaLnBrk="1" hangingPunct="1"/>
            <a:r>
              <a:rPr lang="en-US" sz="4400" dirty="0">
                <a:latin typeface="Calibri" pitchFamily="34" charset="0"/>
              </a:rPr>
              <a:t>Local Churches</a:t>
            </a:r>
          </a:p>
        </p:txBody>
      </p:sp>
    </p:spTree>
    <p:extLst>
      <p:ext uri="{BB962C8B-B14F-4D97-AF65-F5344CB8AC3E}">
        <p14:creationId xmlns:p14="http://schemas.microsoft.com/office/powerpoint/2010/main" val="4495405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idx="4294967295"/>
          </p:nvPr>
        </p:nvSpPr>
        <p:spPr>
          <a:xfrm>
            <a:off x="990601" y="2590800"/>
            <a:ext cx="10439399" cy="914400"/>
          </a:xfrm>
        </p:spPr>
        <p:txBody>
          <a:bodyPr/>
          <a:lstStyle/>
          <a:p>
            <a:pPr eaLnBrk="1" hangingPunct="1">
              <a:defRPr/>
            </a:pPr>
            <a:r>
              <a:rPr lang="en-US" sz="6600" b="1" i="1" dirty="0">
                <a:solidFill>
                  <a:schemeClr val="tx1"/>
                </a:solidFill>
                <a:effectLst>
                  <a:outerShdw blurRad="38100" dist="38100" dir="2700000" algn="tl">
                    <a:srgbClr val="000000">
                      <a:alpha val="43137"/>
                    </a:srgbClr>
                  </a:outerShdw>
                </a:effectLst>
                <a:latin typeface="Calibri" pitchFamily="34" charset="0"/>
              </a:rPr>
              <a:t>What is the Church of Christ?</a:t>
            </a:r>
          </a:p>
        </p:txBody>
      </p:sp>
    </p:spTree>
    <p:extLst>
      <p:ext uri="{BB962C8B-B14F-4D97-AF65-F5344CB8AC3E}">
        <p14:creationId xmlns:p14="http://schemas.microsoft.com/office/powerpoint/2010/main" val="412964766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890" name="Text Box 2"/>
          <p:cNvSpPr txBox="1">
            <a:spLocks noChangeArrowheads="1"/>
          </p:cNvSpPr>
          <p:nvPr/>
        </p:nvSpPr>
        <p:spPr bwMode="auto">
          <a:xfrm>
            <a:off x="0" y="876272"/>
            <a:ext cx="11125200" cy="707886"/>
          </a:xfrm>
          <a:prstGeom prst="rect">
            <a:avLst/>
          </a:prstGeom>
          <a:noFill/>
          <a:ln w="9525">
            <a:noFill/>
            <a:miter lim="800000"/>
            <a:headEnd/>
            <a:tailEnd/>
          </a:ln>
        </p:spPr>
        <p:txBody>
          <a:bodyPr wrap="square">
            <a:spAutoFit/>
          </a:bodyPr>
          <a:lstStyle/>
          <a:p>
            <a:pPr algn="ctr" eaLnBrk="1" hangingPunct="1">
              <a:spcBef>
                <a:spcPct val="50000"/>
              </a:spcBef>
            </a:pPr>
            <a:r>
              <a:rPr lang="en-US" sz="4000" dirty="0">
                <a:solidFill>
                  <a:srgbClr val="FFFF00"/>
                </a:solidFill>
                <a:latin typeface="Calibri" pitchFamily="34" charset="0"/>
              </a:rPr>
              <a:t>All saved individuals in every place of all times</a:t>
            </a:r>
          </a:p>
        </p:txBody>
      </p:sp>
      <p:sp>
        <p:nvSpPr>
          <p:cNvPr id="37892" name="Rectangle 4"/>
          <p:cNvSpPr>
            <a:spLocks noGrp="1" noChangeArrowheads="1"/>
          </p:cNvSpPr>
          <p:nvPr>
            <p:ph type="body" sz="half" idx="4294967295"/>
          </p:nvPr>
        </p:nvSpPr>
        <p:spPr>
          <a:xfrm>
            <a:off x="927893" y="2057400"/>
            <a:ext cx="10744200" cy="3502652"/>
          </a:xfrm>
          <a:noFill/>
        </p:spPr>
        <p:txBody>
          <a:bodyPr>
            <a:normAutofit fontScale="92500" lnSpcReduction="10000"/>
          </a:bodyPr>
          <a:lstStyle/>
          <a:p>
            <a:pPr marL="533400" indent="-533400">
              <a:lnSpc>
                <a:spcPct val="80000"/>
              </a:lnSpc>
            </a:pPr>
            <a:r>
              <a:rPr lang="en-US" sz="3200" dirty="0">
                <a:effectLst/>
                <a:latin typeface="Calibri" pitchFamily="34" charset="0"/>
              </a:rPr>
              <a:t>I will build </a:t>
            </a:r>
            <a:r>
              <a:rPr lang="en-US" sz="3200" u="sng" dirty="0">
                <a:effectLst/>
                <a:latin typeface="Calibri" pitchFamily="34" charset="0"/>
              </a:rPr>
              <a:t>my</a:t>
            </a:r>
            <a:r>
              <a:rPr lang="en-US" sz="3200" dirty="0">
                <a:effectLst/>
                <a:latin typeface="Calibri" pitchFamily="34" charset="0"/>
              </a:rPr>
              <a:t> church – </a:t>
            </a:r>
            <a:r>
              <a:rPr lang="en-US" sz="3200" dirty="0">
                <a:solidFill>
                  <a:srgbClr val="FFFF00"/>
                </a:solidFill>
                <a:effectLst/>
                <a:latin typeface="Calibri" pitchFamily="34" charset="0"/>
              </a:rPr>
              <a:t>Matthew 16:18</a:t>
            </a:r>
          </a:p>
          <a:p>
            <a:pPr marL="533400" indent="-533400">
              <a:lnSpc>
                <a:spcPct val="80000"/>
              </a:lnSpc>
            </a:pPr>
            <a:r>
              <a:rPr lang="en-US" sz="3200" dirty="0">
                <a:latin typeface="Calibri" pitchFamily="34" charset="0"/>
              </a:rPr>
              <a:t>The </a:t>
            </a:r>
            <a:r>
              <a:rPr lang="en-US" sz="3200" u="sng" dirty="0">
                <a:latin typeface="Calibri" pitchFamily="34" charset="0"/>
              </a:rPr>
              <a:t>Lord</a:t>
            </a:r>
            <a:r>
              <a:rPr lang="en-US" sz="3200" dirty="0">
                <a:latin typeface="Calibri" pitchFamily="34" charset="0"/>
              </a:rPr>
              <a:t> added to </a:t>
            </a:r>
            <a:r>
              <a:rPr lang="en-US" sz="3200" u="sng" dirty="0">
                <a:latin typeface="Calibri" pitchFamily="34" charset="0"/>
              </a:rPr>
              <a:t>their number</a:t>
            </a:r>
            <a:r>
              <a:rPr lang="en-US" sz="3200" dirty="0">
                <a:latin typeface="Calibri" pitchFamily="34" charset="0"/>
              </a:rPr>
              <a:t> day by day </a:t>
            </a:r>
            <a:r>
              <a:rPr lang="en-US" sz="3200" u="sng" dirty="0">
                <a:latin typeface="Calibri" pitchFamily="34" charset="0"/>
              </a:rPr>
              <a:t>those who were being saved</a:t>
            </a:r>
            <a:r>
              <a:rPr lang="en-US" sz="3200" dirty="0">
                <a:latin typeface="Calibri" pitchFamily="34" charset="0"/>
              </a:rPr>
              <a:t> – </a:t>
            </a:r>
            <a:r>
              <a:rPr lang="en-US" sz="3200" dirty="0">
                <a:solidFill>
                  <a:srgbClr val="FFFF00"/>
                </a:solidFill>
                <a:latin typeface="Calibri" pitchFamily="34" charset="0"/>
              </a:rPr>
              <a:t>Acts 2:47</a:t>
            </a:r>
            <a:endParaRPr lang="en-US" sz="3200" dirty="0">
              <a:solidFill>
                <a:srgbClr val="FFFF00"/>
              </a:solidFill>
              <a:effectLst/>
              <a:latin typeface="Calibri" pitchFamily="34" charset="0"/>
            </a:endParaRPr>
          </a:p>
          <a:p>
            <a:pPr marL="533400" indent="-533400">
              <a:lnSpc>
                <a:spcPct val="80000"/>
              </a:lnSpc>
            </a:pPr>
            <a:r>
              <a:rPr lang="en-US" sz="3200" dirty="0">
                <a:latin typeface="Calibri" pitchFamily="34" charset="0"/>
              </a:rPr>
              <a:t>The assembly of the firstborn who are enrolled in heaven – </a:t>
            </a:r>
            <a:r>
              <a:rPr lang="en-US" sz="3200" dirty="0">
                <a:solidFill>
                  <a:srgbClr val="FFFF00"/>
                </a:solidFill>
                <a:latin typeface="Calibri" pitchFamily="34" charset="0"/>
              </a:rPr>
              <a:t>Hebrews 12:22-28</a:t>
            </a:r>
            <a:endParaRPr lang="en-US" sz="3200" dirty="0">
              <a:solidFill>
                <a:srgbClr val="FFFF00"/>
              </a:solidFill>
              <a:effectLst/>
              <a:latin typeface="Calibri" pitchFamily="34" charset="0"/>
            </a:endParaRPr>
          </a:p>
          <a:p>
            <a:pPr marL="533400" indent="-533400">
              <a:lnSpc>
                <a:spcPct val="80000"/>
              </a:lnSpc>
            </a:pPr>
            <a:r>
              <a:rPr lang="en-US" sz="3200" dirty="0">
                <a:latin typeface="Calibri" pitchFamily="34" charset="0"/>
              </a:rPr>
              <a:t>he put all things under his feet and gave him as head over all things to the church </a:t>
            </a:r>
            <a:r>
              <a:rPr lang="en-US" sz="3200" dirty="0">
                <a:effectLst/>
                <a:latin typeface="Calibri" pitchFamily="34" charset="0"/>
              </a:rPr>
              <a:t>– </a:t>
            </a:r>
            <a:r>
              <a:rPr lang="en-US" sz="3200" dirty="0">
                <a:solidFill>
                  <a:srgbClr val="FFFF00"/>
                </a:solidFill>
                <a:effectLst/>
                <a:latin typeface="Calibri" pitchFamily="34" charset="0"/>
              </a:rPr>
              <a:t>Ephesians 1:20-23</a:t>
            </a:r>
          </a:p>
          <a:p>
            <a:pPr marL="533400" indent="-533400">
              <a:lnSpc>
                <a:spcPct val="80000"/>
              </a:lnSpc>
            </a:pPr>
            <a:r>
              <a:rPr lang="en-US" sz="3200" dirty="0">
                <a:latin typeface="Calibri" pitchFamily="34" charset="0"/>
              </a:rPr>
              <a:t>as Christ loved the church and gave himself up for her  – </a:t>
            </a:r>
            <a:r>
              <a:rPr lang="en-US" sz="3200" dirty="0">
                <a:solidFill>
                  <a:srgbClr val="FFFF00"/>
                </a:solidFill>
                <a:latin typeface="Calibri" pitchFamily="34" charset="0"/>
              </a:rPr>
              <a:t>Ephesians 5:25-27</a:t>
            </a:r>
          </a:p>
          <a:p>
            <a:pPr marL="533400" indent="-533400">
              <a:lnSpc>
                <a:spcPct val="80000"/>
              </a:lnSpc>
            </a:pPr>
            <a:endParaRPr lang="en-US" sz="3000" dirty="0">
              <a:effectLst/>
              <a:latin typeface="Calibri" pitchFamily="34" charset="0"/>
            </a:endParaRPr>
          </a:p>
          <a:p>
            <a:pPr marL="533400" indent="-533400">
              <a:lnSpc>
                <a:spcPct val="80000"/>
              </a:lnSpc>
            </a:pPr>
            <a:endParaRPr lang="en-US" sz="3000" dirty="0">
              <a:effectLst/>
              <a:latin typeface="Calibri" pitchFamily="34" charset="0"/>
            </a:endParaRPr>
          </a:p>
          <a:p>
            <a:pPr marL="533400" indent="-533400">
              <a:lnSpc>
                <a:spcPct val="80000"/>
              </a:lnSpc>
            </a:pPr>
            <a:endParaRPr lang="en-US" sz="3000" dirty="0">
              <a:effectLst/>
              <a:latin typeface="Calibri" pitchFamily="34" charset="0"/>
            </a:endParaRPr>
          </a:p>
        </p:txBody>
      </p:sp>
      <p:sp>
        <p:nvSpPr>
          <p:cNvPr id="5" name="Rectangle 5"/>
          <p:cNvSpPr>
            <a:spLocks noChangeArrowheads="1"/>
          </p:cNvSpPr>
          <p:nvPr/>
        </p:nvSpPr>
        <p:spPr bwMode="auto">
          <a:xfrm>
            <a:off x="1981200" y="106831"/>
            <a:ext cx="8637587" cy="769441"/>
          </a:xfrm>
          <a:prstGeom prst="rect">
            <a:avLst/>
          </a:prstGeom>
          <a:noFill/>
          <a:ln w="9525">
            <a:noFill/>
            <a:miter lim="800000"/>
            <a:headEnd/>
            <a:tailEnd/>
          </a:ln>
        </p:spPr>
        <p:txBody>
          <a:bodyPr anchor="b">
            <a:spAutoFit/>
          </a:bodyPr>
          <a:lstStyle/>
          <a:p>
            <a:pPr algn="ctr" eaLnBrk="1" hangingPunct="1"/>
            <a:r>
              <a:rPr lang="en-US" sz="4400" dirty="0">
                <a:latin typeface="Calibri" pitchFamily="34" charset="0"/>
              </a:rPr>
              <a:t>Universal Church</a:t>
            </a:r>
          </a:p>
        </p:txBody>
      </p:sp>
    </p:spTree>
    <p:extLst>
      <p:ext uri="{BB962C8B-B14F-4D97-AF65-F5344CB8AC3E}">
        <p14:creationId xmlns:p14="http://schemas.microsoft.com/office/powerpoint/2010/main" val="421567165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idx="4294967295"/>
          </p:nvPr>
        </p:nvSpPr>
        <p:spPr>
          <a:xfrm>
            <a:off x="876300" y="381000"/>
            <a:ext cx="10439399" cy="914400"/>
          </a:xfrm>
        </p:spPr>
        <p:txBody>
          <a:bodyPr/>
          <a:lstStyle/>
          <a:p>
            <a:pPr eaLnBrk="1" hangingPunct="1">
              <a:defRPr/>
            </a:pPr>
            <a:r>
              <a:rPr lang="en-US" sz="6000" i="1" dirty="0">
                <a:solidFill>
                  <a:srgbClr val="FFFF00"/>
                </a:solidFill>
                <a:latin typeface="Calibri" pitchFamily="34" charset="0"/>
              </a:rPr>
              <a:t>Additional Thought Questions</a:t>
            </a:r>
          </a:p>
        </p:txBody>
      </p:sp>
      <p:sp>
        <p:nvSpPr>
          <p:cNvPr id="3" name="Rectangle 4">
            <a:extLst>
              <a:ext uri="{FF2B5EF4-FFF2-40B4-BE49-F238E27FC236}">
                <a16:creationId xmlns:a16="http://schemas.microsoft.com/office/drawing/2014/main" id="{7634D7F6-9A06-42D9-9FDB-0347B5A5BE0C}"/>
              </a:ext>
            </a:extLst>
          </p:cNvPr>
          <p:cNvSpPr txBox="1">
            <a:spLocks noChangeArrowheads="1"/>
          </p:cNvSpPr>
          <p:nvPr/>
        </p:nvSpPr>
        <p:spPr>
          <a:xfrm>
            <a:off x="647699" y="1905000"/>
            <a:ext cx="10896600" cy="3886200"/>
          </a:xfrm>
          <a:prstGeom prst="rect">
            <a:avLst/>
          </a:prstGeom>
        </p:spPr>
        <p:txBody>
          <a:bodyPr>
            <a:normAutofit/>
          </a:bodyPr>
          <a:lst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a:lstStyle>
          <a:p>
            <a:pPr marL="393700" lvl="0" indent="-393700"/>
            <a:r>
              <a:rPr lang="en-US" sz="3200" dirty="0">
                <a:latin typeface="Calibri" panose="020F0502020204030204" pitchFamily="34" charset="0"/>
                <a:cs typeface="Calibri" panose="020F0502020204030204" pitchFamily="34" charset="0"/>
              </a:rPr>
              <a:t>Do you think there are some individuals who turn to Christ in faith and repentance, are baptized for the washing away of their sins, but who don’t know why they should participate with other Christians in a local church? </a:t>
            </a:r>
          </a:p>
          <a:p>
            <a:pPr marL="393700" lvl="0" indent="-393700"/>
            <a:endParaRPr lang="en-US" sz="3200" dirty="0">
              <a:latin typeface="Calibri" panose="020F0502020204030204" pitchFamily="34" charset="0"/>
              <a:cs typeface="Calibri" panose="020F0502020204030204" pitchFamily="34" charset="0"/>
            </a:endParaRPr>
          </a:p>
          <a:p>
            <a:pPr marL="393700" lvl="0" indent="-393700"/>
            <a:r>
              <a:rPr lang="en-US" sz="3200" dirty="0">
                <a:latin typeface="Calibri" panose="020F0502020204030204" pitchFamily="34" charset="0"/>
                <a:cs typeface="Calibri" panose="020F0502020204030204" pitchFamily="34" charset="0"/>
              </a:rPr>
              <a:t>Who should decide whether someone can join a local church?  On what basis should they make that decision?</a:t>
            </a:r>
          </a:p>
          <a:p>
            <a:pPr marL="0" indent="0">
              <a:spcBef>
                <a:spcPts val="0"/>
              </a:spcBef>
              <a:buSzPct val="100000"/>
              <a:buNone/>
            </a:pPr>
            <a:endParaRPr lang="en-US" sz="4400" dirty="0">
              <a:latin typeface="Calibri" panose="020F0502020204030204" pitchFamily="34" charset="0"/>
              <a:ea typeface="Times New Roman" panose="02020603050405020304" pitchFamily="18" charset="0"/>
            </a:endParaRPr>
          </a:p>
        </p:txBody>
      </p:sp>
    </p:spTree>
    <p:extLst>
      <p:ext uri="{BB962C8B-B14F-4D97-AF65-F5344CB8AC3E}">
        <p14:creationId xmlns:p14="http://schemas.microsoft.com/office/powerpoint/2010/main" val="40944252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dissolv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892" name="Rectangle 4"/>
          <p:cNvSpPr>
            <a:spLocks noGrp="1" noChangeArrowheads="1"/>
          </p:cNvSpPr>
          <p:nvPr>
            <p:ph type="body" sz="half" idx="4294967295"/>
          </p:nvPr>
        </p:nvSpPr>
        <p:spPr>
          <a:xfrm>
            <a:off x="533400" y="1066799"/>
            <a:ext cx="11201399" cy="5684369"/>
          </a:xfrm>
          <a:noFill/>
        </p:spPr>
        <p:txBody>
          <a:bodyPr>
            <a:normAutofit lnSpcReduction="10000"/>
          </a:bodyPr>
          <a:lstStyle/>
          <a:p>
            <a:pPr marL="533400" indent="-533400">
              <a:lnSpc>
                <a:spcPct val="80000"/>
              </a:lnSpc>
            </a:pPr>
            <a:r>
              <a:rPr lang="en-US" sz="3200" dirty="0">
                <a:latin typeface="Calibri" pitchFamily="34" charset="0"/>
              </a:rPr>
              <a:t>the church in Jerusalem – </a:t>
            </a:r>
            <a:r>
              <a:rPr lang="en-US" sz="3200" dirty="0">
                <a:solidFill>
                  <a:srgbClr val="FFFF00"/>
                </a:solidFill>
                <a:latin typeface="Calibri" pitchFamily="34" charset="0"/>
              </a:rPr>
              <a:t>Acts 11:22</a:t>
            </a:r>
          </a:p>
          <a:p>
            <a:pPr marL="533400" indent="-533400">
              <a:lnSpc>
                <a:spcPct val="80000"/>
              </a:lnSpc>
            </a:pPr>
            <a:r>
              <a:rPr lang="en-US" sz="3200" dirty="0">
                <a:latin typeface="Calibri" pitchFamily="34" charset="0"/>
              </a:rPr>
              <a:t>the church at Antioch – </a:t>
            </a:r>
            <a:r>
              <a:rPr lang="en-US" sz="3200" dirty="0">
                <a:solidFill>
                  <a:srgbClr val="FFFF00"/>
                </a:solidFill>
                <a:latin typeface="Calibri" pitchFamily="34" charset="0"/>
              </a:rPr>
              <a:t>Acts 13:1</a:t>
            </a:r>
          </a:p>
          <a:p>
            <a:pPr marL="533400" indent="-533400">
              <a:lnSpc>
                <a:spcPct val="80000"/>
              </a:lnSpc>
            </a:pPr>
            <a:r>
              <a:rPr lang="en-US" sz="3200" dirty="0">
                <a:latin typeface="Calibri" pitchFamily="34" charset="0"/>
              </a:rPr>
              <a:t>the church of God – </a:t>
            </a:r>
            <a:r>
              <a:rPr lang="en-US" sz="3200" dirty="0">
                <a:solidFill>
                  <a:srgbClr val="FFFF00"/>
                </a:solidFill>
                <a:latin typeface="Calibri" pitchFamily="34" charset="0"/>
              </a:rPr>
              <a:t>Acts 20:28 (cf. vs. 17)</a:t>
            </a:r>
            <a:endParaRPr lang="en-US" sz="3200" dirty="0">
              <a:latin typeface="Calibri" pitchFamily="34" charset="0"/>
            </a:endParaRPr>
          </a:p>
          <a:p>
            <a:pPr marL="533400" indent="-533400">
              <a:lnSpc>
                <a:spcPct val="80000"/>
              </a:lnSpc>
            </a:pPr>
            <a:r>
              <a:rPr lang="en-US" sz="3200" dirty="0">
                <a:latin typeface="Calibri" pitchFamily="34" charset="0"/>
              </a:rPr>
              <a:t>all the churches of Christ greet you – </a:t>
            </a:r>
            <a:r>
              <a:rPr lang="en-US" sz="3200" dirty="0">
                <a:solidFill>
                  <a:srgbClr val="FFFF00"/>
                </a:solidFill>
                <a:latin typeface="Calibri" pitchFamily="34" charset="0"/>
              </a:rPr>
              <a:t>Romans 16:16</a:t>
            </a:r>
            <a:endParaRPr lang="en-US" sz="3200" dirty="0">
              <a:latin typeface="Calibri" pitchFamily="34" charset="0"/>
            </a:endParaRPr>
          </a:p>
          <a:p>
            <a:pPr marL="533400" indent="-533400">
              <a:lnSpc>
                <a:spcPct val="80000"/>
              </a:lnSpc>
            </a:pPr>
            <a:r>
              <a:rPr lang="en-US" sz="3200" dirty="0">
                <a:latin typeface="Calibri" pitchFamily="34" charset="0"/>
              </a:rPr>
              <a:t>the church of God that is in Corinth – </a:t>
            </a:r>
            <a:r>
              <a:rPr lang="en-US" sz="3200" dirty="0">
                <a:solidFill>
                  <a:srgbClr val="FFFF00"/>
                </a:solidFill>
                <a:latin typeface="Calibri" pitchFamily="34" charset="0"/>
              </a:rPr>
              <a:t>I Cor. 1:2</a:t>
            </a:r>
          </a:p>
          <a:p>
            <a:pPr marL="533400" indent="-533400">
              <a:lnSpc>
                <a:spcPct val="80000"/>
              </a:lnSpc>
            </a:pPr>
            <a:r>
              <a:rPr lang="en-US" sz="3200" dirty="0">
                <a:latin typeface="Calibri" pitchFamily="34" charset="0"/>
              </a:rPr>
              <a:t>the churches of Galatia – </a:t>
            </a:r>
            <a:r>
              <a:rPr lang="en-US" sz="3200" dirty="0">
                <a:solidFill>
                  <a:srgbClr val="FFFF00"/>
                </a:solidFill>
                <a:latin typeface="Calibri" pitchFamily="34" charset="0"/>
              </a:rPr>
              <a:t>I Cor. 16:1, Galatians 1:2</a:t>
            </a:r>
          </a:p>
          <a:p>
            <a:pPr marL="533400" indent="-533400">
              <a:lnSpc>
                <a:spcPct val="80000"/>
              </a:lnSpc>
            </a:pPr>
            <a:r>
              <a:rPr lang="en-US" sz="3200" dirty="0">
                <a:latin typeface="Calibri" pitchFamily="34" charset="0"/>
              </a:rPr>
              <a:t>the church of God that is at Corinth – </a:t>
            </a:r>
            <a:r>
              <a:rPr lang="en-US" sz="3200" dirty="0">
                <a:solidFill>
                  <a:srgbClr val="FFFF00"/>
                </a:solidFill>
                <a:latin typeface="Calibri" pitchFamily="34" charset="0"/>
              </a:rPr>
              <a:t>II Corinthians 1:1</a:t>
            </a:r>
          </a:p>
          <a:p>
            <a:pPr marL="533400" indent="-533400">
              <a:lnSpc>
                <a:spcPct val="80000"/>
              </a:lnSpc>
            </a:pPr>
            <a:r>
              <a:rPr lang="en-US" sz="3200" dirty="0">
                <a:latin typeface="Calibri" pitchFamily="34" charset="0"/>
              </a:rPr>
              <a:t>the church of the Thessalonians in God the Father and the Lord Jesus Christ – </a:t>
            </a:r>
            <a:r>
              <a:rPr lang="en-US" sz="3200" dirty="0">
                <a:solidFill>
                  <a:srgbClr val="FFFF00"/>
                </a:solidFill>
                <a:latin typeface="Calibri" pitchFamily="34" charset="0"/>
              </a:rPr>
              <a:t>I Thessalonians 1:1, II Thess. 1:1</a:t>
            </a:r>
          </a:p>
          <a:p>
            <a:pPr marL="533400" indent="-533400">
              <a:lnSpc>
                <a:spcPct val="80000"/>
              </a:lnSpc>
            </a:pPr>
            <a:r>
              <a:rPr lang="en-US" sz="3200" dirty="0">
                <a:latin typeface="Calibri" pitchFamily="34" charset="0"/>
              </a:rPr>
              <a:t>the household of God which is the church of the living God  – </a:t>
            </a:r>
            <a:r>
              <a:rPr lang="en-US" sz="3200" dirty="0">
                <a:solidFill>
                  <a:srgbClr val="FFFF00"/>
                </a:solidFill>
                <a:latin typeface="Calibri" pitchFamily="34" charset="0"/>
              </a:rPr>
              <a:t>I Timothy 3:15</a:t>
            </a:r>
          </a:p>
          <a:p>
            <a:pPr marL="533400" indent="-533400">
              <a:lnSpc>
                <a:spcPct val="80000"/>
              </a:lnSpc>
            </a:pPr>
            <a:r>
              <a:rPr lang="en-US" sz="3200" dirty="0">
                <a:latin typeface="Calibri" pitchFamily="34" charset="0"/>
              </a:rPr>
              <a:t>the church in [city of Asia] – </a:t>
            </a:r>
            <a:r>
              <a:rPr lang="en-US" sz="3200" dirty="0">
                <a:solidFill>
                  <a:srgbClr val="FFFF00"/>
                </a:solidFill>
                <a:latin typeface="Calibri" pitchFamily="34" charset="0"/>
              </a:rPr>
              <a:t>Revelation 2:1,8,12,18; 3:1,7,14</a:t>
            </a:r>
            <a:endParaRPr lang="en-US" sz="3000" dirty="0">
              <a:effectLst/>
              <a:latin typeface="Calibri" pitchFamily="34" charset="0"/>
            </a:endParaRPr>
          </a:p>
          <a:p>
            <a:pPr marL="533400" indent="-533400">
              <a:lnSpc>
                <a:spcPct val="80000"/>
              </a:lnSpc>
            </a:pPr>
            <a:endParaRPr lang="en-US" sz="3000" dirty="0">
              <a:effectLst/>
              <a:latin typeface="Calibri" pitchFamily="34" charset="0"/>
            </a:endParaRPr>
          </a:p>
          <a:p>
            <a:pPr marL="533400" indent="-533400">
              <a:lnSpc>
                <a:spcPct val="80000"/>
              </a:lnSpc>
            </a:pPr>
            <a:endParaRPr lang="en-US" sz="3000" dirty="0">
              <a:effectLst/>
              <a:latin typeface="Calibri" pitchFamily="34" charset="0"/>
            </a:endParaRPr>
          </a:p>
        </p:txBody>
      </p:sp>
      <p:sp>
        <p:nvSpPr>
          <p:cNvPr id="5" name="Rectangle 5"/>
          <p:cNvSpPr>
            <a:spLocks noChangeArrowheads="1"/>
          </p:cNvSpPr>
          <p:nvPr/>
        </p:nvSpPr>
        <p:spPr bwMode="auto">
          <a:xfrm>
            <a:off x="1981200" y="106831"/>
            <a:ext cx="8637587" cy="769441"/>
          </a:xfrm>
          <a:prstGeom prst="rect">
            <a:avLst/>
          </a:prstGeom>
          <a:noFill/>
          <a:ln w="9525">
            <a:noFill/>
            <a:miter lim="800000"/>
            <a:headEnd/>
            <a:tailEnd/>
          </a:ln>
        </p:spPr>
        <p:txBody>
          <a:bodyPr anchor="b">
            <a:spAutoFit/>
          </a:bodyPr>
          <a:lstStyle/>
          <a:p>
            <a:pPr algn="ctr" eaLnBrk="1" hangingPunct="1"/>
            <a:r>
              <a:rPr lang="en-US" sz="4400" dirty="0">
                <a:latin typeface="Calibri" pitchFamily="34" charset="0"/>
              </a:rPr>
              <a:t>Names of Local Churches</a:t>
            </a:r>
          </a:p>
        </p:txBody>
      </p:sp>
    </p:spTree>
    <p:extLst>
      <p:ext uri="{BB962C8B-B14F-4D97-AF65-F5344CB8AC3E}">
        <p14:creationId xmlns:p14="http://schemas.microsoft.com/office/powerpoint/2010/main" val="19390546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7892"/>
                                        </p:tgtEl>
                                        <p:attrNameLst>
                                          <p:attrName>style.visibility</p:attrName>
                                        </p:attrNameLst>
                                      </p:cBhvr>
                                      <p:to>
                                        <p:strVal val="visible"/>
                                      </p:to>
                                    </p:set>
                                    <p:animEffect transition="in" filter="dissolve">
                                      <p:cBhvr>
                                        <p:cTn id="7" dur="500"/>
                                        <p:tgtEl>
                                          <p:spTgt spid="3789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2" grpId="0"/>
    </p:bld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892" name="Rectangle 4"/>
          <p:cNvSpPr>
            <a:spLocks noGrp="1" noChangeArrowheads="1"/>
          </p:cNvSpPr>
          <p:nvPr>
            <p:ph type="body" sz="half" idx="4294967295"/>
          </p:nvPr>
        </p:nvSpPr>
        <p:spPr>
          <a:xfrm>
            <a:off x="266700" y="1104900"/>
            <a:ext cx="11658600" cy="4648200"/>
          </a:xfrm>
          <a:noFill/>
        </p:spPr>
        <p:txBody>
          <a:bodyPr>
            <a:normAutofit fontScale="92500"/>
          </a:bodyPr>
          <a:lstStyle/>
          <a:p>
            <a:pPr marL="533400" indent="-533400">
              <a:lnSpc>
                <a:spcPct val="80000"/>
              </a:lnSpc>
            </a:pPr>
            <a:r>
              <a:rPr lang="en-US" sz="3600" dirty="0">
                <a:latin typeface="Calibri" pitchFamily="34" charset="0"/>
              </a:rPr>
              <a:t>In Antioch the disciples were first called Christians – </a:t>
            </a:r>
            <a:r>
              <a:rPr lang="en-US" sz="3600" dirty="0">
                <a:solidFill>
                  <a:srgbClr val="FFFF00"/>
                </a:solidFill>
                <a:latin typeface="Calibri" pitchFamily="34" charset="0"/>
              </a:rPr>
              <a:t>Acts 11:26</a:t>
            </a:r>
          </a:p>
          <a:p>
            <a:pPr marL="533400" indent="-533400">
              <a:lnSpc>
                <a:spcPct val="80000"/>
              </a:lnSpc>
            </a:pPr>
            <a:r>
              <a:rPr lang="en-US" sz="3600" dirty="0">
                <a:latin typeface="Calibri" pitchFamily="34" charset="0"/>
              </a:rPr>
              <a:t>the saints who are in Ephesus and are faithful in Christ Jesus – </a:t>
            </a:r>
            <a:r>
              <a:rPr lang="en-US" sz="3600" dirty="0">
                <a:solidFill>
                  <a:srgbClr val="FFFF00"/>
                </a:solidFill>
                <a:latin typeface="Calibri" pitchFamily="34" charset="0"/>
              </a:rPr>
              <a:t>Ephesians 1:1</a:t>
            </a:r>
          </a:p>
          <a:p>
            <a:pPr marL="533400" indent="-533400">
              <a:lnSpc>
                <a:spcPct val="80000"/>
              </a:lnSpc>
            </a:pPr>
            <a:r>
              <a:rPr lang="en-US" sz="3600" dirty="0">
                <a:latin typeface="Calibri" pitchFamily="34" charset="0"/>
              </a:rPr>
              <a:t>All the saints in Christ Jesus who are at Philippi – </a:t>
            </a:r>
            <a:r>
              <a:rPr lang="en-US" sz="3600" dirty="0">
                <a:solidFill>
                  <a:srgbClr val="FFFF00"/>
                </a:solidFill>
                <a:latin typeface="Calibri" pitchFamily="34" charset="0"/>
              </a:rPr>
              <a:t>Philippians 1:1</a:t>
            </a:r>
          </a:p>
          <a:p>
            <a:pPr marL="533400" indent="-533400">
              <a:lnSpc>
                <a:spcPct val="80000"/>
              </a:lnSpc>
            </a:pPr>
            <a:r>
              <a:rPr lang="en-US" sz="3600" dirty="0">
                <a:latin typeface="Calibri" pitchFamily="34" charset="0"/>
              </a:rPr>
              <a:t>Greet every saint in Christ Jesus – </a:t>
            </a:r>
            <a:r>
              <a:rPr lang="en-US" sz="3600" dirty="0">
                <a:solidFill>
                  <a:srgbClr val="FFFF00"/>
                </a:solidFill>
                <a:latin typeface="Calibri" pitchFamily="34" charset="0"/>
              </a:rPr>
              <a:t>Philippians 4:21-22</a:t>
            </a:r>
            <a:endParaRPr lang="en-US" sz="3600" dirty="0">
              <a:latin typeface="Calibri" pitchFamily="34" charset="0"/>
            </a:endParaRPr>
          </a:p>
          <a:p>
            <a:pPr marL="533400" indent="-533400">
              <a:lnSpc>
                <a:spcPct val="80000"/>
              </a:lnSpc>
            </a:pPr>
            <a:r>
              <a:rPr lang="en-US" sz="3600" dirty="0">
                <a:latin typeface="Calibri" pitchFamily="34" charset="0"/>
              </a:rPr>
              <a:t>The saints and faithful brothers in Christ at Colossae – </a:t>
            </a:r>
            <a:r>
              <a:rPr lang="en-US" sz="3600" dirty="0">
                <a:solidFill>
                  <a:srgbClr val="FFFF00"/>
                </a:solidFill>
                <a:latin typeface="Calibri" pitchFamily="34" charset="0"/>
              </a:rPr>
              <a:t>Colossians 1:2</a:t>
            </a:r>
            <a:endParaRPr lang="en-US" sz="3600" dirty="0">
              <a:latin typeface="Calibri" pitchFamily="34" charset="0"/>
            </a:endParaRPr>
          </a:p>
          <a:p>
            <a:pPr marL="533400" indent="-533400">
              <a:lnSpc>
                <a:spcPct val="80000"/>
              </a:lnSpc>
            </a:pPr>
            <a:r>
              <a:rPr lang="en-US" sz="3600" dirty="0">
                <a:latin typeface="Calibri" pitchFamily="34" charset="0"/>
              </a:rPr>
              <a:t>the brothers and sisters at Laodicea – </a:t>
            </a:r>
            <a:r>
              <a:rPr lang="en-US" sz="3600" dirty="0">
                <a:solidFill>
                  <a:srgbClr val="FFFF00"/>
                </a:solidFill>
                <a:latin typeface="Calibri" pitchFamily="34" charset="0"/>
              </a:rPr>
              <a:t>Colossians 4:15</a:t>
            </a:r>
          </a:p>
          <a:p>
            <a:pPr marL="533400" indent="-533400">
              <a:lnSpc>
                <a:spcPct val="80000"/>
              </a:lnSpc>
            </a:pPr>
            <a:r>
              <a:rPr lang="en-US" sz="3600" dirty="0">
                <a:latin typeface="Calibri" pitchFamily="34" charset="0"/>
              </a:rPr>
              <a:t>the flock of God – </a:t>
            </a:r>
            <a:r>
              <a:rPr lang="en-US" sz="3600" dirty="0">
                <a:solidFill>
                  <a:srgbClr val="FFFF00"/>
                </a:solidFill>
                <a:latin typeface="Calibri" pitchFamily="34" charset="0"/>
              </a:rPr>
              <a:t>I Peter 5:2</a:t>
            </a:r>
          </a:p>
          <a:p>
            <a:pPr marL="533400" indent="-533400">
              <a:lnSpc>
                <a:spcPct val="80000"/>
              </a:lnSpc>
            </a:pPr>
            <a:endParaRPr lang="en-US" sz="3200" dirty="0">
              <a:effectLst/>
              <a:latin typeface="Calibri" pitchFamily="34" charset="0"/>
            </a:endParaRPr>
          </a:p>
          <a:p>
            <a:pPr marL="533400" indent="-533400">
              <a:lnSpc>
                <a:spcPct val="80000"/>
              </a:lnSpc>
            </a:pPr>
            <a:endParaRPr lang="en-US" sz="3000" dirty="0">
              <a:effectLst/>
              <a:latin typeface="Calibri" pitchFamily="34" charset="0"/>
            </a:endParaRPr>
          </a:p>
        </p:txBody>
      </p:sp>
      <p:sp>
        <p:nvSpPr>
          <p:cNvPr id="5" name="Rectangle 5"/>
          <p:cNvSpPr>
            <a:spLocks noChangeArrowheads="1"/>
          </p:cNvSpPr>
          <p:nvPr/>
        </p:nvSpPr>
        <p:spPr bwMode="auto">
          <a:xfrm>
            <a:off x="1600200" y="106832"/>
            <a:ext cx="8637587" cy="769441"/>
          </a:xfrm>
          <a:prstGeom prst="rect">
            <a:avLst/>
          </a:prstGeom>
          <a:noFill/>
          <a:ln w="9525">
            <a:noFill/>
            <a:miter lim="800000"/>
            <a:headEnd/>
            <a:tailEnd/>
          </a:ln>
        </p:spPr>
        <p:txBody>
          <a:bodyPr anchor="b">
            <a:spAutoFit/>
          </a:bodyPr>
          <a:lstStyle/>
          <a:p>
            <a:pPr algn="ctr" eaLnBrk="1" hangingPunct="1"/>
            <a:r>
              <a:rPr lang="en-US" sz="4400" dirty="0">
                <a:latin typeface="Calibri" pitchFamily="34" charset="0"/>
              </a:rPr>
              <a:t>Other Names of Groups of Christians</a:t>
            </a:r>
          </a:p>
        </p:txBody>
      </p:sp>
      <p:sp>
        <p:nvSpPr>
          <p:cNvPr id="4" name="TextBox 3">
            <a:extLst>
              <a:ext uri="{FF2B5EF4-FFF2-40B4-BE49-F238E27FC236}">
                <a16:creationId xmlns:a16="http://schemas.microsoft.com/office/drawing/2014/main" id="{A4470B75-F248-4594-B767-A4B757758BDC}"/>
              </a:ext>
            </a:extLst>
          </p:cNvPr>
          <p:cNvSpPr txBox="1"/>
          <p:nvPr/>
        </p:nvSpPr>
        <p:spPr>
          <a:xfrm>
            <a:off x="2115739" y="5867400"/>
            <a:ext cx="7606507" cy="584775"/>
          </a:xfrm>
          <a:prstGeom prst="rect">
            <a:avLst/>
          </a:prstGeom>
          <a:noFill/>
          <a:ln w="38100">
            <a:solidFill>
              <a:srgbClr val="FFFF00"/>
            </a:solidFill>
          </a:ln>
        </p:spPr>
        <p:txBody>
          <a:bodyPr wrap="square" rtlCol="0">
            <a:spAutoFit/>
          </a:bodyPr>
          <a:lstStyle/>
          <a:p>
            <a:pPr algn="ctr"/>
            <a:r>
              <a:rPr lang="en-US" sz="3200" i="1" dirty="0">
                <a:solidFill>
                  <a:srgbClr val="FFC000"/>
                </a:solidFill>
                <a:latin typeface="Calibri" pitchFamily="34" charset="0"/>
              </a:rPr>
              <a:t>What is consistent in most of these?</a:t>
            </a:r>
          </a:p>
        </p:txBody>
      </p:sp>
    </p:spTree>
    <p:extLst>
      <p:ext uri="{BB962C8B-B14F-4D97-AF65-F5344CB8AC3E}">
        <p14:creationId xmlns:p14="http://schemas.microsoft.com/office/powerpoint/2010/main" val="34125685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7892">
                                            <p:txEl>
                                              <p:pRg st="0" end="0"/>
                                            </p:txEl>
                                          </p:spTgt>
                                        </p:tgtEl>
                                        <p:attrNameLst>
                                          <p:attrName>style.visibility</p:attrName>
                                        </p:attrNameLst>
                                      </p:cBhvr>
                                      <p:to>
                                        <p:strVal val="visible"/>
                                      </p:to>
                                    </p:set>
                                    <p:animEffect transition="in" filter="dissolve">
                                      <p:cBhvr>
                                        <p:cTn id="7" dur="500"/>
                                        <p:tgtEl>
                                          <p:spTgt spid="3789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7892">
                                            <p:txEl>
                                              <p:pRg st="1" end="1"/>
                                            </p:txEl>
                                          </p:spTgt>
                                        </p:tgtEl>
                                        <p:attrNameLst>
                                          <p:attrName>style.visibility</p:attrName>
                                        </p:attrNameLst>
                                      </p:cBhvr>
                                      <p:to>
                                        <p:strVal val="visible"/>
                                      </p:to>
                                    </p:set>
                                    <p:animEffect transition="in" filter="dissolve">
                                      <p:cBhvr>
                                        <p:cTn id="12" dur="500"/>
                                        <p:tgtEl>
                                          <p:spTgt spid="3789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7892">
                                            <p:txEl>
                                              <p:pRg st="2" end="2"/>
                                            </p:txEl>
                                          </p:spTgt>
                                        </p:tgtEl>
                                        <p:attrNameLst>
                                          <p:attrName>style.visibility</p:attrName>
                                        </p:attrNameLst>
                                      </p:cBhvr>
                                      <p:to>
                                        <p:strVal val="visible"/>
                                      </p:to>
                                    </p:set>
                                    <p:animEffect transition="in" filter="dissolve">
                                      <p:cBhvr>
                                        <p:cTn id="17" dur="500"/>
                                        <p:tgtEl>
                                          <p:spTgt spid="3789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37892">
                                            <p:txEl>
                                              <p:pRg st="3" end="3"/>
                                            </p:txEl>
                                          </p:spTgt>
                                        </p:tgtEl>
                                        <p:attrNameLst>
                                          <p:attrName>style.visibility</p:attrName>
                                        </p:attrNameLst>
                                      </p:cBhvr>
                                      <p:to>
                                        <p:strVal val="visible"/>
                                      </p:to>
                                    </p:set>
                                    <p:animEffect transition="in" filter="dissolve">
                                      <p:cBhvr>
                                        <p:cTn id="22" dur="500"/>
                                        <p:tgtEl>
                                          <p:spTgt spid="3789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37892">
                                            <p:txEl>
                                              <p:pRg st="4" end="4"/>
                                            </p:txEl>
                                          </p:spTgt>
                                        </p:tgtEl>
                                        <p:attrNameLst>
                                          <p:attrName>style.visibility</p:attrName>
                                        </p:attrNameLst>
                                      </p:cBhvr>
                                      <p:to>
                                        <p:strVal val="visible"/>
                                      </p:to>
                                    </p:set>
                                    <p:animEffect transition="in" filter="dissolve">
                                      <p:cBhvr>
                                        <p:cTn id="27" dur="500"/>
                                        <p:tgtEl>
                                          <p:spTgt spid="37892">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37892">
                                            <p:txEl>
                                              <p:pRg st="5" end="5"/>
                                            </p:txEl>
                                          </p:spTgt>
                                        </p:tgtEl>
                                        <p:attrNameLst>
                                          <p:attrName>style.visibility</p:attrName>
                                        </p:attrNameLst>
                                      </p:cBhvr>
                                      <p:to>
                                        <p:strVal val="visible"/>
                                      </p:to>
                                    </p:set>
                                    <p:animEffect transition="in" filter="dissolve">
                                      <p:cBhvr>
                                        <p:cTn id="32" dur="500"/>
                                        <p:tgtEl>
                                          <p:spTgt spid="37892">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37892">
                                            <p:txEl>
                                              <p:pRg st="6" end="6"/>
                                            </p:txEl>
                                          </p:spTgt>
                                        </p:tgtEl>
                                        <p:attrNameLst>
                                          <p:attrName>style.visibility</p:attrName>
                                        </p:attrNameLst>
                                      </p:cBhvr>
                                      <p:to>
                                        <p:strVal val="visible"/>
                                      </p:to>
                                    </p:set>
                                    <p:animEffect transition="in" filter="dissolve">
                                      <p:cBhvr>
                                        <p:cTn id="37" dur="500"/>
                                        <p:tgtEl>
                                          <p:spTgt spid="37892">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9" presetClass="entr" presetSubtype="0" fill="hold" grpId="0" nodeType="clickEffect">
                                  <p:stCondLst>
                                    <p:cond delay="0"/>
                                  </p:stCondLst>
                                  <p:childTnLst>
                                    <p:set>
                                      <p:cBhvr>
                                        <p:cTn id="41" dur="1" fill="hold">
                                          <p:stCondLst>
                                            <p:cond delay="0"/>
                                          </p:stCondLst>
                                        </p:cTn>
                                        <p:tgtEl>
                                          <p:spTgt spid="4"/>
                                        </p:tgtEl>
                                        <p:attrNameLst>
                                          <p:attrName>style.visibility</p:attrName>
                                        </p:attrNameLst>
                                      </p:cBhvr>
                                      <p:to>
                                        <p:strVal val="visible"/>
                                      </p:to>
                                    </p:set>
                                    <p:animEffect transition="in" filter="dissolve">
                                      <p:cBhvr>
                                        <p:cTn id="4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2" grpId="0" build="p"/>
      <p:bldP spid="4"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idx="4294967295"/>
          </p:nvPr>
        </p:nvSpPr>
        <p:spPr>
          <a:xfrm>
            <a:off x="152400" y="152400"/>
            <a:ext cx="10439399" cy="914400"/>
          </a:xfrm>
        </p:spPr>
        <p:txBody>
          <a:bodyPr/>
          <a:lstStyle/>
          <a:p>
            <a:pPr eaLnBrk="1" hangingPunct="1">
              <a:defRPr/>
            </a:pPr>
            <a:r>
              <a:rPr lang="en-US" sz="6600" b="1" i="1" dirty="0">
                <a:solidFill>
                  <a:schemeClr val="tx1"/>
                </a:solidFill>
                <a:latin typeface="Calibri" pitchFamily="34" charset="0"/>
              </a:rPr>
              <a:t>What is the Church of Christ?</a:t>
            </a:r>
          </a:p>
        </p:txBody>
      </p:sp>
      <p:sp>
        <p:nvSpPr>
          <p:cNvPr id="3" name="Rectangle 4">
            <a:extLst>
              <a:ext uri="{FF2B5EF4-FFF2-40B4-BE49-F238E27FC236}">
                <a16:creationId xmlns:a16="http://schemas.microsoft.com/office/drawing/2014/main" id="{7634D7F6-9A06-42D9-9FDB-0347B5A5BE0C}"/>
              </a:ext>
            </a:extLst>
          </p:cNvPr>
          <p:cNvSpPr txBox="1">
            <a:spLocks noChangeArrowheads="1"/>
          </p:cNvSpPr>
          <p:nvPr/>
        </p:nvSpPr>
        <p:spPr>
          <a:xfrm>
            <a:off x="990600" y="2286000"/>
            <a:ext cx="10896600" cy="3733800"/>
          </a:xfrm>
          <a:prstGeom prst="rect">
            <a:avLst/>
          </a:prstGeom>
        </p:spPr>
        <p:txBody>
          <a:bodyPr>
            <a:normAutofit/>
          </a:bodyPr>
          <a:lst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a:lstStyle>
          <a:p>
            <a:pPr marL="0" indent="0">
              <a:spcBef>
                <a:spcPts val="0"/>
              </a:spcBef>
              <a:buSzPct val="100000"/>
              <a:buNone/>
            </a:pPr>
            <a:r>
              <a:rPr lang="en-US" sz="4400" dirty="0">
                <a:latin typeface="Calibri" panose="020F0502020204030204" pitchFamily="34" charset="0"/>
                <a:ea typeface="Times New Roman" panose="02020603050405020304" pitchFamily="18" charset="0"/>
              </a:rPr>
              <a:t>What are some advantages of using the name Church of Christ here at Embry Hills?</a:t>
            </a:r>
          </a:p>
          <a:p>
            <a:pPr marL="0" indent="0">
              <a:spcBef>
                <a:spcPts val="0"/>
              </a:spcBef>
              <a:buSzPct val="100000"/>
              <a:buNone/>
            </a:pPr>
            <a:endParaRPr lang="en-US" sz="4400" dirty="0">
              <a:latin typeface="Calibri" panose="020F0502020204030204" pitchFamily="34" charset="0"/>
              <a:ea typeface="Times New Roman" panose="02020603050405020304" pitchFamily="18" charset="0"/>
            </a:endParaRPr>
          </a:p>
          <a:p>
            <a:pPr marL="0" indent="0">
              <a:spcBef>
                <a:spcPts val="0"/>
              </a:spcBef>
              <a:buSzPct val="100000"/>
              <a:buNone/>
            </a:pPr>
            <a:r>
              <a:rPr lang="en-US" sz="4400" dirty="0">
                <a:latin typeface="Calibri" panose="020F0502020204030204" pitchFamily="34" charset="0"/>
                <a:ea typeface="Times New Roman" panose="02020603050405020304" pitchFamily="18" charset="0"/>
              </a:rPr>
              <a:t>In what ways is Church of Christ a good or beneficial name?</a:t>
            </a:r>
            <a:endParaRPr lang="en-US" sz="3600" dirty="0">
              <a:latin typeface="Times New Roman" panose="02020603050405020304" pitchFamily="18" charset="0"/>
              <a:ea typeface="Times New Roman" panose="02020603050405020304" pitchFamily="18" charset="0"/>
            </a:endParaRPr>
          </a:p>
        </p:txBody>
      </p:sp>
      <p:sp>
        <p:nvSpPr>
          <p:cNvPr id="4" name="TextBox 3">
            <a:extLst>
              <a:ext uri="{FF2B5EF4-FFF2-40B4-BE49-F238E27FC236}">
                <a16:creationId xmlns:a16="http://schemas.microsoft.com/office/drawing/2014/main" id="{1B521AAC-EF9A-4A88-B80C-2DD8D67AF81A}"/>
              </a:ext>
            </a:extLst>
          </p:cNvPr>
          <p:cNvSpPr txBox="1"/>
          <p:nvPr/>
        </p:nvSpPr>
        <p:spPr>
          <a:xfrm>
            <a:off x="1828800" y="1295400"/>
            <a:ext cx="7696200" cy="646331"/>
          </a:xfrm>
          <a:prstGeom prst="rect">
            <a:avLst/>
          </a:prstGeom>
          <a:noFill/>
          <a:ln w="38100">
            <a:solidFill>
              <a:srgbClr val="FFFF00"/>
            </a:solidFill>
          </a:ln>
        </p:spPr>
        <p:txBody>
          <a:bodyPr wrap="square" rtlCol="0">
            <a:spAutoFit/>
          </a:bodyPr>
          <a:lstStyle/>
          <a:p>
            <a:pPr algn="ctr"/>
            <a:r>
              <a:rPr lang="en-US" sz="3600" b="1" i="1" dirty="0">
                <a:latin typeface="Calibri" pitchFamily="34" charset="0"/>
              </a:rPr>
              <a:t>Pre-Class Thought Questions</a:t>
            </a:r>
          </a:p>
        </p:txBody>
      </p:sp>
    </p:spTree>
    <p:extLst>
      <p:ext uri="{BB962C8B-B14F-4D97-AF65-F5344CB8AC3E}">
        <p14:creationId xmlns:p14="http://schemas.microsoft.com/office/powerpoint/2010/main" val="23979288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dissolv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idx="4294967295"/>
          </p:nvPr>
        </p:nvSpPr>
        <p:spPr>
          <a:xfrm>
            <a:off x="152400" y="152400"/>
            <a:ext cx="10439399" cy="914400"/>
          </a:xfrm>
        </p:spPr>
        <p:txBody>
          <a:bodyPr/>
          <a:lstStyle/>
          <a:p>
            <a:pPr eaLnBrk="1" hangingPunct="1">
              <a:defRPr/>
            </a:pPr>
            <a:r>
              <a:rPr lang="en-US" sz="6600" b="1" i="1" dirty="0">
                <a:solidFill>
                  <a:schemeClr val="tx1"/>
                </a:solidFill>
                <a:latin typeface="Calibri" pitchFamily="34" charset="0"/>
              </a:rPr>
              <a:t>What is the Church of Christ?</a:t>
            </a:r>
          </a:p>
        </p:txBody>
      </p:sp>
      <p:sp>
        <p:nvSpPr>
          <p:cNvPr id="3" name="Rectangle 4">
            <a:extLst>
              <a:ext uri="{FF2B5EF4-FFF2-40B4-BE49-F238E27FC236}">
                <a16:creationId xmlns:a16="http://schemas.microsoft.com/office/drawing/2014/main" id="{7634D7F6-9A06-42D9-9FDB-0347B5A5BE0C}"/>
              </a:ext>
            </a:extLst>
          </p:cNvPr>
          <p:cNvSpPr txBox="1">
            <a:spLocks noChangeArrowheads="1"/>
          </p:cNvSpPr>
          <p:nvPr/>
        </p:nvSpPr>
        <p:spPr>
          <a:xfrm>
            <a:off x="647700" y="2286000"/>
            <a:ext cx="10896600" cy="3657600"/>
          </a:xfrm>
          <a:prstGeom prst="rect">
            <a:avLst/>
          </a:prstGeom>
        </p:spPr>
        <p:txBody>
          <a:bodyPr>
            <a:normAutofit fontScale="92500" lnSpcReduction="10000"/>
          </a:bodyPr>
          <a:lst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a:lstStyle>
          <a:p>
            <a:pPr marL="0" indent="0">
              <a:spcBef>
                <a:spcPts val="0"/>
              </a:spcBef>
              <a:buSzPct val="100000"/>
              <a:buNone/>
            </a:pPr>
            <a:r>
              <a:rPr lang="en-US" sz="4400" dirty="0">
                <a:latin typeface="Calibri" panose="020F0502020204030204" pitchFamily="34" charset="0"/>
                <a:ea typeface="Times New Roman" panose="02020603050405020304" pitchFamily="18" charset="0"/>
              </a:rPr>
              <a:t>What may be some drawbacks that result from using the name Church of Christ?</a:t>
            </a:r>
          </a:p>
          <a:p>
            <a:pPr marL="0" indent="0">
              <a:spcBef>
                <a:spcPts val="0"/>
              </a:spcBef>
              <a:buSzPct val="100000"/>
              <a:buNone/>
            </a:pPr>
            <a:endParaRPr lang="en-US" sz="4400" dirty="0">
              <a:latin typeface="Calibri" panose="020F0502020204030204" pitchFamily="34" charset="0"/>
              <a:ea typeface="Times New Roman" panose="02020603050405020304" pitchFamily="18" charset="0"/>
            </a:endParaRPr>
          </a:p>
          <a:p>
            <a:pPr marL="0" indent="0">
              <a:spcBef>
                <a:spcPts val="0"/>
              </a:spcBef>
              <a:buSzPct val="100000"/>
              <a:buNone/>
            </a:pPr>
            <a:r>
              <a:rPr lang="en-US" sz="4400" dirty="0">
                <a:latin typeface="Calibri" panose="020F0502020204030204" pitchFamily="34" charset="0"/>
                <a:ea typeface="Times New Roman" panose="02020603050405020304" pitchFamily="18" charset="0"/>
              </a:rPr>
              <a:t>What are some misconceptions associated with the name Church of Christ or those who are called by this name?</a:t>
            </a:r>
            <a:endParaRPr lang="en-US" sz="3600" dirty="0">
              <a:latin typeface="Times New Roman" panose="02020603050405020304" pitchFamily="18" charset="0"/>
              <a:ea typeface="Times New Roman" panose="02020603050405020304" pitchFamily="18" charset="0"/>
            </a:endParaRPr>
          </a:p>
        </p:txBody>
      </p:sp>
      <p:sp>
        <p:nvSpPr>
          <p:cNvPr id="4" name="TextBox 3">
            <a:extLst>
              <a:ext uri="{FF2B5EF4-FFF2-40B4-BE49-F238E27FC236}">
                <a16:creationId xmlns:a16="http://schemas.microsoft.com/office/drawing/2014/main" id="{1B521AAC-EF9A-4A88-B80C-2DD8D67AF81A}"/>
              </a:ext>
            </a:extLst>
          </p:cNvPr>
          <p:cNvSpPr txBox="1"/>
          <p:nvPr/>
        </p:nvSpPr>
        <p:spPr>
          <a:xfrm>
            <a:off x="1828800" y="1295400"/>
            <a:ext cx="7696200" cy="646331"/>
          </a:xfrm>
          <a:prstGeom prst="rect">
            <a:avLst/>
          </a:prstGeom>
          <a:noFill/>
          <a:ln w="38100">
            <a:solidFill>
              <a:srgbClr val="FFFF00"/>
            </a:solidFill>
          </a:ln>
        </p:spPr>
        <p:txBody>
          <a:bodyPr wrap="square" rtlCol="0">
            <a:spAutoFit/>
          </a:bodyPr>
          <a:lstStyle/>
          <a:p>
            <a:pPr algn="ctr"/>
            <a:r>
              <a:rPr lang="en-US" sz="3600" b="1" i="1" dirty="0">
                <a:latin typeface="Calibri" pitchFamily="34" charset="0"/>
              </a:rPr>
              <a:t>Pre-Class Thought Questions</a:t>
            </a:r>
          </a:p>
        </p:txBody>
      </p:sp>
    </p:spTree>
    <p:extLst>
      <p:ext uri="{BB962C8B-B14F-4D97-AF65-F5344CB8AC3E}">
        <p14:creationId xmlns:p14="http://schemas.microsoft.com/office/powerpoint/2010/main" val="28324264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dissolve">
                                      <p:cBhvr>
                                        <p:cTn id="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idx="4294967295"/>
          </p:nvPr>
        </p:nvSpPr>
        <p:spPr>
          <a:xfrm>
            <a:off x="152400" y="152400"/>
            <a:ext cx="10439399" cy="914400"/>
          </a:xfrm>
        </p:spPr>
        <p:txBody>
          <a:bodyPr/>
          <a:lstStyle/>
          <a:p>
            <a:pPr algn="ctr" eaLnBrk="1" hangingPunct="1">
              <a:defRPr/>
            </a:pPr>
            <a:r>
              <a:rPr lang="en-US" sz="6600" b="1" i="1" dirty="0">
                <a:solidFill>
                  <a:schemeClr val="tx1"/>
                </a:solidFill>
                <a:latin typeface="Calibri" pitchFamily="34" charset="0"/>
              </a:rPr>
              <a:t>What’s in a Label?</a:t>
            </a:r>
          </a:p>
        </p:txBody>
      </p:sp>
      <p:sp>
        <p:nvSpPr>
          <p:cNvPr id="3" name="Rectangle 4">
            <a:extLst>
              <a:ext uri="{FF2B5EF4-FFF2-40B4-BE49-F238E27FC236}">
                <a16:creationId xmlns:a16="http://schemas.microsoft.com/office/drawing/2014/main" id="{7634D7F6-9A06-42D9-9FDB-0347B5A5BE0C}"/>
              </a:ext>
            </a:extLst>
          </p:cNvPr>
          <p:cNvSpPr txBox="1">
            <a:spLocks noChangeArrowheads="1"/>
          </p:cNvSpPr>
          <p:nvPr/>
        </p:nvSpPr>
        <p:spPr>
          <a:xfrm>
            <a:off x="1271954" y="1828800"/>
            <a:ext cx="10896600" cy="4648200"/>
          </a:xfrm>
          <a:prstGeom prst="rect">
            <a:avLst/>
          </a:prstGeom>
        </p:spPr>
        <p:txBody>
          <a:bodyPr>
            <a:normAutofit/>
          </a:bodyPr>
          <a:lst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a:lstStyle>
          <a:p>
            <a:pPr>
              <a:spcBef>
                <a:spcPts val="0"/>
              </a:spcBef>
              <a:buClr>
                <a:schemeClr val="accent3">
                  <a:lumMod val="75000"/>
                </a:schemeClr>
              </a:buClr>
              <a:buSzPct val="100000"/>
              <a:buFont typeface="Wingdings" panose="05000000000000000000" pitchFamily="2" charset="2"/>
              <a:buChar char="§"/>
            </a:pPr>
            <a:r>
              <a:rPr lang="en-US" sz="4400" dirty="0">
                <a:latin typeface="Calibri" panose="020F0502020204030204" pitchFamily="34" charset="0"/>
                <a:ea typeface="Times New Roman" panose="02020603050405020304" pitchFamily="18" charset="0"/>
              </a:rPr>
              <a:t>Institutional – Non-institutional</a:t>
            </a:r>
          </a:p>
          <a:p>
            <a:pPr>
              <a:spcBef>
                <a:spcPts val="0"/>
              </a:spcBef>
              <a:buClr>
                <a:schemeClr val="accent3">
                  <a:lumMod val="75000"/>
                </a:schemeClr>
              </a:buClr>
              <a:buSzPct val="100000"/>
              <a:buFont typeface="Wingdings" panose="05000000000000000000" pitchFamily="2" charset="2"/>
              <a:buChar char="§"/>
            </a:pPr>
            <a:r>
              <a:rPr lang="en-US" sz="4400" dirty="0">
                <a:latin typeface="Calibri" panose="020F0502020204030204" pitchFamily="34" charset="0"/>
                <a:ea typeface="Times New Roman" panose="02020603050405020304" pitchFamily="18" charset="0"/>
              </a:rPr>
              <a:t>Conservative – Liberal </a:t>
            </a:r>
          </a:p>
          <a:p>
            <a:pPr>
              <a:spcBef>
                <a:spcPts val="0"/>
              </a:spcBef>
              <a:buClr>
                <a:schemeClr val="accent3">
                  <a:lumMod val="75000"/>
                </a:schemeClr>
              </a:buClr>
              <a:buSzPct val="100000"/>
              <a:buFont typeface="Wingdings" panose="05000000000000000000" pitchFamily="2" charset="2"/>
              <a:buChar char="§"/>
            </a:pPr>
            <a:r>
              <a:rPr lang="en-US" sz="4400" dirty="0">
                <a:latin typeface="Calibri" panose="020F0502020204030204" pitchFamily="34" charset="0"/>
                <a:ea typeface="Times New Roman" panose="02020603050405020304" pitchFamily="18" charset="0"/>
              </a:rPr>
              <a:t>Cooperating Churches</a:t>
            </a:r>
          </a:p>
          <a:p>
            <a:pPr>
              <a:spcBef>
                <a:spcPts val="0"/>
              </a:spcBef>
              <a:buClr>
                <a:schemeClr val="accent3">
                  <a:lumMod val="75000"/>
                </a:schemeClr>
              </a:buClr>
              <a:buSzPct val="100000"/>
              <a:buFont typeface="Wingdings" panose="05000000000000000000" pitchFamily="2" charset="2"/>
              <a:buChar char="§"/>
            </a:pPr>
            <a:r>
              <a:rPr lang="en-US" sz="4400" dirty="0">
                <a:latin typeface="Calibri" panose="020F0502020204030204" pitchFamily="34" charset="0"/>
                <a:ea typeface="Times New Roman" panose="02020603050405020304" pitchFamily="18" charset="0"/>
              </a:rPr>
              <a:t>Anti Churches</a:t>
            </a:r>
          </a:p>
          <a:p>
            <a:pPr>
              <a:spcBef>
                <a:spcPts val="0"/>
              </a:spcBef>
              <a:buClr>
                <a:schemeClr val="accent3">
                  <a:lumMod val="75000"/>
                </a:schemeClr>
              </a:buClr>
              <a:buSzPct val="100000"/>
              <a:buFont typeface="Wingdings" panose="05000000000000000000" pitchFamily="2" charset="2"/>
              <a:buChar char="§"/>
            </a:pPr>
            <a:r>
              <a:rPr lang="en-US" sz="4400" dirty="0">
                <a:latin typeface="Calibri" panose="020F0502020204030204" pitchFamily="34" charset="0"/>
                <a:ea typeface="Times New Roman" panose="02020603050405020304" pitchFamily="18" charset="0"/>
              </a:rPr>
              <a:t>Mainstream or Mainline Churches</a:t>
            </a:r>
          </a:p>
          <a:p>
            <a:pPr>
              <a:spcBef>
                <a:spcPts val="0"/>
              </a:spcBef>
              <a:buClr>
                <a:schemeClr val="accent3">
                  <a:lumMod val="75000"/>
                </a:schemeClr>
              </a:buClr>
              <a:buSzPct val="100000"/>
              <a:buFont typeface="Wingdings" panose="05000000000000000000" pitchFamily="2" charset="2"/>
              <a:buChar char="§"/>
            </a:pPr>
            <a:r>
              <a:rPr lang="en-US" sz="4400" dirty="0">
                <a:latin typeface="Calibri" panose="020F0502020204030204" pitchFamily="34" charset="0"/>
                <a:ea typeface="Times New Roman" panose="02020603050405020304" pitchFamily="18" charset="0"/>
              </a:rPr>
              <a:t>Traditional – Innovative </a:t>
            </a:r>
          </a:p>
        </p:txBody>
      </p:sp>
    </p:spTree>
    <p:extLst>
      <p:ext uri="{BB962C8B-B14F-4D97-AF65-F5344CB8AC3E}">
        <p14:creationId xmlns:p14="http://schemas.microsoft.com/office/powerpoint/2010/main" val="10686361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dissolve">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890" name="Text Box 2"/>
          <p:cNvSpPr txBox="1">
            <a:spLocks noChangeArrowheads="1"/>
          </p:cNvSpPr>
          <p:nvPr/>
        </p:nvSpPr>
        <p:spPr bwMode="auto">
          <a:xfrm>
            <a:off x="304800" y="1020205"/>
            <a:ext cx="11125200" cy="707886"/>
          </a:xfrm>
          <a:prstGeom prst="rect">
            <a:avLst/>
          </a:prstGeom>
          <a:noFill/>
          <a:ln w="9525">
            <a:noFill/>
            <a:miter lim="800000"/>
            <a:headEnd/>
            <a:tailEnd/>
          </a:ln>
        </p:spPr>
        <p:txBody>
          <a:bodyPr wrap="square">
            <a:spAutoFit/>
          </a:bodyPr>
          <a:lstStyle/>
          <a:p>
            <a:pPr algn="ctr" eaLnBrk="1" hangingPunct="1">
              <a:spcBef>
                <a:spcPct val="50000"/>
              </a:spcBef>
            </a:pPr>
            <a:r>
              <a:rPr lang="en-US" sz="4000" dirty="0">
                <a:solidFill>
                  <a:srgbClr val="FFFF00"/>
                </a:solidFill>
                <a:latin typeface="Calibri" pitchFamily="34" charset="0"/>
              </a:rPr>
              <a:t>Review of Lesson1</a:t>
            </a:r>
          </a:p>
        </p:txBody>
      </p:sp>
      <p:sp>
        <p:nvSpPr>
          <p:cNvPr id="37892" name="Rectangle 4"/>
          <p:cNvSpPr>
            <a:spLocks noGrp="1" noChangeArrowheads="1"/>
          </p:cNvSpPr>
          <p:nvPr>
            <p:ph type="body" sz="half" idx="4294967295"/>
          </p:nvPr>
        </p:nvSpPr>
        <p:spPr>
          <a:xfrm>
            <a:off x="304800" y="1728091"/>
            <a:ext cx="11353800" cy="3858158"/>
          </a:xfrm>
          <a:noFill/>
        </p:spPr>
        <p:txBody>
          <a:bodyPr>
            <a:normAutofit/>
          </a:bodyPr>
          <a:lstStyle/>
          <a:p>
            <a:pPr marL="533400" indent="-533400">
              <a:lnSpc>
                <a:spcPct val="80000"/>
              </a:lnSpc>
            </a:pPr>
            <a:r>
              <a:rPr lang="en-US" sz="3200" dirty="0">
                <a:effectLst/>
                <a:latin typeface="Calibri" pitchFamily="34" charset="0"/>
              </a:rPr>
              <a:t>Always used to refer to a group or assembly of people </a:t>
            </a:r>
            <a:r>
              <a:rPr lang="en-US" sz="3200" dirty="0">
                <a:solidFill>
                  <a:srgbClr val="FFFF00"/>
                </a:solidFill>
                <a:effectLst/>
                <a:latin typeface="Calibri" pitchFamily="34" charset="0"/>
              </a:rPr>
              <a:t>(Acts 5:11, 19:32, 39, 41)</a:t>
            </a:r>
          </a:p>
          <a:p>
            <a:pPr marL="533400" indent="-533400">
              <a:lnSpc>
                <a:spcPct val="80000"/>
              </a:lnSpc>
            </a:pPr>
            <a:r>
              <a:rPr lang="en-US" sz="3200" dirty="0">
                <a:latin typeface="Calibri" pitchFamily="34" charset="0"/>
              </a:rPr>
              <a:t>Ownership (allegiance to a king) is what holds a group of Christians (a church) together </a:t>
            </a:r>
            <a:r>
              <a:rPr lang="en-US" sz="3200" dirty="0">
                <a:solidFill>
                  <a:srgbClr val="FFFF00"/>
                </a:solidFill>
                <a:latin typeface="Calibri" pitchFamily="34" charset="0"/>
              </a:rPr>
              <a:t>(Matthew 16:18, I Thess. 1:1)</a:t>
            </a:r>
            <a:endParaRPr lang="en-US" sz="3200" dirty="0">
              <a:solidFill>
                <a:srgbClr val="FFFF00"/>
              </a:solidFill>
              <a:effectLst/>
              <a:latin typeface="Calibri" pitchFamily="34" charset="0"/>
            </a:endParaRPr>
          </a:p>
          <a:p>
            <a:pPr marL="533400" indent="-533400">
              <a:lnSpc>
                <a:spcPct val="80000"/>
              </a:lnSpc>
            </a:pPr>
            <a:r>
              <a:rPr lang="en-US" sz="3200" dirty="0">
                <a:effectLst/>
                <a:latin typeface="Calibri" pitchFamily="34" charset="0"/>
              </a:rPr>
              <a:t>The Church can mean the group or assembly of all Christians of all time </a:t>
            </a:r>
            <a:r>
              <a:rPr lang="en-US" sz="3200" dirty="0">
                <a:solidFill>
                  <a:srgbClr val="FFFF00"/>
                </a:solidFill>
                <a:effectLst/>
                <a:latin typeface="Calibri" pitchFamily="34" charset="0"/>
              </a:rPr>
              <a:t>(Matthew 16:18, Ephesians 5:25-27, Hebrews 12:23)</a:t>
            </a:r>
          </a:p>
          <a:p>
            <a:pPr marL="533400" indent="-533400">
              <a:lnSpc>
                <a:spcPct val="80000"/>
              </a:lnSpc>
            </a:pPr>
            <a:r>
              <a:rPr lang="en-US" sz="3200" dirty="0">
                <a:latin typeface="Calibri" pitchFamily="34" charset="0"/>
              </a:rPr>
              <a:t>Church can refer to a local group of Christians </a:t>
            </a:r>
            <a:r>
              <a:rPr lang="en-US" sz="3200" dirty="0">
                <a:solidFill>
                  <a:srgbClr val="FFFF00"/>
                </a:solidFill>
                <a:latin typeface="Calibri" pitchFamily="34" charset="0"/>
              </a:rPr>
              <a:t>(I Cor. 1:2, Rev. 2:1,8,12,18)</a:t>
            </a:r>
          </a:p>
          <a:p>
            <a:pPr marL="533400" indent="-533400">
              <a:lnSpc>
                <a:spcPct val="80000"/>
              </a:lnSpc>
            </a:pPr>
            <a:endParaRPr lang="en-US" sz="3000" dirty="0">
              <a:effectLst/>
              <a:latin typeface="Calibri" pitchFamily="34" charset="0"/>
            </a:endParaRPr>
          </a:p>
          <a:p>
            <a:pPr marL="533400" indent="-533400">
              <a:lnSpc>
                <a:spcPct val="80000"/>
              </a:lnSpc>
            </a:pPr>
            <a:endParaRPr lang="en-US" sz="3000" dirty="0">
              <a:effectLst/>
              <a:latin typeface="Calibri" pitchFamily="34" charset="0"/>
            </a:endParaRPr>
          </a:p>
          <a:p>
            <a:pPr marL="533400" indent="-533400">
              <a:lnSpc>
                <a:spcPct val="80000"/>
              </a:lnSpc>
            </a:pPr>
            <a:endParaRPr lang="en-US" sz="3000" dirty="0">
              <a:effectLst/>
              <a:latin typeface="Calibri" pitchFamily="34" charset="0"/>
            </a:endParaRPr>
          </a:p>
        </p:txBody>
      </p:sp>
      <p:sp>
        <p:nvSpPr>
          <p:cNvPr id="5" name="Rectangle 5"/>
          <p:cNvSpPr>
            <a:spLocks noChangeArrowheads="1"/>
          </p:cNvSpPr>
          <p:nvPr/>
        </p:nvSpPr>
        <p:spPr bwMode="auto">
          <a:xfrm>
            <a:off x="1548606" y="325799"/>
            <a:ext cx="8637587" cy="769441"/>
          </a:xfrm>
          <a:prstGeom prst="rect">
            <a:avLst/>
          </a:prstGeom>
          <a:noFill/>
          <a:ln w="9525">
            <a:noFill/>
            <a:miter lim="800000"/>
            <a:headEnd/>
            <a:tailEnd/>
          </a:ln>
        </p:spPr>
        <p:txBody>
          <a:bodyPr anchor="b">
            <a:spAutoFit/>
          </a:bodyPr>
          <a:lstStyle/>
          <a:p>
            <a:pPr algn="ctr" eaLnBrk="1" hangingPunct="1"/>
            <a:r>
              <a:rPr lang="en-US" sz="4400" dirty="0" err="1">
                <a:latin typeface="Calibri" pitchFamily="34" charset="0"/>
              </a:rPr>
              <a:t>Ekklesia</a:t>
            </a:r>
            <a:r>
              <a:rPr lang="en-US" sz="4400" dirty="0">
                <a:latin typeface="Calibri" pitchFamily="34" charset="0"/>
              </a:rPr>
              <a:t> (Church) </a:t>
            </a:r>
          </a:p>
        </p:txBody>
      </p:sp>
      <p:sp>
        <p:nvSpPr>
          <p:cNvPr id="6" name="TextBox 5">
            <a:extLst>
              <a:ext uri="{FF2B5EF4-FFF2-40B4-BE49-F238E27FC236}">
                <a16:creationId xmlns:a16="http://schemas.microsoft.com/office/drawing/2014/main" id="{42BDC160-7865-4854-8A1B-9FA58B69928F}"/>
              </a:ext>
            </a:extLst>
          </p:cNvPr>
          <p:cNvSpPr txBox="1"/>
          <p:nvPr/>
        </p:nvSpPr>
        <p:spPr>
          <a:xfrm>
            <a:off x="2030414" y="5586249"/>
            <a:ext cx="7696200" cy="954107"/>
          </a:xfrm>
          <a:prstGeom prst="rect">
            <a:avLst/>
          </a:prstGeom>
          <a:noFill/>
          <a:ln w="38100">
            <a:solidFill>
              <a:srgbClr val="FFFF00"/>
            </a:solidFill>
          </a:ln>
        </p:spPr>
        <p:txBody>
          <a:bodyPr wrap="square" rtlCol="0">
            <a:spAutoFit/>
          </a:bodyPr>
          <a:lstStyle/>
          <a:p>
            <a:pPr algn="ctr"/>
            <a:r>
              <a:rPr lang="en-US" sz="2800" i="1" dirty="0">
                <a:latin typeface="Calibri" pitchFamily="34" charset="0"/>
              </a:rPr>
              <a:t>Are these statements about a group of churches or a limited number of Christians?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7892">
                                            <p:txEl>
                                              <p:pRg st="0" end="0"/>
                                            </p:txEl>
                                          </p:spTgt>
                                        </p:tgtEl>
                                        <p:attrNameLst>
                                          <p:attrName>style.visibility</p:attrName>
                                        </p:attrNameLst>
                                      </p:cBhvr>
                                      <p:to>
                                        <p:strVal val="visible"/>
                                      </p:to>
                                    </p:set>
                                    <p:animEffect transition="in" filter="dissolve">
                                      <p:cBhvr>
                                        <p:cTn id="7" dur="500"/>
                                        <p:tgtEl>
                                          <p:spTgt spid="3789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7892">
                                            <p:txEl>
                                              <p:pRg st="1" end="1"/>
                                            </p:txEl>
                                          </p:spTgt>
                                        </p:tgtEl>
                                        <p:attrNameLst>
                                          <p:attrName>style.visibility</p:attrName>
                                        </p:attrNameLst>
                                      </p:cBhvr>
                                      <p:to>
                                        <p:strVal val="visible"/>
                                      </p:to>
                                    </p:set>
                                    <p:animEffect transition="in" filter="dissolve">
                                      <p:cBhvr>
                                        <p:cTn id="12" dur="500"/>
                                        <p:tgtEl>
                                          <p:spTgt spid="3789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7892">
                                            <p:txEl>
                                              <p:pRg st="2" end="2"/>
                                            </p:txEl>
                                          </p:spTgt>
                                        </p:tgtEl>
                                        <p:attrNameLst>
                                          <p:attrName>style.visibility</p:attrName>
                                        </p:attrNameLst>
                                      </p:cBhvr>
                                      <p:to>
                                        <p:strVal val="visible"/>
                                      </p:to>
                                    </p:set>
                                    <p:animEffect transition="in" filter="dissolve">
                                      <p:cBhvr>
                                        <p:cTn id="17" dur="500"/>
                                        <p:tgtEl>
                                          <p:spTgt spid="3789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37892">
                                            <p:txEl>
                                              <p:pRg st="3" end="3"/>
                                            </p:txEl>
                                          </p:spTgt>
                                        </p:tgtEl>
                                        <p:attrNameLst>
                                          <p:attrName>style.visibility</p:attrName>
                                        </p:attrNameLst>
                                      </p:cBhvr>
                                      <p:to>
                                        <p:strVal val="visible"/>
                                      </p:to>
                                    </p:set>
                                    <p:animEffect transition="in" filter="dissolve">
                                      <p:cBhvr>
                                        <p:cTn id="22" dur="500"/>
                                        <p:tgtEl>
                                          <p:spTgt spid="3789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dissolve">
                                      <p:cBhvr>
                                        <p:cTn id="2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2" grpId="0" build="p"/>
      <p:bldP spid="6"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idx="4294967295"/>
          </p:nvPr>
        </p:nvSpPr>
        <p:spPr>
          <a:xfrm>
            <a:off x="152400" y="152400"/>
            <a:ext cx="10439399" cy="914400"/>
          </a:xfrm>
        </p:spPr>
        <p:txBody>
          <a:bodyPr/>
          <a:lstStyle/>
          <a:p>
            <a:pPr eaLnBrk="1" hangingPunct="1">
              <a:defRPr/>
            </a:pPr>
            <a:r>
              <a:rPr lang="en-US" sz="6600" b="1" i="1" dirty="0">
                <a:solidFill>
                  <a:schemeClr val="tx1"/>
                </a:solidFill>
                <a:effectLst>
                  <a:outerShdw blurRad="38100" dist="38100" dir="2700000" algn="tl">
                    <a:srgbClr val="000000">
                      <a:alpha val="43137"/>
                    </a:srgbClr>
                  </a:outerShdw>
                </a:effectLst>
                <a:latin typeface="Calibri" pitchFamily="34" charset="0"/>
              </a:rPr>
              <a:t>What is the Church of Christ?</a:t>
            </a:r>
          </a:p>
        </p:txBody>
      </p:sp>
      <p:sp>
        <p:nvSpPr>
          <p:cNvPr id="3" name="Rectangle 4">
            <a:extLst>
              <a:ext uri="{FF2B5EF4-FFF2-40B4-BE49-F238E27FC236}">
                <a16:creationId xmlns:a16="http://schemas.microsoft.com/office/drawing/2014/main" id="{7634D7F6-9A06-42D9-9FDB-0347B5A5BE0C}"/>
              </a:ext>
            </a:extLst>
          </p:cNvPr>
          <p:cNvSpPr txBox="1">
            <a:spLocks noChangeArrowheads="1"/>
          </p:cNvSpPr>
          <p:nvPr/>
        </p:nvSpPr>
        <p:spPr>
          <a:xfrm>
            <a:off x="762000" y="2286000"/>
            <a:ext cx="10896600" cy="3886200"/>
          </a:xfrm>
          <a:prstGeom prst="rect">
            <a:avLst/>
          </a:prstGeom>
        </p:spPr>
        <p:txBody>
          <a:bodyPr>
            <a:normAutofit fontScale="85000" lnSpcReduction="10000"/>
          </a:bodyPr>
          <a:lst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a:lstStyle>
          <a:p>
            <a:pPr marL="0" indent="0">
              <a:spcBef>
                <a:spcPts val="0"/>
              </a:spcBef>
              <a:buSzPct val="100000"/>
              <a:buNone/>
            </a:pPr>
            <a:r>
              <a:rPr lang="en-US" sz="4400" dirty="0">
                <a:latin typeface="Calibri" panose="020F0502020204030204" pitchFamily="34" charset="0"/>
                <a:ea typeface="Times New Roman" panose="02020603050405020304" pitchFamily="18" charset="0"/>
              </a:rPr>
              <a:t>What are some different ways the word church is used?</a:t>
            </a:r>
          </a:p>
          <a:p>
            <a:pPr marL="0" indent="0">
              <a:spcBef>
                <a:spcPts val="0"/>
              </a:spcBef>
              <a:buSzPct val="100000"/>
              <a:buNone/>
            </a:pPr>
            <a:endParaRPr lang="en-US" sz="4400" dirty="0">
              <a:latin typeface="Calibri" panose="020F0502020204030204" pitchFamily="34" charset="0"/>
              <a:ea typeface="Times New Roman" panose="02020603050405020304" pitchFamily="18" charset="0"/>
            </a:endParaRPr>
          </a:p>
          <a:p>
            <a:pPr marL="0" indent="0">
              <a:spcBef>
                <a:spcPts val="0"/>
              </a:spcBef>
              <a:buSzPct val="100000"/>
              <a:buNone/>
            </a:pPr>
            <a:r>
              <a:rPr lang="en-US" sz="4400" dirty="0">
                <a:latin typeface="Calibri" panose="020F0502020204030204" pitchFamily="34" charset="0"/>
                <a:ea typeface="Times New Roman" panose="02020603050405020304" pitchFamily="18" charset="0"/>
              </a:rPr>
              <a:t>What are some different ideas regarding what a church should be?</a:t>
            </a:r>
          </a:p>
          <a:p>
            <a:pPr marL="0" indent="0">
              <a:spcBef>
                <a:spcPts val="0"/>
              </a:spcBef>
              <a:buSzPct val="100000"/>
              <a:buNone/>
            </a:pPr>
            <a:endParaRPr lang="en-US" sz="4400" dirty="0">
              <a:latin typeface="Calibri" panose="020F0502020204030204" pitchFamily="34" charset="0"/>
              <a:ea typeface="Times New Roman" panose="02020603050405020304" pitchFamily="18" charset="0"/>
            </a:endParaRPr>
          </a:p>
          <a:p>
            <a:pPr marL="0" indent="0">
              <a:spcBef>
                <a:spcPts val="0"/>
              </a:spcBef>
              <a:buSzPct val="100000"/>
              <a:buNone/>
            </a:pPr>
            <a:r>
              <a:rPr lang="en-US" sz="4400" dirty="0">
                <a:latin typeface="Calibri" panose="020F0502020204030204" pitchFamily="34" charset="0"/>
                <a:ea typeface="Times New Roman" panose="02020603050405020304" pitchFamily="18" charset="0"/>
              </a:rPr>
              <a:t>How do these ways or ideas differ from or agree with the NT viewpoint?</a:t>
            </a:r>
            <a:endParaRPr lang="en-US" sz="3600" dirty="0">
              <a:latin typeface="Times New Roman" panose="02020603050405020304" pitchFamily="18" charset="0"/>
              <a:ea typeface="Times New Roman" panose="02020603050405020304" pitchFamily="18" charset="0"/>
            </a:endParaRPr>
          </a:p>
        </p:txBody>
      </p:sp>
      <p:sp>
        <p:nvSpPr>
          <p:cNvPr id="4" name="TextBox 3">
            <a:extLst>
              <a:ext uri="{FF2B5EF4-FFF2-40B4-BE49-F238E27FC236}">
                <a16:creationId xmlns:a16="http://schemas.microsoft.com/office/drawing/2014/main" id="{1B521AAC-EF9A-4A88-B80C-2DD8D67AF81A}"/>
              </a:ext>
            </a:extLst>
          </p:cNvPr>
          <p:cNvSpPr txBox="1"/>
          <p:nvPr/>
        </p:nvSpPr>
        <p:spPr>
          <a:xfrm>
            <a:off x="1828800" y="1295400"/>
            <a:ext cx="7696200" cy="646331"/>
          </a:xfrm>
          <a:prstGeom prst="rect">
            <a:avLst/>
          </a:prstGeom>
          <a:noFill/>
          <a:ln w="38100">
            <a:solidFill>
              <a:srgbClr val="FFFF00"/>
            </a:solidFill>
          </a:ln>
        </p:spPr>
        <p:txBody>
          <a:bodyPr wrap="square" rtlCol="0">
            <a:spAutoFit/>
          </a:bodyPr>
          <a:lstStyle/>
          <a:p>
            <a:pPr algn="ctr"/>
            <a:r>
              <a:rPr lang="en-US" sz="3600" b="1" i="1" dirty="0">
                <a:latin typeface="Calibri" pitchFamily="34" charset="0"/>
              </a:rPr>
              <a:t>Pre-Class Thought Questions</a:t>
            </a:r>
          </a:p>
        </p:txBody>
      </p:sp>
    </p:spTree>
    <p:extLst>
      <p:ext uri="{BB962C8B-B14F-4D97-AF65-F5344CB8AC3E}">
        <p14:creationId xmlns:p14="http://schemas.microsoft.com/office/powerpoint/2010/main" val="15047137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dissolv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dissolve">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890" name="Text Box 2"/>
          <p:cNvSpPr txBox="1">
            <a:spLocks noChangeArrowheads="1"/>
          </p:cNvSpPr>
          <p:nvPr/>
        </p:nvSpPr>
        <p:spPr bwMode="auto">
          <a:xfrm>
            <a:off x="737393" y="647581"/>
            <a:ext cx="11125200" cy="707886"/>
          </a:xfrm>
          <a:prstGeom prst="rect">
            <a:avLst/>
          </a:prstGeom>
          <a:noFill/>
          <a:ln w="9525">
            <a:noFill/>
            <a:miter lim="800000"/>
            <a:headEnd/>
            <a:tailEnd/>
          </a:ln>
        </p:spPr>
        <p:txBody>
          <a:bodyPr wrap="square">
            <a:spAutoFit/>
          </a:bodyPr>
          <a:lstStyle/>
          <a:p>
            <a:pPr algn="ctr" eaLnBrk="1" hangingPunct="1">
              <a:spcBef>
                <a:spcPct val="50000"/>
              </a:spcBef>
            </a:pPr>
            <a:r>
              <a:rPr lang="en-US" sz="4000" dirty="0">
                <a:solidFill>
                  <a:srgbClr val="FFFF00"/>
                </a:solidFill>
                <a:latin typeface="Calibri" pitchFamily="34" charset="0"/>
              </a:rPr>
              <a:t>In the Church Christ Built</a:t>
            </a:r>
          </a:p>
        </p:txBody>
      </p:sp>
      <p:sp>
        <p:nvSpPr>
          <p:cNvPr id="37892" name="Rectangle 4"/>
          <p:cNvSpPr>
            <a:spLocks noGrp="1" noChangeArrowheads="1"/>
          </p:cNvSpPr>
          <p:nvPr>
            <p:ph type="body" sz="half" idx="4294967295"/>
          </p:nvPr>
        </p:nvSpPr>
        <p:spPr>
          <a:xfrm>
            <a:off x="329407" y="1219200"/>
            <a:ext cx="11134578" cy="4304026"/>
          </a:xfrm>
          <a:noFill/>
        </p:spPr>
        <p:txBody>
          <a:bodyPr>
            <a:normAutofit fontScale="62500" lnSpcReduction="20000"/>
          </a:bodyPr>
          <a:lstStyle/>
          <a:p>
            <a:pPr marL="533400" indent="-533400">
              <a:lnSpc>
                <a:spcPts val="3240"/>
              </a:lnSpc>
            </a:pPr>
            <a:r>
              <a:rPr lang="en-US" sz="3200" i="1" dirty="0">
                <a:latin typeface="Calibri" pitchFamily="34" charset="0"/>
              </a:rPr>
              <a:t> </a:t>
            </a:r>
            <a:r>
              <a:rPr lang="en-US" sz="3400" i="1" dirty="0">
                <a:latin typeface="Calibri" pitchFamily="34" charset="0"/>
              </a:rPr>
              <a:t>And the Lord added to their number day by day those who were being saved </a:t>
            </a:r>
            <a:r>
              <a:rPr lang="en-US" sz="3400" dirty="0">
                <a:effectLst/>
                <a:latin typeface="Calibri" pitchFamily="34" charset="0"/>
              </a:rPr>
              <a:t>– </a:t>
            </a:r>
            <a:r>
              <a:rPr lang="en-US" sz="3400" dirty="0">
                <a:solidFill>
                  <a:srgbClr val="FFFF00"/>
                </a:solidFill>
                <a:effectLst/>
                <a:latin typeface="Calibri" pitchFamily="34" charset="0"/>
              </a:rPr>
              <a:t>Acts 2:40-41, 47</a:t>
            </a:r>
          </a:p>
          <a:p>
            <a:pPr marL="533400" indent="-533400">
              <a:lnSpc>
                <a:spcPts val="2880"/>
              </a:lnSpc>
            </a:pPr>
            <a:r>
              <a:rPr lang="en-US" sz="3400" i="1" dirty="0">
                <a:latin typeface="Calibri" pitchFamily="34" charset="0"/>
              </a:rPr>
              <a:t>to those sanctified in Christ Jesus, called to be saints together with all those who in every place call upon the name of our Lord Jesus Christ, both their Lord and ours </a:t>
            </a:r>
            <a:r>
              <a:rPr lang="en-US" sz="3400" dirty="0">
                <a:latin typeface="Calibri" pitchFamily="34" charset="0"/>
              </a:rPr>
              <a:t>– </a:t>
            </a:r>
            <a:r>
              <a:rPr lang="en-US" sz="3400" dirty="0">
                <a:solidFill>
                  <a:srgbClr val="FFFF00"/>
                </a:solidFill>
                <a:latin typeface="Calibri" pitchFamily="34" charset="0"/>
              </a:rPr>
              <a:t>I Cor. 1:2</a:t>
            </a:r>
          </a:p>
          <a:p>
            <a:pPr marL="533400" indent="-533400">
              <a:lnSpc>
                <a:spcPct val="120000"/>
              </a:lnSpc>
              <a:spcAft>
                <a:spcPts val="600"/>
              </a:spcAft>
            </a:pPr>
            <a:r>
              <a:rPr lang="en-US" sz="3400" i="1" dirty="0">
                <a:latin typeface="Calibri" pitchFamily="34" charset="0"/>
              </a:rPr>
              <a:t>as Christ loved the church and gave himself up for her, 26 that he might sanctify her, having cleansed her by the washing of water with the word, 27 so that he might present the church to himself in splendor, without spot or wrinkle or any such thing, that she might be holy and without blemish – </a:t>
            </a:r>
            <a:r>
              <a:rPr lang="en-US" sz="3400" dirty="0">
                <a:solidFill>
                  <a:srgbClr val="FFFF00"/>
                </a:solidFill>
                <a:latin typeface="Calibri" pitchFamily="34" charset="0"/>
              </a:rPr>
              <a:t>Ephesians 5:23-27</a:t>
            </a:r>
          </a:p>
          <a:p>
            <a:pPr marL="533400" indent="-533400">
              <a:lnSpc>
                <a:spcPct val="120000"/>
              </a:lnSpc>
            </a:pPr>
            <a:r>
              <a:rPr lang="en-US" sz="3400" i="1" dirty="0">
                <a:latin typeface="Calibri" pitchFamily="34" charset="0"/>
              </a:rPr>
              <a:t>But you have come to Mount Zion and to the city of the living God, the heavenly Jerusalem, and to innumerable angels in festal gathering, 23 and to the assembly of the firstborn who are enrolled in heaven, and to God, the judge of all, and to the spirits of the righteous made perfect, </a:t>
            </a:r>
            <a:r>
              <a:rPr lang="en-US" sz="3400" dirty="0">
                <a:effectLst/>
                <a:latin typeface="Calibri" pitchFamily="34" charset="0"/>
              </a:rPr>
              <a:t>– </a:t>
            </a:r>
            <a:r>
              <a:rPr lang="en-US" sz="3400" dirty="0">
                <a:solidFill>
                  <a:srgbClr val="FFFF00"/>
                </a:solidFill>
                <a:effectLst/>
                <a:latin typeface="Calibri" pitchFamily="34" charset="0"/>
              </a:rPr>
              <a:t>Hebrews 12:22-23</a:t>
            </a:r>
          </a:p>
          <a:p>
            <a:pPr marL="533400" indent="-533400">
              <a:lnSpc>
                <a:spcPct val="80000"/>
              </a:lnSpc>
            </a:pPr>
            <a:endParaRPr lang="en-US" sz="3000" dirty="0">
              <a:effectLst/>
              <a:latin typeface="Calibri" pitchFamily="34" charset="0"/>
            </a:endParaRPr>
          </a:p>
          <a:p>
            <a:pPr marL="533400" indent="-533400">
              <a:lnSpc>
                <a:spcPct val="80000"/>
              </a:lnSpc>
            </a:pPr>
            <a:endParaRPr lang="en-US" sz="3000" dirty="0">
              <a:effectLst/>
              <a:latin typeface="Calibri" pitchFamily="34" charset="0"/>
            </a:endParaRPr>
          </a:p>
          <a:p>
            <a:pPr marL="533400" indent="-533400">
              <a:lnSpc>
                <a:spcPct val="80000"/>
              </a:lnSpc>
            </a:pPr>
            <a:endParaRPr lang="en-US" sz="3000" dirty="0">
              <a:effectLst/>
              <a:latin typeface="Calibri" pitchFamily="34" charset="0"/>
            </a:endParaRPr>
          </a:p>
        </p:txBody>
      </p:sp>
      <p:sp>
        <p:nvSpPr>
          <p:cNvPr id="5" name="Rectangle 5"/>
          <p:cNvSpPr>
            <a:spLocks noChangeArrowheads="1"/>
          </p:cNvSpPr>
          <p:nvPr/>
        </p:nvSpPr>
        <p:spPr bwMode="auto">
          <a:xfrm>
            <a:off x="1981199" y="57986"/>
            <a:ext cx="8637587" cy="769441"/>
          </a:xfrm>
          <a:prstGeom prst="rect">
            <a:avLst/>
          </a:prstGeom>
          <a:noFill/>
          <a:ln w="9525">
            <a:noFill/>
            <a:miter lim="800000"/>
            <a:headEnd/>
            <a:tailEnd/>
          </a:ln>
        </p:spPr>
        <p:txBody>
          <a:bodyPr anchor="b">
            <a:spAutoFit/>
          </a:bodyPr>
          <a:lstStyle/>
          <a:p>
            <a:pPr algn="ctr" eaLnBrk="1" hangingPunct="1"/>
            <a:r>
              <a:rPr lang="en-US" sz="4400" dirty="0">
                <a:latin typeface="Calibri" pitchFamily="34" charset="0"/>
              </a:rPr>
              <a:t>Church Membership</a:t>
            </a:r>
          </a:p>
        </p:txBody>
      </p:sp>
      <p:sp>
        <p:nvSpPr>
          <p:cNvPr id="6" name="TextBox 5">
            <a:extLst>
              <a:ext uri="{FF2B5EF4-FFF2-40B4-BE49-F238E27FC236}">
                <a16:creationId xmlns:a16="http://schemas.microsoft.com/office/drawing/2014/main" id="{6F004082-AAA7-47FF-81D2-7ACC6DD9456A}"/>
              </a:ext>
            </a:extLst>
          </p:cNvPr>
          <p:cNvSpPr txBox="1"/>
          <p:nvPr/>
        </p:nvSpPr>
        <p:spPr>
          <a:xfrm>
            <a:off x="771378" y="5729774"/>
            <a:ext cx="10692607" cy="523220"/>
          </a:xfrm>
          <a:prstGeom prst="rect">
            <a:avLst/>
          </a:prstGeom>
          <a:noFill/>
          <a:ln w="38100">
            <a:solidFill>
              <a:srgbClr val="FFFF00"/>
            </a:solidFill>
          </a:ln>
        </p:spPr>
        <p:txBody>
          <a:bodyPr wrap="square" rtlCol="0">
            <a:spAutoFit/>
          </a:bodyPr>
          <a:lstStyle/>
          <a:p>
            <a:pPr algn="ctr"/>
            <a:r>
              <a:rPr lang="en-US" sz="2800" i="1" dirty="0">
                <a:latin typeface="Calibri" pitchFamily="34" charset="0"/>
              </a:rPr>
              <a:t>What is the common experience of the members in these verses?</a:t>
            </a:r>
          </a:p>
        </p:txBody>
      </p:sp>
      <p:sp>
        <p:nvSpPr>
          <p:cNvPr id="7" name="TextBox 6">
            <a:extLst>
              <a:ext uri="{FF2B5EF4-FFF2-40B4-BE49-F238E27FC236}">
                <a16:creationId xmlns:a16="http://schemas.microsoft.com/office/drawing/2014/main" id="{30A7AF14-C7F6-4D16-A7D2-FD8F24D5F07E}"/>
              </a:ext>
            </a:extLst>
          </p:cNvPr>
          <p:cNvSpPr txBox="1"/>
          <p:nvPr/>
        </p:nvSpPr>
        <p:spPr>
          <a:xfrm>
            <a:off x="550392" y="5718851"/>
            <a:ext cx="10692607" cy="523220"/>
          </a:xfrm>
          <a:prstGeom prst="rect">
            <a:avLst/>
          </a:prstGeom>
          <a:noFill/>
          <a:ln w="38100">
            <a:solidFill>
              <a:srgbClr val="FFFF00"/>
            </a:solidFill>
          </a:ln>
        </p:spPr>
        <p:txBody>
          <a:bodyPr wrap="square" rtlCol="0">
            <a:spAutoFit/>
          </a:bodyPr>
          <a:lstStyle/>
          <a:p>
            <a:pPr algn="ctr"/>
            <a:r>
              <a:rPr lang="en-US" sz="2800" i="1" dirty="0">
                <a:latin typeface="Calibri" pitchFamily="34" charset="0"/>
              </a:rPr>
              <a:t>How would you see this group in action?</a:t>
            </a:r>
          </a:p>
        </p:txBody>
      </p:sp>
    </p:spTree>
    <p:extLst>
      <p:ext uri="{BB962C8B-B14F-4D97-AF65-F5344CB8AC3E}">
        <p14:creationId xmlns:p14="http://schemas.microsoft.com/office/powerpoint/2010/main" val="11700385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7892">
                                            <p:txEl>
                                              <p:pRg st="0" end="0"/>
                                            </p:txEl>
                                          </p:spTgt>
                                        </p:tgtEl>
                                        <p:attrNameLst>
                                          <p:attrName>style.visibility</p:attrName>
                                        </p:attrNameLst>
                                      </p:cBhvr>
                                      <p:to>
                                        <p:strVal val="visible"/>
                                      </p:to>
                                    </p:set>
                                    <p:animEffect transition="in" filter="dissolve">
                                      <p:cBhvr>
                                        <p:cTn id="7" dur="500"/>
                                        <p:tgtEl>
                                          <p:spTgt spid="3789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7892">
                                            <p:txEl>
                                              <p:pRg st="1" end="1"/>
                                            </p:txEl>
                                          </p:spTgt>
                                        </p:tgtEl>
                                        <p:attrNameLst>
                                          <p:attrName>style.visibility</p:attrName>
                                        </p:attrNameLst>
                                      </p:cBhvr>
                                      <p:to>
                                        <p:strVal val="visible"/>
                                      </p:to>
                                    </p:set>
                                    <p:animEffect transition="in" filter="dissolve">
                                      <p:cBhvr>
                                        <p:cTn id="12" dur="500"/>
                                        <p:tgtEl>
                                          <p:spTgt spid="3789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7892">
                                            <p:txEl>
                                              <p:pRg st="2" end="2"/>
                                            </p:txEl>
                                          </p:spTgt>
                                        </p:tgtEl>
                                        <p:attrNameLst>
                                          <p:attrName>style.visibility</p:attrName>
                                        </p:attrNameLst>
                                      </p:cBhvr>
                                      <p:to>
                                        <p:strVal val="visible"/>
                                      </p:to>
                                    </p:set>
                                    <p:animEffect transition="in" filter="dissolve">
                                      <p:cBhvr>
                                        <p:cTn id="17" dur="500"/>
                                        <p:tgtEl>
                                          <p:spTgt spid="3789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37892">
                                            <p:txEl>
                                              <p:pRg st="3" end="3"/>
                                            </p:txEl>
                                          </p:spTgt>
                                        </p:tgtEl>
                                        <p:attrNameLst>
                                          <p:attrName>style.visibility</p:attrName>
                                        </p:attrNameLst>
                                      </p:cBhvr>
                                      <p:to>
                                        <p:strVal val="visible"/>
                                      </p:to>
                                    </p:set>
                                    <p:animEffect transition="in" filter="dissolve">
                                      <p:cBhvr>
                                        <p:cTn id="22" dur="500"/>
                                        <p:tgtEl>
                                          <p:spTgt spid="3789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dissolve">
                                      <p:cBhvr>
                                        <p:cTn id="27" dur="500"/>
                                        <p:tgtEl>
                                          <p:spTgt spid="6"/>
                                        </p:tgtEl>
                                      </p:cBhvr>
                                    </p:animEffect>
                                  </p:childTnLst>
                                  <p:subTnLst>
                                    <p:set>
                                      <p:cBhvr override="childStyle">
                                        <p:cTn dur="1" fill="hold" display="0" masterRel="nextClick" afterEffect="1"/>
                                        <p:tgtEl>
                                          <p:spTgt spid="6"/>
                                        </p:tgtEl>
                                        <p:attrNameLst>
                                          <p:attrName>style.visibility</p:attrName>
                                        </p:attrNameLst>
                                      </p:cBhvr>
                                      <p:to>
                                        <p:strVal val="hidden"/>
                                      </p:to>
                                    </p:set>
                                  </p:sub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7"/>
                                        </p:tgtEl>
                                        <p:attrNameLst>
                                          <p:attrName>style.visibility</p:attrName>
                                        </p:attrNameLst>
                                      </p:cBhvr>
                                      <p:to>
                                        <p:strVal val="visible"/>
                                      </p:to>
                                    </p:set>
                                    <p:animEffect transition="in" filter="dissolve">
                                      <p:cBhvr>
                                        <p:cTn id="3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2" grpId="0" build="p"/>
      <p:bldP spid="6" grpId="0" animBg="1"/>
      <p:bldP spid="7"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2C67A539-08C1-46B8-95A0-E8940A3E1836}"/>
              </a:ext>
            </a:extLst>
          </p:cNvPr>
          <p:cNvGraphicFramePr>
            <a:graphicFrameLocks noGrp="1"/>
          </p:cNvGraphicFramePr>
          <p:nvPr/>
        </p:nvGraphicFramePr>
        <p:xfrm>
          <a:off x="511276" y="609600"/>
          <a:ext cx="10613923" cy="5385459"/>
        </p:xfrm>
        <a:graphic>
          <a:graphicData uri="http://schemas.openxmlformats.org/drawingml/2006/table">
            <a:tbl>
              <a:tblPr>
                <a:tableStyleId>{5C22544A-7EE6-4342-B048-85BDC9FD1C3A}</a:tableStyleId>
              </a:tblPr>
              <a:tblGrid>
                <a:gridCol w="2071010">
                  <a:extLst>
                    <a:ext uri="{9D8B030D-6E8A-4147-A177-3AD203B41FA5}">
                      <a16:colId xmlns:a16="http://schemas.microsoft.com/office/drawing/2014/main" val="1887176851"/>
                    </a:ext>
                  </a:extLst>
                </a:gridCol>
                <a:gridCol w="2265166">
                  <a:extLst>
                    <a:ext uri="{9D8B030D-6E8A-4147-A177-3AD203B41FA5}">
                      <a16:colId xmlns:a16="http://schemas.microsoft.com/office/drawing/2014/main" val="1112334379"/>
                    </a:ext>
                  </a:extLst>
                </a:gridCol>
                <a:gridCol w="6277747">
                  <a:extLst>
                    <a:ext uri="{9D8B030D-6E8A-4147-A177-3AD203B41FA5}">
                      <a16:colId xmlns:a16="http://schemas.microsoft.com/office/drawing/2014/main" val="2885980534"/>
                    </a:ext>
                  </a:extLst>
                </a:gridCol>
              </a:tblGrid>
              <a:tr h="457200">
                <a:tc>
                  <a:txBody>
                    <a:bodyPr/>
                    <a:lstStyle/>
                    <a:p>
                      <a:pPr marL="0" marR="0" algn="ctr" defTabSz="457200" rtl="0" eaLnBrk="1" latinLnBrk="0" hangingPunct="1">
                        <a:lnSpc>
                          <a:spcPct val="115000"/>
                        </a:lnSpc>
                        <a:spcBef>
                          <a:spcPts val="0"/>
                        </a:spcBef>
                        <a:spcAft>
                          <a:spcPts val="1000"/>
                        </a:spcAft>
                      </a:pPr>
                      <a:r>
                        <a:rPr lang="en-US" sz="2800" b="1" kern="1200" dirty="0">
                          <a:solidFill>
                            <a:srgbClr val="92D050"/>
                          </a:solidFill>
                          <a:latin typeface="Calibri"/>
                          <a:cs typeface="Times New Roman"/>
                        </a:rPr>
                        <a:t>Lessons</a:t>
                      </a:r>
                      <a:endParaRPr lang="en-US" sz="2800" b="1" kern="1200" dirty="0">
                        <a:solidFill>
                          <a:srgbClr val="92D050"/>
                        </a:solidFill>
                        <a:latin typeface="Calibri"/>
                        <a:ea typeface="Times New Roman" panose="02020603050405020304" pitchFamily="18" charset="0"/>
                        <a:cs typeface="Times New Roman"/>
                      </a:endParaRPr>
                    </a:p>
                  </a:txBody>
                  <a:tcPr marL="68580" marR="68580" marT="0" marB="0">
                    <a:solidFill>
                      <a:schemeClr val="bg1"/>
                    </a:solidFill>
                  </a:tcPr>
                </a:tc>
                <a:tc>
                  <a:txBody>
                    <a:bodyPr/>
                    <a:lstStyle/>
                    <a:p>
                      <a:pPr marL="0" marR="0" algn="ctr" defTabSz="457200" rtl="0" eaLnBrk="1" latinLnBrk="0" hangingPunct="1">
                        <a:lnSpc>
                          <a:spcPct val="115000"/>
                        </a:lnSpc>
                        <a:spcBef>
                          <a:spcPts val="0"/>
                        </a:spcBef>
                        <a:spcAft>
                          <a:spcPts val="1000"/>
                        </a:spcAft>
                      </a:pPr>
                      <a:r>
                        <a:rPr lang="en-US" sz="2800" b="1" kern="1200" dirty="0">
                          <a:solidFill>
                            <a:srgbClr val="92D050"/>
                          </a:solidFill>
                          <a:latin typeface="Calibri"/>
                          <a:cs typeface="Times New Roman"/>
                        </a:rPr>
                        <a:t>Date</a:t>
                      </a:r>
                      <a:endParaRPr lang="en-US" sz="2800" b="1" kern="1200" dirty="0">
                        <a:solidFill>
                          <a:srgbClr val="92D050"/>
                        </a:solidFill>
                        <a:latin typeface="Calibri"/>
                        <a:ea typeface="Times New Roman" panose="02020603050405020304" pitchFamily="18" charset="0"/>
                        <a:cs typeface="Times New Roman"/>
                      </a:endParaRPr>
                    </a:p>
                  </a:txBody>
                  <a:tcPr marL="68580" marR="68580" marT="0" marB="0">
                    <a:solidFill>
                      <a:schemeClr val="bg1"/>
                    </a:solidFill>
                  </a:tcPr>
                </a:tc>
                <a:tc>
                  <a:txBody>
                    <a:bodyPr/>
                    <a:lstStyle/>
                    <a:p>
                      <a:pPr marL="0" marR="0" algn="ctr" defTabSz="457200" rtl="0" eaLnBrk="1" latinLnBrk="0" hangingPunct="1">
                        <a:lnSpc>
                          <a:spcPct val="115000"/>
                        </a:lnSpc>
                        <a:spcBef>
                          <a:spcPts val="0"/>
                        </a:spcBef>
                        <a:spcAft>
                          <a:spcPts val="1000"/>
                        </a:spcAft>
                      </a:pPr>
                      <a:r>
                        <a:rPr lang="en-US" sz="2800" b="1" kern="1200" dirty="0">
                          <a:solidFill>
                            <a:srgbClr val="92D050"/>
                          </a:solidFill>
                          <a:latin typeface="Calibri"/>
                          <a:cs typeface="Times New Roman"/>
                        </a:rPr>
                        <a:t>Contents</a:t>
                      </a:r>
                      <a:endParaRPr lang="en-US" sz="2800" b="1" kern="1200" dirty="0">
                        <a:solidFill>
                          <a:srgbClr val="92D050"/>
                        </a:solidFill>
                        <a:latin typeface="Calibri"/>
                        <a:ea typeface="Times New Roman" panose="02020603050405020304" pitchFamily="18" charset="0"/>
                        <a:cs typeface="Times New Roman"/>
                      </a:endParaRPr>
                    </a:p>
                  </a:txBody>
                  <a:tcPr marL="68580" marR="68580" marT="0" marB="0">
                    <a:solidFill>
                      <a:schemeClr val="bg1"/>
                    </a:solidFill>
                  </a:tcPr>
                </a:tc>
                <a:extLst>
                  <a:ext uri="{0D108BD9-81ED-4DB2-BD59-A6C34878D82A}">
                    <a16:rowId xmlns:a16="http://schemas.microsoft.com/office/drawing/2014/main" val="2453958358"/>
                  </a:ext>
                </a:extLst>
              </a:tr>
              <a:tr h="466744">
                <a:tc>
                  <a:txBody>
                    <a:bodyPr/>
                    <a:lstStyle/>
                    <a:p>
                      <a:pPr marL="0" marR="0" algn="ctr">
                        <a:lnSpc>
                          <a:spcPct val="107000"/>
                        </a:lnSpc>
                        <a:spcBef>
                          <a:spcPts val="0"/>
                        </a:spcBef>
                        <a:spcAft>
                          <a:spcPts val="0"/>
                        </a:spcAft>
                      </a:pPr>
                      <a:r>
                        <a:rPr lang="en-US" sz="2400" b="1" dirty="0">
                          <a:solidFill>
                            <a:srgbClr val="FFFF00"/>
                          </a:solidFill>
                          <a:effectLst/>
                          <a:latin typeface="Calibri" panose="020F0502020204030204" pitchFamily="34" charset="0"/>
                          <a:cs typeface="Calibri" panose="020F0502020204030204" pitchFamily="34" charset="0"/>
                        </a:rPr>
                        <a:t>Lessons 1 - 7</a:t>
                      </a:r>
                      <a:endParaRPr lang="en-US" sz="2800" b="1" dirty="0">
                        <a:solidFill>
                          <a:srgbClr val="FFFF00"/>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50000"/>
                      </a:schemeClr>
                    </a:solidFill>
                  </a:tcPr>
                </a:tc>
                <a:tc gridSpan="2">
                  <a:txBody>
                    <a:bodyPr/>
                    <a:lstStyle/>
                    <a:p>
                      <a:pPr marL="0" marR="0" algn="ctr">
                        <a:lnSpc>
                          <a:spcPct val="107000"/>
                        </a:lnSpc>
                        <a:spcBef>
                          <a:spcPts val="0"/>
                        </a:spcBef>
                        <a:spcAft>
                          <a:spcPts val="0"/>
                        </a:spcAft>
                      </a:pPr>
                      <a:r>
                        <a:rPr lang="en-US" sz="2400" b="1" dirty="0">
                          <a:solidFill>
                            <a:srgbClr val="FFFF00"/>
                          </a:solidFill>
                          <a:effectLst/>
                          <a:latin typeface="Calibri" panose="020F0502020204030204" pitchFamily="34" charset="0"/>
                          <a:cs typeface="Calibri" panose="020F0502020204030204" pitchFamily="34" charset="0"/>
                        </a:rPr>
                        <a:t>The Nature of the Church</a:t>
                      </a:r>
                      <a:endParaRPr lang="en-US" sz="1800" b="1" dirty="0">
                        <a:solidFill>
                          <a:srgbClr val="FFFF00"/>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50000"/>
                      </a:schemeClr>
                    </a:solidFill>
                  </a:tcPr>
                </a:tc>
                <a:tc hMerge="1">
                  <a:txBody>
                    <a:bodyPr/>
                    <a:lstStyle/>
                    <a:p>
                      <a:endParaRPr lang="en-US"/>
                    </a:p>
                  </a:txBody>
                  <a:tcPr/>
                </a:tc>
                <a:extLst>
                  <a:ext uri="{0D108BD9-81ED-4DB2-BD59-A6C34878D82A}">
                    <a16:rowId xmlns:a16="http://schemas.microsoft.com/office/drawing/2014/main" val="151543891"/>
                  </a:ext>
                </a:extLst>
              </a:tr>
              <a:tr h="291780">
                <a:tc>
                  <a:txBody>
                    <a:bodyPr/>
                    <a:lstStyle/>
                    <a:p>
                      <a:pPr marL="0" marR="0" algn="ctr">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Lesson 1</a:t>
                      </a:r>
                      <a:endParaRPr lang="en-US" sz="24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gn="l" defTabSz="457200" rtl="0" eaLnBrk="1" latinLnBrk="0" hangingPunct="1">
                        <a:lnSpc>
                          <a:spcPct val="107000"/>
                        </a:lnSpc>
                        <a:spcBef>
                          <a:spcPts val="0"/>
                        </a:spcBef>
                        <a:spcAft>
                          <a:spcPts val="0"/>
                        </a:spcAft>
                      </a:pPr>
                      <a:r>
                        <a:rPr lang="en-US" sz="2000" kern="1200" dirty="0">
                          <a:solidFill>
                            <a:schemeClr val="tx1"/>
                          </a:solidFill>
                          <a:effectLst/>
                          <a:latin typeface="Calibri" panose="020F0502020204030204" pitchFamily="34" charset="0"/>
                          <a:ea typeface="+mn-ea"/>
                          <a:cs typeface="Calibri" panose="020F0502020204030204" pitchFamily="34" charset="0"/>
                        </a:rPr>
                        <a:t>September 10, 2023</a:t>
                      </a: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Class Goals and Purpose</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extLst>
                  <a:ext uri="{0D108BD9-81ED-4DB2-BD59-A6C34878D82A}">
                    <a16:rowId xmlns:a16="http://schemas.microsoft.com/office/drawing/2014/main" val="4085237176"/>
                  </a:ext>
                </a:extLst>
              </a:tr>
              <a:tr h="291780">
                <a:tc>
                  <a:txBody>
                    <a:bodyPr/>
                    <a:lstStyle/>
                    <a:p>
                      <a:pPr marL="0" marR="0" algn="ctr">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Lesson 2</a:t>
                      </a:r>
                      <a:endParaRPr lang="en-US" sz="24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lvl="0" indent="0" algn="l" defTabSz="457200" rtl="0" eaLnBrk="1" fontAlgn="auto" latinLnBrk="0" hangingPunct="1">
                        <a:lnSpc>
                          <a:spcPct val="1070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white"/>
                          </a:solidFill>
                          <a:effectLst/>
                          <a:uLnTx/>
                          <a:uFillTx/>
                          <a:latin typeface="Calibri" panose="020F0502020204030204" pitchFamily="34" charset="0"/>
                          <a:ea typeface="+mn-ea"/>
                          <a:cs typeface="Calibri" panose="020F0502020204030204" pitchFamily="34" charset="0"/>
                        </a:rPr>
                        <a:t>September 13, 2023</a:t>
                      </a: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What is a Church?</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extLst>
                  <a:ext uri="{0D108BD9-81ED-4DB2-BD59-A6C34878D82A}">
                    <a16:rowId xmlns:a16="http://schemas.microsoft.com/office/drawing/2014/main" val="691629123"/>
                  </a:ext>
                </a:extLst>
              </a:tr>
              <a:tr h="291780">
                <a:tc>
                  <a:txBody>
                    <a:bodyPr/>
                    <a:lstStyle/>
                    <a:p>
                      <a:pPr marL="0" marR="0" algn="ctr">
                        <a:lnSpc>
                          <a:spcPct val="107000"/>
                        </a:lnSpc>
                        <a:spcBef>
                          <a:spcPts val="0"/>
                        </a:spcBef>
                        <a:spcAft>
                          <a:spcPts val="0"/>
                        </a:spcAft>
                      </a:pPr>
                      <a:r>
                        <a:rPr lang="en-US" sz="2000">
                          <a:solidFill>
                            <a:schemeClr val="tx1"/>
                          </a:solidFill>
                          <a:effectLst/>
                          <a:latin typeface="Calibri" panose="020F0502020204030204" pitchFamily="34" charset="0"/>
                          <a:cs typeface="Calibri" panose="020F0502020204030204" pitchFamily="34" charset="0"/>
                        </a:rPr>
                        <a:t>Lesson 3</a:t>
                      </a:r>
                      <a:endParaRPr lang="en-US" sz="24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lvl="0" indent="0" algn="l" defTabSz="457200" rtl="0" eaLnBrk="1" fontAlgn="auto" latinLnBrk="0" hangingPunct="1">
                        <a:lnSpc>
                          <a:spcPct val="1070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white"/>
                          </a:solidFill>
                          <a:effectLst/>
                          <a:uLnTx/>
                          <a:uFillTx/>
                          <a:latin typeface="Calibri" panose="020F0502020204030204" pitchFamily="34" charset="0"/>
                          <a:ea typeface="+mn-ea"/>
                          <a:cs typeface="Calibri" panose="020F0502020204030204" pitchFamily="34" charset="0"/>
                        </a:rPr>
                        <a:t>September 17, 2023</a:t>
                      </a: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What’s in a Name?</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extLst>
                  <a:ext uri="{0D108BD9-81ED-4DB2-BD59-A6C34878D82A}">
                    <a16:rowId xmlns:a16="http://schemas.microsoft.com/office/drawing/2014/main" val="19765815"/>
                  </a:ext>
                </a:extLst>
              </a:tr>
              <a:tr h="291780">
                <a:tc>
                  <a:txBody>
                    <a:bodyPr/>
                    <a:lstStyle/>
                    <a:p>
                      <a:pPr marL="0" marR="0" algn="ctr">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Lesson 4</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lvl="0" indent="0" algn="l" defTabSz="457200" rtl="0" eaLnBrk="1" fontAlgn="auto" latinLnBrk="0" hangingPunct="1">
                        <a:lnSpc>
                          <a:spcPct val="1070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white"/>
                          </a:solidFill>
                          <a:effectLst/>
                          <a:uLnTx/>
                          <a:uFillTx/>
                          <a:latin typeface="Calibri" panose="020F0502020204030204" pitchFamily="34" charset="0"/>
                          <a:ea typeface="+mn-ea"/>
                          <a:cs typeface="Calibri" panose="020F0502020204030204" pitchFamily="34" charset="0"/>
                        </a:rPr>
                        <a:t>September 20, 2023</a:t>
                      </a: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The Rule of Christ</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extLst>
                  <a:ext uri="{0D108BD9-81ED-4DB2-BD59-A6C34878D82A}">
                    <a16:rowId xmlns:a16="http://schemas.microsoft.com/office/drawing/2014/main" val="1398015555"/>
                  </a:ext>
                </a:extLst>
              </a:tr>
              <a:tr h="294428">
                <a:tc>
                  <a:txBody>
                    <a:bodyPr/>
                    <a:lstStyle/>
                    <a:p>
                      <a:pPr marL="0" marR="0" algn="ctr">
                        <a:lnSpc>
                          <a:spcPct val="107000"/>
                        </a:lnSpc>
                        <a:spcBef>
                          <a:spcPts val="0"/>
                        </a:spcBef>
                        <a:spcAft>
                          <a:spcPts val="0"/>
                        </a:spcAft>
                      </a:pPr>
                      <a:r>
                        <a:rPr lang="en-US" sz="2000">
                          <a:solidFill>
                            <a:schemeClr val="tx1"/>
                          </a:solidFill>
                          <a:effectLst/>
                          <a:latin typeface="Calibri" panose="020F0502020204030204" pitchFamily="34" charset="0"/>
                          <a:cs typeface="Calibri" panose="020F0502020204030204" pitchFamily="34" charset="0"/>
                        </a:rPr>
                        <a:t>Lesson 5</a:t>
                      </a:r>
                      <a:endParaRPr lang="en-US" sz="16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lvl="0" indent="0" algn="l" defTabSz="457200" rtl="0" eaLnBrk="1" fontAlgn="auto" latinLnBrk="0" hangingPunct="1">
                        <a:lnSpc>
                          <a:spcPct val="1070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white"/>
                          </a:solidFill>
                          <a:effectLst/>
                          <a:uLnTx/>
                          <a:uFillTx/>
                          <a:latin typeface="Calibri" panose="020F0502020204030204" pitchFamily="34" charset="0"/>
                          <a:ea typeface="+mn-ea"/>
                          <a:cs typeface="Calibri" panose="020F0502020204030204" pitchFamily="34" charset="0"/>
                        </a:rPr>
                        <a:t>September 24, 2023</a:t>
                      </a: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Citizens of the Kingdom – Members of the Church</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extLst>
                  <a:ext uri="{0D108BD9-81ED-4DB2-BD59-A6C34878D82A}">
                    <a16:rowId xmlns:a16="http://schemas.microsoft.com/office/drawing/2014/main" val="1823532347"/>
                  </a:ext>
                </a:extLst>
              </a:tr>
              <a:tr h="291780">
                <a:tc>
                  <a:txBody>
                    <a:bodyPr/>
                    <a:lstStyle/>
                    <a:p>
                      <a:pPr marL="0" marR="0" algn="ctr">
                        <a:lnSpc>
                          <a:spcPct val="107000"/>
                        </a:lnSpc>
                        <a:spcBef>
                          <a:spcPts val="0"/>
                        </a:spcBef>
                        <a:spcAft>
                          <a:spcPts val="0"/>
                        </a:spcAft>
                      </a:pPr>
                      <a:r>
                        <a:rPr lang="en-US" sz="2000">
                          <a:solidFill>
                            <a:schemeClr val="tx1"/>
                          </a:solidFill>
                          <a:effectLst/>
                          <a:latin typeface="Calibri" panose="020F0502020204030204" pitchFamily="34" charset="0"/>
                          <a:cs typeface="Calibri" panose="020F0502020204030204" pitchFamily="34" charset="0"/>
                        </a:rPr>
                        <a:t>Lesson 6</a:t>
                      </a:r>
                      <a:endParaRPr lang="en-US" sz="16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lvl="0" indent="0" algn="l" defTabSz="457200" rtl="0" eaLnBrk="1" fontAlgn="auto" latinLnBrk="0" hangingPunct="1">
                        <a:lnSpc>
                          <a:spcPct val="1070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white"/>
                          </a:solidFill>
                          <a:effectLst/>
                          <a:uLnTx/>
                          <a:uFillTx/>
                          <a:latin typeface="Calibri" panose="020F0502020204030204" pitchFamily="34" charset="0"/>
                          <a:ea typeface="+mn-ea"/>
                          <a:cs typeface="Calibri" panose="020F0502020204030204" pitchFamily="34" charset="0"/>
                        </a:rPr>
                        <a:t>September 27, 2023</a:t>
                      </a: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Role of Leaders – What Are Elders For?</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extLst>
                  <a:ext uri="{0D108BD9-81ED-4DB2-BD59-A6C34878D82A}">
                    <a16:rowId xmlns:a16="http://schemas.microsoft.com/office/drawing/2014/main" val="1270347224"/>
                  </a:ext>
                </a:extLst>
              </a:tr>
              <a:tr h="342905">
                <a:tc>
                  <a:txBody>
                    <a:bodyPr/>
                    <a:lstStyle/>
                    <a:p>
                      <a:pPr marL="0" marR="0" algn="ctr">
                        <a:lnSpc>
                          <a:spcPct val="107000"/>
                        </a:lnSpc>
                        <a:spcBef>
                          <a:spcPts val="0"/>
                        </a:spcBef>
                        <a:spcAft>
                          <a:spcPts val="0"/>
                        </a:spcAft>
                      </a:pPr>
                      <a:r>
                        <a:rPr lang="en-US" sz="2000">
                          <a:solidFill>
                            <a:schemeClr val="tx1"/>
                          </a:solidFill>
                          <a:effectLst/>
                          <a:latin typeface="Calibri" panose="020F0502020204030204" pitchFamily="34" charset="0"/>
                          <a:cs typeface="Calibri" panose="020F0502020204030204" pitchFamily="34" charset="0"/>
                        </a:rPr>
                        <a:t>Lesson 7</a:t>
                      </a:r>
                      <a:endParaRPr lang="en-US" sz="16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lvl="0" indent="0" algn="l" defTabSz="457200" rtl="0" eaLnBrk="1" fontAlgn="auto" latinLnBrk="0" hangingPunct="1">
                        <a:lnSpc>
                          <a:spcPct val="1070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white"/>
                          </a:solidFill>
                          <a:effectLst/>
                          <a:uLnTx/>
                          <a:uFillTx/>
                          <a:latin typeface="Calibri" panose="020F0502020204030204" pitchFamily="34" charset="0"/>
                          <a:ea typeface="+mn-ea"/>
                          <a:cs typeface="Calibri" panose="020F0502020204030204" pitchFamily="34" charset="0"/>
                        </a:rPr>
                        <a:t>October 1, 2023</a:t>
                      </a: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Role of Leaders – What about Evangelists and Deacons?</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extLst>
                  <a:ext uri="{0D108BD9-81ED-4DB2-BD59-A6C34878D82A}">
                    <a16:rowId xmlns:a16="http://schemas.microsoft.com/office/drawing/2014/main" val="207368665"/>
                  </a:ext>
                </a:extLst>
              </a:tr>
              <a:tr h="291780">
                <a:tc>
                  <a:txBody>
                    <a:bodyPr/>
                    <a:lstStyle/>
                    <a:p>
                      <a:pPr marL="0" marR="0" algn="ctr" defTabSz="457200" rtl="0" eaLnBrk="1" latinLnBrk="0" hangingPunct="1">
                        <a:lnSpc>
                          <a:spcPct val="107000"/>
                        </a:lnSpc>
                        <a:spcBef>
                          <a:spcPts val="0"/>
                        </a:spcBef>
                        <a:spcAft>
                          <a:spcPts val="0"/>
                        </a:spcAft>
                      </a:pPr>
                      <a:r>
                        <a:rPr lang="en-US" sz="2400" b="1" kern="1200" dirty="0">
                          <a:solidFill>
                            <a:srgbClr val="FFFF00"/>
                          </a:solidFill>
                          <a:effectLst/>
                          <a:latin typeface="Calibri" panose="020F0502020204030204" pitchFamily="34" charset="0"/>
                          <a:ea typeface="+mn-ea"/>
                          <a:cs typeface="Calibri" panose="020F0502020204030204" pitchFamily="34" charset="0"/>
                        </a:rPr>
                        <a:t>Lessons 8-13</a:t>
                      </a:r>
                    </a:p>
                  </a:txBody>
                  <a:tcPr marL="68580" marR="68580" marT="0" marB="0">
                    <a:solidFill>
                      <a:schemeClr val="accent5">
                        <a:lumMod val="50000"/>
                      </a:schemeClr>
                    </a:solidFill>
                  </a:tcPr>
                </a:tc>
                <a:tc gridSpan="2">
                  <a:txBody>
                    <a:bodyPr/>
                    <a:lstStyle/>
                    <a:p>
                      <a:pPr marL="0" marR="0" algn="ctr" defTabSz="457200" rtl="0" eaLnBrk="1" latinLnBrk="0" hangingPunct="1">
                        <a:lnSpc>
                          <a:spcPct val="107000"/>
                        </a:lnSpc>
                        <a:spcBef>
                          <a:spcPts val="0"/>
                        </a:spcBef>
                        <a:spcAft>
                          <a:spcPts val="0"/>
                        </a:spcAft>
                      </a:pPr>
                      <a:r>
                        <a:rPr lang="en-US" sz="2400" b="1" kern="1200" dirty="0">
                          <a:solidFill>
                            <a:srgbClr val="FFFF00"/>
                          </a:solidFill>
                          <a:effectLst/>
                          <a:latin typeface="Calibri" panose="020F0502020204030204" pitchFamily="34" charset="0"/>
                          <a:ea typeface="+mn-ea"/>
                          <a:cs typeface="Calibri" panose="020F0502020204030204" pitchFamily="34" charset="0"/>
                        </a:rPr>
                        <a:t>The Purpose of the Church</a:t>
                      </a:r>
                    </a:p>
                  </a:txBody>
                  <a:tcPr marL="68580" marR="68580" marT="0" marB="0">
                    <a:solidFill>
                      <a:schemeClr val="accent5">
                        <a:lumMod val="50000"/>
                      </a:schemeClr>
                    </a:solidFill>
                  </a:tcPr>
                </a:tc>
                <a:tc hMerge="1">
                  <a:txBody>
                    <a:bodyPr/>
                    <a:lstStyle/>
                    <a:p>
                      <a:endParaRPr lang="en-US"/>
                    </a:p>
                  </a:txBody>
                  <a:tcPr/>
                </a:tc>
                <a:extLst>
                  <a:ext uri="{0D108BD9-81ED-4DB2-BD59-A6C34878D82A}">
                    <a16:rowId xmlns:a16="http://schemas.microsoft.com/office/drawing/2014/main" val="3102630289"/>
                  </a:ext>
                </a:extLst>
              </a:tr>
              <a:tr h="291780">
                <a:tc>
                  <a:txBody>
                    <a:bodyPr/>
                    <a:lstStyle/>
                    <a:p>
                      <a:pPr marL="0" marR="0" algn="ctr">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Lesson 8</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lvl="0" indent="0" algn="l" defTabSz="457200" rtl="0" eaLnBrk="1" fontAlgn="auto" latinLnBrk="0" hangingPunct="1">
                        <a:lnSpc>
                          <a:spcPct val="1070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white"/>
                          </a:solidFill>
                          <a:effectLst/>
                          <a:uLnTx/>
                          <a:uFillTx/>
                          <a:latin typeface="Calibri" panose="020F0502020204030204" pitchFamily="34" charset="0"/>
                          <a:ea typeface="+mn-ea"/>
                          <a:cs typeface="Calibri" panose="020F0502020204030204" pitchFamily="34" charset="0"/>
                        </a:rPr>
                        <a:t>October 8, 2023</a:t>
                      </a: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Inward Purpose of the Church – Building Up One Another</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extLst>
                  <a:ext uri="{0D108BD9-81ED-4DB2-BD59-A6C34878D82A}">
                    <a16:rowId xmlns:a16="http://schemas.microsoft.com/office/drawing/2014/main" val="2354804945"/>
                  </a:ext>
                </a:extLst>
              </a:tr>
              <a:tr h="291780">
                <a:tc>
                  <a:txBody>
                    <a:bodyPr/>
                    <a:lstStyle/>
                    <a:p>
                      <a:pPr marL="0" marR="0" algn="ctr">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Lesson 9</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lvl="0" indent="0" algn="l" defTabSz="457200" rtl="0" eaLnBrk="1" fontAlgn="auto" latinLnBrk="0" hangingPunct="1">
                        <a:lnSpc>
                          <a:spcPct val="1070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white"/>
                          </a:solidFill>
                          <a:effectLst/>
                          <a:uLnTx/>
                          <a:uFillTx/>
                          <a:latin typeface="Calibri" panose="020F0502020204030204" pitchFamily="34" charset="0"/>
                          <a:ea typeface="+mn-ea"/>
                          <a:cs typeface="Calibri" panose="020F0502020204030204" pitchFamily="34" charset="0"/>
                        </a:rPr>
                        <a:t>October 11, 2023</a:t>
                      </a: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Inward Purpose of the Church – Relationships and Needs</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extLst>
                  <a:ext uri="{0D108BD9-81ED-4DB2-BD59-A6C34878D82A}">
                    <a16:rowId xmlns:a16="http://schemas.microsoft.com/office/drawing/2014/main" val="3194197803"/>
                  </a:ext>
                </a:extLst>
              </a:tr>
              <a:tr h="291780">
                <a:tc>
                  <a:txBody>
                    <a:bodyPr/>
                    <a:lstStyle/>
                    <a:p>
                      <a:pPr marL="0" marR="0" algn="ctr">
                        <a:lnSpc>
                          <a:spcPct val="107000"/>
                        </a:lnSpc>
                        <a:spcBef>
                          <a:spcPts val="0"/>
                        </a:spcBef>
                        <a:spcAft>
                          <a:spcPts val="0"/>
                        </a:spcAft>
                      </a:pPr>
                      <a:r>
                        <a:rPr lang="en-US" sz="2000">
                          <a:solidFill>
                            <a:schemeClr val="tx1"/>
                          </a:solidFill>
                          <a:effectLst/>
                          <a:latin typeface="Calibri" panose="020F0502020204030204" pitchFamily="34" charset="0"/>
                          <a:cs typeface="Calibri" panose="020F0502020204030204" pitchFamily="34" charset="0"/>
                        </a:rPr>
                        <a:t>Lesson 10</a:t>
                      </a:r>
                      <a:endParaRPr lang="en-US" sz="16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lvl="0" indent="0" algn="l" defTabSz="457200" rtl="0" eaLnBrk="1" fontAlgn="auto" latinLnBrk="0" hangingPunct="1">
                        <a:lnSpc>
                          <a:spcPct val="1070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white"/>
                          </a:solidFill>
                          <a:effectLst/>
                          <a:uLnTx/>
                          <a:uFillTx/>
                          <a:latin typeface="Calibri" panose="020F0502020204030204" pitchFamily="34" charset="0"/>
                          <a:ea typeface="+mn-ea"/>
                          <a:cs typeface="Calibri" panose="020F0502020204030204" pitchFamily="34" charset="0"/>
                        </a:rPr>
                        <a:t>October 15, 2023</a:t>
                      </a: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Inward Purpose of the Church – When Things Go Wrong</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extLst>
                  <a:ext uri="{0D108BD9-81ED-4DB2-BD59-A6C34878D82A}">
                    <a16:rowId xmlns:a16="http://schemas.microsoft.com/office/drawing/2014/main" val="1469337732"/>
                  </a:ext>
                </a:extLst>
              </a:tr>
              <a:tr h="291780">
                <a:tc>
                  <a:txBody>
                    <a:bodyPr/>
                    <a:lstStyle/>
                    <a:p>
                      <a:pPr marL="0" marR="0" algn="ctr">
                        <a:lnSpc>
                          <a:spcPct val="107000"/>
                        </a:lnSpc>
                        <a:spcBef>
                          <a:spcPts val="0"/>
                        </a:spcBef>
                        <a:spcAft>
                          <a:spcPts val="0"/>
                        </a:spcAft>
                      </a:pPr>
                      <a:r>
                        <a:rPr lang="en-US" sz="2000">
                          <a:solidFill>
                            <a:schemeClr val="tx1"/>
                          </a:solidFill>
                          <a:effectLst/>
                          <a:latin typeface="Calibri" panose="020F0502020204030204" pitchFamily="34" charset="0"/>
                          <a:cs typeface="Calibri" panose="020F0502020204030204" pitchFamily="34" charset="0"/>
                        </a:rPr>
                        <a:t>Lesson 11</a:t>
                      </a:r>
                      <a:endParaRPr lang="en-US" sz="16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lvl="0" indent="0" algn="l" defTabSz="457200" rtl="0" eaLnBrk="1" fontAlgn="auto" latinLnBrk="0" hangingPunct="1">
                        <a:lnSpc>
                          <a:spcPct val="1070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white"/>
                          </a:solidFill>
                          <a:effectLst/>
                          <a:uLnTx/>
                          <a:uFillTx/>
                          <a:latin typeface="Calibri" panose="020F0502020204030204" pitchFamily="34" charset="0"/>
                          <a:ea typeface="+mn-ea"/>
                          <a:cs typeface="Calibri" panose="020F0502020204030204" pitchFamily="34" charset="0"/>
                        </a:rPr>
                        <a:t>October 18, 2023</a:t>
                      </a: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Outward Purpose of the Church </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extLst>
                  <a:ext uri="{0D108BD9-81ED-4DB2-BD59-A6C34878D82A}">
                    <a16:rowId xmlns:a16="http://schemas.microsoft.com/office/drawing/2014/main" val="4222975616"/>
                  </a:ext>
                </a:extLst>
              </a:tr>
              <a:tr h="291780">
                <a:tc>
                  <a:txBody>
                    <a:bodyPr/>
                    <a:lstStyle/>
                    <a:p>
                      <a:pPr marL="0" marR="0" algn="ctr">
                        <a:lnSpc>
                          <a:spcPct val="107000"/>
                        </a:lnSpc>
                        <a:spcBef>
                          <a:spcPts val="0"/>
                        </a:spcBef>
                        <a:spcAft>
                          <a:spcPts val="0"/>
                        </a:spcAft>
                      </a:pPr>
                      <a:r>
                        <a:rPr lang="en-US" sz="2000">
                          <a:solidFill>
                            <a:schemeClr val="tx1"/>
                          </a:solidFill>
                          <a:effectLst/>
                          <a:latin typeface="Calibri" panose="020F0502020204030204" pitchFamily="34" charset="0"/>
                          <a:cs typeface="Calibri" panose="020F0502020204030204" pitchFamily="34" charset="0"/>
                        </a:rPr>
                        <a:t>Lesson 12</a:t>
                      </a:r>
                      <a:endParaRPr lang="en-US" sz="16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lvl="0" indent="0" algn="l" defTabSz="457200" rtl="0" eaLnBrk="1" fontAlgn="auto" latinLnBrk="0" hangingPunct="1">
                        <a:lnSpc>
                          <a:spcPct val="1070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white"/>
                          </a:solidFill>
                          <a:effectLst/>
                          <a:uLnTx/>
                          <a:uFillTx/>
                          <a:latin typeface="Calibri" panose="020F0502020204030204" pitchFamily="34" charset="0"/>
                          <a:ea typeface="+mn-ea"/>
                          <a:cs typeface="Calibri" panose="020F0502020204030204" pitchFamily="34" charset="0"/>
                        </a:rPr>
                        <a:t>October 22, 2023</a:t>
                      </a: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Upward Purpose of the Church – Part One</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extLst>
                  <a:ext uri="{0D108BD9-81ED-4DB2-BD59-A6C34878D82A}">
                    <a16:rowId xmlns:a16="http://schemas.microsoft.com/office/drawing/2014/main" val="1225716908"/>
                  </a:ext>
                </a:extLst>
              </a:tr>
              <a:tr h="291780">
                <a:tc>
                  <a:txBody>
                    <a:bodyPr/>
                    <a:lstStyle/>
                    <a:p>
                      <a:pPr marL="0" marR="0" algn="ctr">
                        <a:lnSpc>
                          <a:spcPct val="107000"/>
                        </a:lnSpc>
                        <a:spcBef>
                          <a:spcPts val="0"/>
                        </a:spcBef>
                        <a:spcAft>
                          <a:spcPts val="0"/>
                        </a:spcAft>
                      </a:pPr>
                      <a:r>
                        <a:rPr lang="en-US" sz="2000">
                          <a:solidFill>
                            <a:schemeClr val="tx1"/>
                          </a:solidFill>
                          <a:effectLst/>
                          <a:latin typeface="Calibri" panose="020F0502020204030204" pitchFamily="34" charset="0"/>
                          <a:cs typeface="Calibri" panose="020F0502020204030204" pitchFamily="34" charset="0"/>
                        </a:rPr>
                        <a:t>Lesson 13</a:t>
                      </a:r>
                      <a:endParaRPr lang="en-US" sz="16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lvl="0" indent="0" algn="l" defTabSz="457200" rtl="0" eaLnBrk="1" fontAlgn="auto" latinLnBrk="0" hangingPunct="1">
                        <a:lnSpc>
                          <a:spcPct val="1070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white"/>
                          </a:solidFill>
                          <a:effectLst/>
                          <a:uLnTx/>
                          <a:uFillTx/>
                          <a:latin typeface="Calibri" panose="020F0502020204030204" pitchFamily="34" charset="0"/>
                          <a:ea typeface="+mn-ea"/>
                          <a:cs typeface="Calibri" panose="020F0502020204030204" pitchFamily="34" charset="0"/>
                        </a:rPr>
                        <a:t>October 25, 2023</a:t>
                      </a: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Upward Purpose of the Church – Part Two</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extLst>
                  <a:ext uri="{0D108BD9-81ED-4DB2-BD59-A6C34878D82A}">
                    <a16:rowId xmlns:a16="http://schemas.microsoft.com/office/drawing/2014/main" val="2494513567"/>
                  </a:ext>
                </a:extLst>
              </a:tr>
            </a:tbl>
          </a:graphicData>
        </a:graphic>
      </p:graphicFrame>
      <p:sp>
        <p:nvSpPr>
          <p:cNvPr id="3" name="Rectangle: Rounded Corners 2">
            <a:extLst>
              <a:ext uri="{FF2B5EF4-FFF2-40B4-BE49-F238E27FC236}">
                <a16:creationId xmlns:a16="http://schemas.microsoft.com/office/drawing/2014/main" id="{5280BB5E-2546-4265-9386-909ED6DF678B}"/>
              </a:ext>
            </a:extLst>
          </p:cNvPr>
          <p:cNvSpPr/>
          <p:nvPr/>
        </p:nvSpPr>
        <p:spPr>
          <a:xfrm>
            <a:off x="331837" y="3048000"/>
            <a:ext cx="10972800" cy="381000"/>
          </a:xfrm>
          <a:prstGeom prst="roundRect">
            <a:avLst/>
          </a:prstGeom>
          <a:solidFill>
            <a:schemeClr val="accent4">
              <a:lumMod val="75000"/>
              <a:alpha val="23000"/>
            </a:schemeClr>
          </a:solidFill>
          <a:ln w="317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0866641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890" name="Text Box 2"/>
          <p:cNvSpPr txBox="1">
            <a:spLocks noChangeArrowheads="1"/>
          </p:cNvSpPr>
          <p:nvPr/>
        </p:nvSpPr>
        <p:spPr bwMode="auto">
          <a:xfrm>
            <a:off x="597296" y="727183"/>
            <a:ext cx="11125200" cy="707886"/>
          </a:xfrm>
          <a:prstGeom prst="rect">
            <a:avLst/>
          </a:prstGeom>
          <a:noFill/>
          <a:ln w="9525">
            <a:noFill/>
            <a:miter lim="800000"/>
            <a:headEnd/>
            <a:tailEnd/>
          </a:ln>
        </p:spPr>
        <p:txBody>
          <a:bodyPr wrap="square">
            <a:spAutoFit/>
          </a:bodyPr>
          <a:lstStyle/>
          <a:p>
            <a:pPr algn="ctr" eaLnBrk="1" hangingPunct="1">
              <a:spcBef>
                <a:spcPct val="50000"/>
              </a:spcBef>
            </a:pPr>
            <a:r>
              <a:rPr lang="en-US" sz="4000" dirty="0">
                <a:solidFill>
                  <a:srgbClr val="FFFF00"/>
                </a:solidFill>
                <a:latin typeface="Calibri" pitchFamily="34" charset="0"/>
              </a:rPr>
              <a:t>In a Local Church</a:t>
            </a:r>
          </a:p>
        </p:txBody>
      </p:sp>
      <p:sp>
        <p:nvSpPr>
          <p:cNvPr id="37892" name="Rectangle 4"/>
          <p:cNvSpPr>
            <a:spLocks noGrp="1" noChangeArrowheads="1"/>
          </p:cNvSpPr>
          <p:nvPr>
            <p:ph type="body" sz="half" idx="4294967295"/>
          </p:nvPr>
        </p:nvSpPr>
        <p:spPr>
          <a:xfrm>
            <a:off x="673496" y="1433433"/>
            <a:ext cx="10845007" cy="3991134"/>
          </a:xfrm>
          <a:noFill/>
        </p:spPr>
        <p:txBody>
          <a:bodyPr>
            <a:normAutofit/>
          </a:bodyPr>
          <a:lstStyle/>
          <a:p>
            <a:pPr marL="533400" indent="-533400">
              <a:lnSpc>
                <a:spcPct val="80000"/>
              </a:lnSpc>
            </a:pPr>
            <a:r>
              <a:rPr lang="en-US" sz="2800" b="1" i="1" baseline="30000" dirty="0">
                <a:latin typeface="Calibri" panose="020F0502020204030204" pitchFamily="34" charset="0"/>
                <a:cs typeface="Calibri" panose="020F0502020204030204" pitchFamily="34" charset="0"/>
              </a:rPr>
              <a:t>26 </a:t>
            </a:r>
            <a:r>
              <a:rPr lang="en-US" sz="2800" i="1" dirty="0">
                <a:latin typeface="Calibri" panose="020F0502020204030204" pitchFamily="34" charset="0"/>
                <a:cs typeface="Calibri" panose="020F0502020204030204" pitchFamily="34" charset="0"/>
              </a:rPr>
              <a:t>And when he had come to Jerusalem, he attempted to join the disciples. And they were all afraid of him, for they did not believe that he was a disciple. </a:t>
            </a:r>
            <a:r>
              <a:rPr lang="en-US" sz="2800" b="1" i="1" baseline="30000" dirty="0">
                <a:latin typeface="Calibri" panose="020F0502020204030204" pitchFamily="34" charset="0"/>
                <a:cs typeface="Calibri" panose="020F0502020204030204" pitchFamily="34" charset="0"/>
              </a:rPr>
              <a:t>27 </a:t>
            </a:r>
            <a:r>
              <a:rPr lang="en-US" sz="2800" i="1" dirty="0">
                <a:latin typeface="Calibri" panose="020F0502020204030204" pitchFamily="34" charset="0"/>
                <a:cs typeface="Calibri" panose="020F0502020204030204" pitchFamily="34" charset="0"/>
              </a:rPr>
              <a:t>But Barnabas took him and brought him to the apostles and declared to them how on the road he had seen the Lord, who spoke to him, and how at Damascus he had preached boldly in the name of Jesus. </a:t>
            </a:r>
            <a:r>
              <a:rPr lang="en-US" sz="2800" b="1" i="1" baseline="30000" dirty="0">
                <a:latin typeface="Calibri" panose="020F0502020204030204" pitchFamily="34" charset="0"/>
                <a:cs typeface="Calibri" panose="020F0502020204030204" pitchFamily="34" charset="0"/>
              </a:rPr>
              <a:t>28 </a:t>
            </a:r>
            <a:r>
              <a:rPr lang="en-US" sz="2800" i="1" dirty="0">
                <a:latin typeface="Calibri" panose="020F0502020204030204" pitchFamily="34" charset="0"/>
                <a:cs typeface="Calibri" panose="020F0502020204030204" pitchFamily="34" charset="0"/>
              </a:rPr>
              <a:t>So he went in and out among them at Jerusalem – </a:t>
            </a:r>
            <a:r>
              <a:rPr lang="en-US" sz="2800" dirty="0">
                <a:solidFill>
                  <a:srgbClr val="FFFF00"/>
                </a:solidFill>
                <a:latin typeface="Calibri" panose="020F0502020204030204" pitchFamily="34" charset="0"/>
                <a:cs typeface="Calibri" panose="020F0502020204030204" pitchFamily="34" charset="0"/>
              </a:rPr>
              <a:t>Acts 9:26-28</a:t>
            </a:r>
            <a:endParaRPr lang="en-US" sz="4000" dirty="0">
              <a:solidFill>
                <a:srgbClr val="FFFF00"/>
              </a:solidFill>
              <a:latin typeface="Calibri" panose="020F0502020204030204" pitchFamily="34" charset="0"/>
              <a:cs typeface="Calibri" panose="020F0502020204030204" pitchFamily="34" charset="0"/>
            </a:endParaRPr>
          </a:p>
          <a:p>
            <a:pPr marL="533400" indent="-533400">
              <a:lnSpc>
                <a:spcPct val="80000"/>
              </a:lnSpc>
            </a:pPr>
            <a:r>
              <a:rPr lang="en-US" sz="3200" dirty="0">
                <a:latin typeface="Calibri" pitchFamily="34" charset="0"/>
              </a:rPr>
              <a:t>Members who are lost – </a:t>
            </a:r>
            <a:r>
              <a:rPr lang="en-US" sz="3200" dirty="0">
                <a:solidFill>
                  <a:srgbClr val="FFFF00"/>
                </a:solidFill>
                <a:latin typeface="Calibri" pitchFamily="34" charset="0"/>
              </a:rPr>
              <a:t>I Cor. 1:2</a:t>
            </a:r>
          </a:p>
          <a:p>
            <a:pPr marL="533400" indent="-533400">
              <a:lnSpc>
                <a:spcPct val="80000"/>
              </a:lnSpc>
            </a:pPr>
            <a:r>
              <a:rPr lang="en-US" sz="3200" dirty="0">
                <a:latin typeface="Calibri" pitchFamily="34" charset="0"/>
              </a:rPr>
              <a:t>Christians who should be members– </a:t>
            </a:r>
            <a:r>
              <a:rPr lang="en-US" sz="3200" dirty="0">
                <a:solidFill>
                  <a:srgbClr val="FFFF00"/>
                </a:solidFill>
                <a:latin typeface="Calibri" pitchFamily="34" charset="0"/>
              </a:rPr>
              <a:t>III John 9-10</a:t>
            </a:r>
          </a:p>
          <a:p>
            <a:pPr marL="533400" indent="-533400">
              <a:lnSpc>
                <a:spcPct val="80000"/>
              </a:lnSpc>
            </a:pPr>
            <a:endParaRPr lang="en-US" sz="3000" dirty="0">
              <a:effectLst/>
              <a:latin typeface="Calibri" pitchFamily="34" charset="0"/>
            </a:endParaRPr>
          </a:p>
          <a:p>
            <a:pPr marL="533400" indent="-533400">
              <a:lnSpc>
                <a:spcPct val="80000"/>
              </a:lnSpc>
            </a:pPr>
            <a:endParaRPr lang="en-US" sz="3000" dirty="0">
              <a:effectLst/>
              <a:latin typeface="Calibri" pitchFamily="34" charset="0"/>
            </a:endParaRPr>
          </a:p>
          <a:p>
            <a:pPr marL="533400" indent="-533400">
              <a:lnSpc>
                <a:spcPct val="80000"/>
              </a:lnSpc>
            </a:pPr>
            <a:endParaRPr lang="en-US" sz="3000" dirty="0">
              <a:effectLst/>
              <a:latin typeface="Calibri" pitchFamily="34" charset="0"/>
            </a:endParaRPr>
          </a:p>
        </p:txBody>
      </p:sp>
      <p:sp>
        <p:nvSpPr>
          <p:cNvPr id="5" name="Rectangle 5"/>
          <p:cNvSpPr>
            <a:spLocks noChangeArrowheads="1"/>
          </p:cNvSpPr>
          <p:nvPr/>
        </p:nvSpPr>
        <p:spPr bwMode="auto">
          <a:xfrm>
            <a:off x="1981200" y="106831"/>
            <a:ext cx="8637587" cy="769441"/>
          </a:xfrm>
          <a:prstGeom prst="rect">
            <a:avLst/>
          </a:prstGeom>
          <a:noFill/>
          <a:ln w="9525">
            <a:noFill/>
            <a:miter lim="800000"/>
            <a:headEnd/>
            <a:tailEnd/>
          </a:ln>
        </p:spPr>
        <p:txBody>
          <a:bodyPr anchor="b">
            <a:spAutoFit/>
          </a:bodyPr>
          <a:lstStyle/>
          <a:p>
            <a:pPr algn="ctr" eaLnBrk="1" hangingPunct="1"/>
            <a:r>
              <a:rPr lang="en-US" sz="4400" dirty="0">
                <a:latin typeface="Calibri" pitchFamily="34" charset="0"/>
              </a:rPr>
              <a:t>Church Membership</a:t>
            </a:r>
          </a:p>
        </p:txBody>
      </p:sp>
      <p:sp>
        <p:nvSpPr>
          <p:cNvPr id="6" name="TextBox 5">
            <a:extLst>
              <a:ext uri="{FF2B5EF4-FFF2-40B4-BE49-F238E27FC236}">
                <a16:creationId xmlns:a16="http://schemas.microsoft.com/office/drawing/2014/main" id="{F68C9F8D-ACE8-4E24-A9E3-19465FA128F4}"/>
              </a:ext>
            </a:extLst>
          </p:cNvPr>
          <p:cNvSpPr txBox="1"/>
          <p:nvPr/>
        </p:nvSpPr>
        <p:spPr>
          <a:xfrm>
            <a:off x="228601" y="5586249"/>
            <a:ext cx="11633992" cy="507831"/>
          </a:xfrm>
          <a:prstGeom prst="rect">
            <a:avLst/>
          </a:prstGeom>
          <a:noFill/>
          <a:ln w="38100">
            <a:solidFill>
              <a:srgbClr val="FFFF00"/>
            </a:solidFill>
          </a:ln>
        </p:spPr>
        <p:txBody>
          <a:bodyPr wrap="square" rtlCol="0">
            <a:spAutoFit/>
          </a:bodyPr>
          <a:lstStyle/>
          <a:p>
            <a:pPr algn="ctr"/>
            <a:r>
              <a:rPr lang="en-US" sz="2700" i="1" dirty="0">
                <a:latin typeface="Calibri" pitchFamily="34" charset="0"/>
              </a:rPr>
              <a:t>Is it ok to refer to the Christians of a local church as members?  Why or why not?</a:t>
            </a:r>
          </a:p>
        </p:txBody>
      </p:sp>
    </p:spTree>
    <p:extLst>
      <p:ext uri="{BB962C8B-B14F-4D97-AF65-F5344CB8AC3E}">
        <p14:creationId xmlns:p14="http://schemas.microsoft.com/office/powerpoint/2010/main" val="9440400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7892">
                                            <p:txEl>
                                              <p:pRg st="0" end="0"/>
                                            </p:txEl>
                                          </p:spTgt>
                                        </p:tgtEl>
                                        <p:attrNameLst>
                                          <p:attrName>style.visibility</p:attrName>
                                        </p:attrNameLst>
                                      </p:cBhvr>
                                      <p:to>
                                        <p:strVal val="visible"/>
                                      </p:to>
                                    </p:set>
                                    <p:animEffect transition="in" filter="dissolve">
                                      <p:cBhvr>
                                        <p:cTn id="7" dur="500"/>
                                        <p:tgtEl>
                                          <p:spTgt spid="3789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7892">
                                            <p:txEl>
                                              <p:pRg st="1" end="1"/>
                                            </p:txEl>
                                          </p:spTgt>
                                        </p:tgtEl>
                                        <p:attrNameLst>
                                          <p:attrName>style.visibility</p:attrName>
                                        </p:attrNameLst>
                                      </p:cBhvr>
                                      <p:to>
                                        <p:strVal val="visible"/>
                                      </p:to>
                                    </p:set>
                                    <p:animEffect transition="in" filter="dissolve">
                                      <p:cBhvr>
                                        <p:cTn id="12" dur="500"/>
                                        <p:tgtEl>
                                          <p:spTgt spid="3789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7892">
                                            <p:txEl>
                                              <p:pRg st="2" end="2"/>
                                            </p:txEl>
                                          </p:spTgt>
                                        </p:tgtEl>
                                        <p:attrNameLst>
                                          <p:attrName>style.visibility</p:attrName>
                                        </p:attrNameLst>
                                      </p:cBhvr>
                                      <p:to>
                                        <p:strVal val="visible"/>
                                      </p:to>
                                    </p:set>
                                    <p:animEffect transition="in" filter="dissolve">
                                      <p:cBhvr>
                                        <p:cTn id="17" dur="500"/>
                                        <p:tgtEl>
                                          <p:spTgt spid="3789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dissolve">
                                      <p:cBhvr>
                                        <p:cTn id="2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2" grpId="0" build="p"/>
      <p:bldP spid="6"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2C67A539-08C1-46B8-95A0-E8940A3E1836}"/>
              </a:ext>
            </a:extLst>
          </p:cNvPr>
          <p:cNvGraphicFramePr>
            <a:graphicFrameLocks noGrp="1"/>
          </p:cNvGraphicFramePr>
          <p:nvPr/>
        </p:nvGraphicFramePr>
        <p:xfrm>
          <a:off x="533400" y="565743"/>
          <a:ext cx="9829800" cy="5914727"/>
        </p:xfrm>
        <a:graphic>
          <a:graphicData uri="http://schemas.openxmlformats.org/drawingml/2006/table">
            <a:tbl>
              <a:tblPr>
                <a:tableStyleId>{5C22544A-7EE6-4342-B048-85BDC9FD1C3A}</a:tableStyleId>
              </a:tblPr>
              <a:tblGrid>
                <a:gridCol w="1918009">
                  <a:extLst>
                    <a:ext uri="{9D8B030D-6E8A-4147-A177-3AD203B41FA5}">
                      <a16:colId xmlns:a16="http://schemas.microsoft.com/office/drawing/2014/main" val="1887176851"/>
                    </a:ext>
                  </a:extLst>
                </a:gridCol>
                <a:gridCol w="2097824">
                  <a:extLst>
                    <a:ext uri="{9D8B030D-6E8A-4147-A177-3AD203B41FA5}">
                      <a16:colId xmlns:a16="http://schemas.microsoft.com/office/drawing/2014/main" val="1112334379"/>
                    </a:ext>
                  </a:extLst>
                </a:gridCol>
                <a:gridCol w="5813967">
                  <a:extLst>
                    <a:ext uri="{9D8B030D-6E8A-4147-A177-3AD203B41FA5}">
                      <a16:colId xmlns:a16="http://schemas.microsoft.com/office/drawing/2014/main" val="2885980534"/>
                    </a:ext>
                  </a:extLst>
                </a:gridCol>
              </a:tblGrid>
              <a:tr h="457200">
                <a:tc>
                  <a:txBody>
                    <a:bodyPr/>
                    <a:lstStyle/>
                    <a:p>
                      <a:pPr marL="0" marR="0" algn="ctr" defTabSz="457200" rtl="0" eaLnBrk="1" latinLnBrk="0" hangingPunct="1">
                        <a:lnSpc>
                          <a:spcPct val="115000"/>
                        </a:lnSpc>
                        <a:spcBef>
                          <a:spcPts val="0"/>
                        </a:spcBef>
                        <a:spcAft>
                          <a:spcPts val="1000"/>
                        </a:spcAft>
                      </a:pPr>
                      <a:r>
                        <a:rPr lang="en-US" sz="2800" b="1" kern="1200" dirty="0">
                          <a:solidFill>
                            <a:srgbClr val="92D050"/>
                          </a:solidFill>
                          <a:latin typeface="Calibri"/>
                          <a:cs typeface="Times New Roman"/>
                        </a:rPr>
                        <a:t>Lessons</a:t>
                      </a:r>
                      <a:endParaRPr lang="en-US" sz="2800" b="1" kern="1200" dirty="0">
                        <a:solidFill>
                          <a:srgbClr val="92D050"/>
                        </a:solidFill>
                        <a:latin typeface="Calibri"/>
                        <a:ea typeface="Times New Roman" panose="02020603050405020304" pitchFamily="18" charset="0"/>
                        <a:cs typeface="Times New Roman"/>
                      </a:endParaRPr>
                    </a:p>
                  </a:txBody>
                  <a:tcPr marL="68580" marR="68580" marT="0" marB="0">
                    <a:solidFill>
                      <a:schemeClr val="bg1"/>
                    </a:solidFill>
                  </a:tcPr>
                </a:tc>
                <a:tc>
                  <a:txBody>
                    <a:bodyPr/>
                    <a:lstStyle/>
                    <a:p>
                      <a:pPr marL="0" marR="0" algn="ctr" defTabSz="457200" rtl="0" eaLnBrk="1" latinLnBrk="0" hangingPunct="1">
                        <a:lnSpc>
                          <a:spcPct val="115000"/>
                        </a:lnSpc>
                        <a:spcBef>
                          <a:spcPts val="0"/>
                        </a:spcBef>
                        <a:spcAft>
                          <a:spcPts val="1000"/>
                        </a:spcAft>
                      </a:pPr>
                      <a:r>
                        <a:rPr lang="en-US" sz="2800" b="1" kern="1200" dirty="0">
                          <a:solidFill>
                            <a:srgbClr val="92D050"/>
                          </a:solidFill>
                          <a:latin typeface="Calibri"/>
                          <a:cs typeface="Times New Roman"/>
                        </a:rPr>
                        <a:t>Date</a:t>
                      </a:r>
                      <a:endParaRPr lang="en-US" sz="2800" b="1" kern="1200" dirty="0">
                        <a:solidFill>
                          <a:srgbClr val="92D050"/>
                        </a:solidFill>
                        <a:latin typeface="Calibri"/>
                        <a:ea typeface="Times New Roman" panose="02020603050405020304" pitchFamily="18" charset="0"/>
                        <a:cs typeface="Times New Roman"/>
                      </a:endParaRPr>
                    </a:p>
                  </a:txBody>
                  <a:tcPr marL="68580" marR="68580" marT="0" marB="0">
                    <a:solidFill>
                      <a:schemeClr val="bg1"/>
                    </a:solidFill>
                  </a:tcPr>
                </a:tc>
                <a:tc>
                  <a:txBody>
                    <a:bodyPr/>
                    <a:lstStyle/>
                    <a:p>
                      <a:pPr marL="0" marR="0" algn="ctr" defTabSz="457200" rtl="0" eaLnBrk="1" latinLnBrk="0" hangingPunct="1">
                        <a:lnSpc>
                          <a:spcPct val="115000"/>
                        </a:lnSpc>
                        <a:spcBef>
                          <a:spcPts val="0"/>
                        </a:spcBef>
                        <a:spcAft>
                          <a:spcPts val="1000"/>
                        </a:spcAft>
                      </a:pPr>
                      <a:r>
                        <a:rPr lang="en-US" sz="2800" b="1" kern="1200" dirty="0">
                          <a:solidFill>
                            <a:srgbClr val="92D050"/>
                          </a:solidFill>
                          <a:latin typeface="Calibri"/>
                          <a:cs typeface="Times New Roman"/>
                        </a:rPr>
                        <a:t>Contents</a:t>
                      </a:r>
                      <a:endParaRPr lang="en-US" sz="2800" b="1" kern="1200" dirty="0">
                        <a:solidFill>
                          <a:srgbClr val="92D050"/>
                        </a:solidFill>
                        <a:latin typeface="Calibri"/>
                        <a:ea typeface="Times New Roman" panose="02020603050405020304" pitchFamily="18" charset="0"/>
                        <a:cs typeface="Times New Roman"/>
                      </a:endParaRPr>
                    </a:p>
                  </a:txBody>
                  <a:tcPr marL="68580" marR="68580" marT="0" marB="0">
                    <a:solidFill>
                      <a:schemeClr val="bg1"/>
                    </a:solidFill>
                  </a:tcPr>
                </a:tc>
                <a:extLst>
                  <a:ext uri="{0D108BD9-81ED-4DB2-BD59-A6C34878D82A}">
                    <a16:rowId xmlns:a16="http://schemas.microsoft.com/office/drawing/2014/main" val="2453958358"/>
                  </a:ext>
                </a:extLst>
              </a:tr>
              <a:tr h="466744">
                <a:tc>
                  <a:txBody>
                    <a:bodyPr/>
                    <a:lstStyle/>
                    <a:p>
                      <a:pPr marL="0" marR="0" algn="ctr">
                        <a:lnSpc>
                          <a:spcPct val="107000"/>
                        </a:lnSpc>
                        <a:spcBef>
                          <a:spcPts val="0"/>
                        </a:spcBef>
                        <a:spcAft>
                          <a:spcPts val="0"/>
                        </a:spcAft>
                      </a:pPr>
                      <a:r>
                        <a:rPr lang="en-US" sz="2400" b="1" dirty="0">
                          <a:solidFill>
                            <a:srgbClr val="FFFF00"/>
                          </a:solidFill>
                          <a:effectLst/>
                          <a:latin typeface="Calibri" panose="020F0502020204030204" pitchFamily="34" charset="0"/>
                          <a:cs typeface="Calibri" panose="020F0502020204030204" pitchFamily="34" charset="0"/>
                        </a:rPr>
                        <a:t>Lessons 1 - 7</a:t>
                      </a:r>
                      <a:endParaRPr lang="en-US" sz="2800" b="1" dirty="0">
                        <a:solidFill>
                          <a:srgbClr val="FFFF00"/>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50000"/>
                      </a:schemeClr>
                    </a:solidFill>
                  </a:tcPr>
                </a:tc>
                <a:tc gridSpan="2">
                  <a:txBody>
                    <a:bodyPr/>
                    <a:lstStyle/>
                    <a:p>
                      <a:pPr marL="0" marR="0" algn="ctr">
                        <a:lnSpc>
                          <a:spcPct val="107000"/>
                        </a:lnSpc>
                        <a:spcBef>
                          <a:spcPts val="0"/>
                        </a:spcBef>
                        <a:spcAft>
                          <a:spcPts val="0"/>
                        </a:spcAft>
                      </a:pPr>
                      <a:r>
                        <a:rPr lang="en-US" sz="2400" b="1" dirty="0">
                          <a:solidFill>
                            <a:srgbClr val="FFFF00"/>
                          </a:solidFill>
                          <a:effectLst/>
                          <a:latin typeface="Calibri" panose="020F0502020204030204" pitchFamily="34" charset="0"/>
                          <a:cs typeface="Calibri" panose="020F0502020204030204" pitchFamily="34" charset="0"/>
                        </a:rPr>
                        <a:t>The Nature of the Church</a:t>
                      </a:r>
                      <a:endParaRPr lang="en-US" sz="1800" b="1" dirty="0">
                        <a:solidFill>
                          <a:srgbClr val="FFFF00"/>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50000"/>
                      </a:schemeClr>
                    </a:solidFill>
                  </a:tcPr>
                </a:tc>
                <a:tc hMerge="1">
                  <a:txBody>
                    <a:bodyPr/>
                    <a:lstStyle/>
                    <a:p>
                      <a:endParaRPr lang="en-US"/>
                    </a:p>
                  </a:txBody>
                  <a:tcPr/>
                </a:tc>
                <a:extLst>
                  <a:ext uri="{0D108BD9-81ED-4DB2-BD59-A6C34878D82A}">
                    <a16:rowId xmlns:a16="http://schemas.microsoft.com/office/drawing/2014/main" val="151543891"/>
                  </a:ext>
                </a:extLst>
              </a:tr>
              <a:tr h="291780">
                <a:tc>
                  <a:txBody>
                    <a:bodyPr/>
                    <a:lstStyle/>
                    <a:p>
                      <a:pPr marL="0" marR="0" algn="ctr">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Lesson 1</a:t>
                      </a:r>
                      <a:endParaRPr lang="en-US" sz="24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January 7, 2018</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Class Goals and Purpose</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extLst>
                  <a:ext uri="{0D108BD9-81ED-4DB2-BD59-A6C34878D82A}">
                    <a16:rowId xmlns:a16="http://schemas.microsoft.com/office/drawing/2014/main" val="4085237176"/>
                  </a:ext>
                </a:extLst>
              </a:tr>
              <a:tr h="291780">
                <a:tc>
                  <a:txBody>
                    <a:bodyPr/>
                    <a:lstStyle/>
                    <a:p>
                      <a:pPr marL="0" marR="0" algn="ctr">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Lesson 2</a:t>
                      </a:r>
                      <a:endParaRPr lang="en-US" sz="24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January 10, 2018</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What is a Church?</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extLst>
                  <a:ext uri="{0D108BD9-81ED-4DB2-BD59-A6C34878D82A}">
                    <a16:rowId xmlns:a16="http://schemas.microsoft.com/office/drawing/2014/main" val="691629123"/>
                  </a:ext>
                </a:extLst>
              </a:tr>
              <a:tr h="291780">
                <a:tc>
                  <a:txBody>
                    <a:bodyPr/>
                    <a:lstStyle/>
                    <a:p>
                      <a:pPr marL="0" marR="0" algn="ctr">
                        <a:lnSpc>
                          <a:spcPct val="107000"/>
                        </a:lnSpc>
                        <a:spcBef>
                          <a:spcPts val="0"/>
                        </a:spcBef>
                        <a:spcAft>
                          <a:spcPts val="0"/>
                        </a:spcAft>
                      </a:pPr>
                      <a:r>
                        <a:rPr lang="en-US" sz="2000">
                          <a:solidFill>
                            <a:schemeClr val="tx1"/>
                          </a:solidFill>
                          <a:effectLst/>
                          <a:latin typeface="Calibri" panose="020F0502020204030204" pitchFamily="34" charset="0"/>
                          <a:cs typeface="Calibri" panose="020F0502020204030204" pitchFamily="34" charset="0"/>
                        </a:rPr>
                        <a:t>Lesson 3</a:t>
                      </a:r>
                      <a:endParaRPr lang="en-US" sz="24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January 14, 2018</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What’s in a Name?</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extLst>
                  <a:ext uri="{0D108BD9-81ED-4DB2-BD59-A6C34878D82A}">
                    <a16:rowId xmlns:a16="http://schemas.microsoft.com/office/drawing/2014/main" val="19765815"/>
                  </a:ext>
                </a:extLst>
              </a:tr>
              <a:tr h="291780">
                <a:tc>
                  <a:txBody>
                    <a:bodyPr/>
                    <a:lstStyle/>
                    <a:p>
                      <a:pPr marL="0" marR="0" algn="ctr">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Lesson 4</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January 17, 2018</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The Rule of Christ</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extLst>
                  <a:ext uri="{0D108BD9-81ED-4DB2-BD59-A6C34878D82A}">
                    <a16:rowId xmlns:a16="http://schemas.microsoft.com/office/drawing/2014/main" val="1398015555"/>
                  </a:ext>
                </a:extLst>
              </a:tr>
              <a:tr h="291780">
                <a:tc>
                  <a:txBody>
                    <a:bodyPr/>
                    <a:lstStyle/>
                    <a:p>
                      <a:pPr marL="0" marR="0" algn="ctr">
                        <a:lnSpc>
                          <a:spcPct val="107000"/>
                        </a:lnSpc>
                        <a:spcBef>
                          <a:spcPts val="0"/>
                        </a:spcBef>
                        <a:spcAft>
                          <a:spcPts val="0"/>
                        </a:spcAft>
                      </a:pPr>
                      <a:r>
                        <a:rPr lang="en-US" sz="2000">
                          <a:solidFill>
                            <a:schemeClr val="tx1"/>
                          </a:solidFill>
                          <a:effectLst/>
                          <a:latin typeface="Calibri" panose="020F0502020204030204" pitchFamily="34" charset="0"/>
                          <a:cs typeface="Calibri" panose="020F0502020204030204" pitchFamily="34" charset="0"/>
                        </a:rPr>
                        <a:t>Lesson 5</a:t>
                      </a:r>
                      <a:endParaRPr lang="en-US" sz="16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a:solidFill>
                            <a:schemeClr val="tx1"/>
                          </a:solidFill>
                          <a:effectLst/>
                          <a:latin typeface="Calibri" panose="020F0502020204030204" pitchFamily="34" charset="0"/>
                          <a:cs typeface="Calibri" panose="020F0502020204030204" pitchFamily="34" charset="0"/>
                        </a:rPr>
                        <a:t>January 21, 2018</a:t>
                      </a:r>
                      <a:endParaRPr lang="en-US" sz="16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Citizens of the Kingdom – Members of the Church</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extLst>
                  <a:ext uri="{0D108BD9-81ED-4DB2-BD59-A6C34878D82A}">
                    <a16:rowId xmlns:a16="http://schemas.microsoft.com/office/drawing/2014/main" val="1823532347"/>
                  </a:ext>
                </a:extLst>
              </a:tr>
              <a:tr h="291780">
                <a:tc>
                  <a:txBody>
                    <a:bodyPr/>
                    <a:lstStyle/>
                    <a:p>
                      <a:pPr marL="0" marR="0" algn="ctr">
                        <a:lnSpc>
                          <a:spcPct val="107000"/>
                        </a:lnSpc>
                        <a:spcBef>
                          <a:spcPts val="0"/>
                        </a:spcBef>
                        <a:spcAft>
                          <a:spcPts val="0"/>
                        </a:spcAft>
                      </a:pPr>
                      <a:r>
                        <a:rPr lang="en-US" sz="2000">
                          <a:solidFill>
                            <a:schemeClr val="tx1"/>
                          </a:solidFill>
                          <a:effectLst/>
                          <a:latin typeface="Calibri" panose="020F0502020204030204" pitchFamily="34" charset="0"/>
                          <a:cs typeface="Calibri" panose="020F0502020204030204" pitchFamily="34" charset="0"/>
                        </a:rPr>
                        <a:t>Lesson 6</a:t>
                      </a:r>
                      <a:endParaRPr lang="en-US" sz="16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a:solidFill>
                            <a:schemeClr val="tx1"/>
                          </a:solidFill>
                          <a:effectLst/>
                          <a:latin typeface="Calibri" panose="020F0502020204030204" pitchFamily="34" charset="0"/>
                          <a:cs typeface="Calibri" panose="020F0502020204030204" pitchFamily="34" charset="0"/>
                        </a:rPr>
                        <a:t>January 24, 2018</a:t>
                      </a:r>
                      <a:endParaRPr lang="en-US" sz="16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Role of Leaders – What Are Elders For?</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extLst>
                  <a:ext uri="{0D108BD9-81ED-4DB2-BD59-A6C34878D82A}">
                    <a16:rowId xmlns:a16="http://schemas.microsoft.com/office/drawing/2014/main" val="1270347224"/>
                  </a:ext>
                </a:extLst>
              </a:tr>
              <a:tr h="342905">
                <a:tc>
                  <a:txBody>
                    <a:bodyPr/>
                    <a:lstStyle/>
                    <a:p>
                      <a:pPr marL="0" marR="0" algn="ctr">
                        <a:lnSpc>
                          <a:spcPct val="107000"/>
                        </a:lnSpc>
                        <a:spcBef>
                          <a:spcPts val="0"/>
                        </a:spcBef>
                        <a:spcAft>
                          <a:spcPts val="0"/>
                        </a:spcAft>
                      </a:pPr>
                      <a:r>
                        <a:rPr lang="en-US" sz="2000">
                          <a:solidFill>
                            <a:schemeClr val="tx1"/>
                          </a:solidFill>
                          <a:effectLst/>
                          <a:latin typeface="Calibri" panose="020F0502020204030204" pitchFamily="34" charset="0"/>
                          <a:cs typeface="Calibri" panose="020F0502020204030204" pitchFamily="34" charset="0"/>
                        </a:rPr>
                        <a:t>Lesson 7</a:t>
                      </a:r>
                      <a:endParaRPr lang="en-US" sz="16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a:solidFill>
                            <a:schemeClr val="tx1"/>
                          </a:solidFill>
                          <a:effectLst/>
                          <a:latin typeface="Calibri" panose="020F0502020204030204" pitchFamily="34" charset="0"/>
                          <a:cs typeface="Calibri" panose="020F0502020204030204" pitchFamily="34" charset="0"/>
                        </a:rPr>
                        <a:t>January 28, 2018</a:t>
                      </a:r>
                      <a:endParaRPr lang="en-US" sz="16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Role of Leaders – What about Evangelists and Deacons?</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extLst>
                  <a:ext uri="{0D108BD9-81ED-4DB2-BD59-A6C34878D82A}">
                    <a16:rowId xmlns:a16="http://schemas.microsoft.com/office/drawing/2014/main" val="207368665"/>
                  </a:ext>
                </a:extLst>
              </a:tr>
              <a:tr h="291780">
                <a:tc>
                  <a:txBody>
                    <a:bodyPr/>
                    <a:lstStyle/>
                    <a:p>
                      <a:pPr marL="0" marR="0" algn="ctr" defTabSz="457200" rtl="0" eaLnBrk="1" latinLnBrk="0" hangingPunct="1">
                        <a:lnSpc>
                          <a:spcPct val="107000"/>
                        </a:lnSpc>
                        <a:spcBef>
                          <a:spcPts val="0"/>
                        </a:spcBef>
                        <a:spcAft>
                          <a:spcPts val="0"/>
                        </a:spcAft>
                      </a:pPr>
                      <a:r>
                        <a:rPr lang="en-US" sz="2400" b="1" kern="1200" dirty="0">
                          <a:solidFill>
                            <a:srgbClr val="FFFF00"/>
                          </a:solidFill>
                          <a:effectLst/>
                          <a:latin typeface="Calibri" panose="020F0502020204030204" pitchFamily="34" charset="0"/>
                          <a:ea typeface="+mn-ea"/>
                          <a:cs typeface="Calibri" panose="020F0502020204030204" pitchFamily="34" charset="0"/>
                        </a:rPr>
                        <a:t>Lessons 8-13</a:t>
                      </a:r>
                    </a:p>
                  </a:txBody>
                  <a:tcPr marL="68580" marR="68580" marT="0" marB="0">
                    <a:solidFill>
                      <a:schemeClr val="accent5">
                        <a:lumMod val="50000"/>
                      </a:schemeClr>
                    </a:solidFill>
                  </a:tcPr>
                </a:tc>
                <a:tc gridSpan="2">
                  <a:txBody>
                    <a:bodyPr/>
                    <a:lstStyle/>
                    <a:p>
                      <a:pPr marL="0" marR="0" algn="ctr" defTabSz="457200" rtl="0" eaLnBrk="1" latinLnBrk="0" hangingPunct="1">
                        <a:lnSpc>
                          <a:spcPct val="107000"/>
                        </a:lnSpc>
                        <a:spcBef>
                          <a:spcPts val="0"/>
                        </a:spcBef>
                        <a:spcAft>
                          <a:spcPts val="0"/>
                        </a:spcAft>
                      </a:pPr>
                      <a:r>
                        <a:rPr lang="en-US" sz="2400" b="1" kern="1200" dirty="0">
                          <a:solidFill>
                            <a:srgbClr val="FFFF00"/>
                          </a:solidFill>
                          <a:effectLst/>
                          <a:latin typeface="Calibri" panose="020F0502020204030204" pitchFamily="34" charset="0"/>
                          <a:ea typeface="+mn-ea"/>
                          <a:cs typeface="Calibri" panose="020F0502020204030204" pitchFamily="34" charset="0"/>
                        </a:rPr>
                        <a:t>The Purpose of the Church</a:t>
                      </a:r>
                    </a:p>
                  </a:txBody>
                  <a:tcPr marL="68580" marR="68580" marT="0" marB="0">
                    <a:solidFill>
                      <a:schemeClr val="accent5">
                        <a:lumMod val="50000"/>
                      </a:schemeClr>
                    </a:solidFill>
                  </a:tcPr>
                </a:tc>
                <a:tc hMerge="1">
                  <a:txBody>
                    <a:bodyPr/>
                    <a:lstStyle/>
                    <a:p>
                      <a:endParaRPr lang="en-US"/>
                    </a:p>
                  </a:txBody>
                  <a:tcPr/>
                </a:tc>
                <a:extLst>
                  <a:ext uri="{0D108BD9-81ED-4DB2-BD59-A6C34878D82A}">
                    <a16:rowId xmlns:a16="http://schemas.microsoft.com/office/drawing/2014/main" val="3102630289"/>
                  </a:ext>
                </a:extLst>
              </a:tr>
              <a:tr h="291780">
                <a:tc>
                  <a:txBody>
                    <a:bodyPr/>
                    <a:lstStyle/>
                    <a:p>
                      <a:pPr marL="0" marR="0" algn="ctr">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Lesson 8</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January 31, 2018</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Inward Purpose of the Church – Part One</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extLst>
                  <a:ext uri="{0D108BD9-81ED-4DB2-BD59-A6C34878D82A}">
                    <a16:rowId xmlns:a16="http://schemas.microsoft.com/office/drawing/2014/main" val="2354804945"/>
                  </a:ext>
                </a:extLst>
              </a:tr>
              <a:tr h="291780">
                <a:tc>
                  <a:txBody>
                    <a:bodyPr/>
                    <a:lstStyle/>
                    <a:p>
                      <a:pPr marL="0" marR="0" algn="ctr">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Lesson 9</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February 4, 2018</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Inward Purpose of the Church – Part Two</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extLst>
                  <a:ext uri="{0D108BD9-81ED-4DB2-BD59-A6C34878D82A}">
                    <a16:rowId xmlns:a16="http://schemas.microsoft.com/office/drawing/2014/main" val="3194197803"/>
                  </a:ext>
                </a:extLst>
              </a:tr>
              <a:tr h="291780">
                <a:tc>
                  <a:txBody>
                    <a:bodyPr/>
                    <a:lstStyle/>
                    <a:p>
                      <a:pPr marL="0" marR="0" algn="ctr">
                        <a:lnSpc>
                          <a:spcPct val="107000"/>
                        </a:lnSpc>
                        <a:spcBef>
                          <a:spcPts val="0"/>
                        </a:spcBef>
                        <a:spcAft>
                          <a:spcPts val="0"/>
                        </a:spcAft>
                      </a:pPr>
                      <a:r>
                        <a:rPr lang="en-US" sz="2000">
                          <a:solidFill>
                            <a:schemeClr val="tx1"/>
                          </a:solidFill>
                          <a:effectLst/>
                          <a:latin typeface="Calibri" panose="020F0502020204030204" pitchFamily="34" charset="0"/>
                          <a:cs typeface="Calibri" panose="020F0502020204030204" pitchFamily="34" charset="0"/>
                        </a:rPr>
                        <a:t>Lesson 10</a:t>
                      </a:r>
                      <a:endParaRPr lang="en-US" sz="16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a:solidFill>
                            <a:schemeClr val="tx1"/>
                          </a:solidFill>
                          <a:effectLst/>
                          <a:latin typeface="Calibri" panose="020F0502020204030204" pitchFamily="34" charset="0"/>
                          <a:cs typeface="Calibri" panose="020F0502020204030204" pitchFamily="34" charset="0"/>
                        </a:rPr>
                        <a:t>February 7, 2018</a:t>
                      </a:r>
                      <a:endParaRPr lang="en-US" sz="16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Inward Purpose of the Church – Part Three</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extLst>
                  <a:ext uri="{0D108BD9-81ED-4DB2-BD59-A6C34878D82A}">
                    <a16:rowId xmlns:a16="http://schemas.microsoft.com/office/drawing/2014/main" val="1469337732"/>
                  </a:ext>
                </a:extLst>
              </a:tr>
              <a:tr h="291780">
                <a:tc>
                  <a:txBody>
                    <a:bodyPr/>
                    <a:lstStyle/>
                    <a:p>
                      <a:pPr marL="0" marR="0" algn="ctr">
                        <a:lnSpc>
                          <a:spcPct val="107000"/>
                        </a:lnSpc>
                        <a:spcBef>
                          <a:spcPts val="0"/>
                        </a:spcBef>
                        <a:spcAft>
                          <a:spcPts val="0"/>
                        </a:spcAft>
                      </a:pPr>
                      <a:r>
                        <a:rPr lang="en-US" sz="2000">
                          <a:solidFill>
                            <a:schemeClr val="tx1"/>
                          </a:solidFill>
                          <a:effectLst/>
                          <a:latin typeface="Calibri" panose="020F0502020204030204" pitchFamily="34" charset="0"/>
                          <a:cs typeface="Calibri" panose="020F0502020204030204" pitchFamily="34" charset="0"/>
                        </a:rPr>
                        <a:t>Lesson 11</a:t>
                      </a:r>
                      <a:endParaRPr lang="en-US" sz="16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a:solidFill>
                            <a:schemeClr val="tx1"/>
                          </a:solidFill>
                          <a:effectLst/>
                          <a:latin typeface="Calibri" panose="020F0502020204030204" pitchFamily="34" charset="0"/>
                          <a:cs typeface="Calibri" panose="020F0502020204030204" pitchFamily="34" charset="0"/>
                        </a:rPr>
                        <a:t>February 11, 2018</a:t>
                      </a:r>
                      <a:endParaRPr lang="en-US" sz="16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Outward Purpose of the Church </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extLst>
                  <a:ext uri="{0D108BD9-81ED-4DB2-BD59-A6C34878D82A}">
                    <a16:rowId xmlns:a16="http://schemas.microsoft.com/office/drawing/2014/main" val="4222975616"/>
                  </a:ext>
                </a:extLst>
              </a:tr>
              <a:tr h="291780">
                <a:tc>
                  <a:txBody>
                    <a:bodyPr/>
                    <a:lstStyle/>
                    <a:p>
                      <a:pPr marL="0" marR="0" algn="ctr">
                        <a:lnSpc>
                          <a:spcPct val="107000"/>
                        </a:lnSpc>
                        <a:spcBef>
                          <a:spcPts val="0"/>
                        </a:spcBef>
                        <a:spcAft>
                          <a:spcPts val="0"/>
                        </a:spcAft>
                      </a:pPr>
                      <a:r>
                        <a:rPr lang="en-US" sz="2000">
                          <a:solidFill>
                            <a:schemeClr val="tx1"/>
                          </a:solidFill>
                          <a:effectLst/>
                          <a:latin typeface="Calibri" panose="020F0502020204030204" pitchFamily="34" charset="0"/>
                          <a:cs typeface="Calibri" panose="020F0502020204030204" pitchFamily="34" charset="0"/>
                        </a:rPr>
                        <a:t>Lesson 12</a:t>
                      </a:r>
                      <a:endParaRPr lang="en-US" sz="16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a:solidFill>
                            <a:schemeClr val="tx1"/>
                          </a:solidFill>
                          <a:effectLst/>
                          <a:latin typeface="Calibri" panose="020F0502020204030204" pitchFamily="34" charset="0"/>
                          <a:cs typeface="Calibri" panose="020F0502020204030204" pitchFamily="34" charset="0"/>
                        </a:rPr>
                        <a:t>February 14, 2018</a:t>
                      </a:r>
                      <a:endParaRPr lang="en-US" sz="16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Upward Purpose of the Church – Part One</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extLst>
                  <a:ext uri="{0D108BD9-81ED-4DB2-BD59-A6C34878D82A}">
                    <a16:rowId xmlns:a16="http://schemas.microsoft.com/office/drawing/2014/main" val="1225716908"/>
                  </a:ext>
                </a:extLst>
              </a:tr>
              <a:tr h="291780">
                <a:tc>
                  <a:txBody>
                    <a:bodyPr/>
                    <a:lstStyle/>
                    <a:p>
                      <a:pPr marL="0" marR="0" algn="ctr">
                        <a:lnSpc>
                          <a:spcPct val="107000"/>
                        </a:lnSpc>
                        <a:spcBef>
                          <a:spcPts val="0"/>
                        </a:spcBef>
                        <a:spcAft>
                          <a:spcPts val="0"/>
                        </a:spcAft>
                      </a:pPr>
                      <a:r>
                        <a:rPr lang="en-US" sz="2000">
                          <a:solidFill>
                            <a:schemeClr val="tx1"/>
                          </a:solidFill>
                          <a:effectLst/>
                          <a:latin typeface="Calibri" panose="020F0502020204030204" pitchFamily="34" charset="0"/>
                          <a:cs typeface="Calibri" panose="020F0502020204030204" pitchFamily="34" charset="0"/>
                        </a:rPr>
                        <a:t>Lesson 13</a:t>
                      </a:r>
                      <a:endParaRPr lang="en-US" sz="16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a:solidFill>
                            <a:schemeClr val="tx1"/>
                          </a:solidFill>
                          <a:effectLst/>
                          <a:latin typeface="Calibri" panose="020F0502020204030204" pitchFamily="34" charset="0"/>
                          <a:cs typeface="Calibri" panose="020F0502020204030204" pitchFamily="34" charset="0"/>
                        </a:rPr>
                        <a:t>February 18, 2018</a:t>
                      </a:r>
                      <a:endParaRPr lang="en-US" sz="160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000" dirty="0">
                          <a:solidFill>
                            <a:schemeClr val="tx1"/>
                          </a:solidFill>
                          <a:effectLst/>
                          <a:latin typeface="Calibri" panose="020F0502020204030204" pitchFamily="34" charset="0"/>
                          <a:cs typeface="Calibri" panose="020F0502020204030204" pitchFamily="34" charset="0"/>
                        </a:rPr>
                        <a:t>Upward Purpose of the Church – Part Two</a:t>
                      </a:r>
                      <a:endParaRPr lang="en-US" sz="1600" dirty="0">
                        <a:solidFill>
                          <a:schemeClr val="tx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solidFill>
                      <a:schemeClr val="accent5">
                        <a:lumMod val="75000"/>
                      </a:schemeClr>
                    </a:solidFill>
                  </a:tcPr>
                </a:tc>
                <a:extLst>
                  <a:ext uri="{0D108BD9-81ED-4DB2-BD59-A6C34878D82A}">
                    <a16:rowId xmlns:a16="http://schemas.microsoft.com/office/drawing/2014/main" val="2494513567"/>
                  </a:ext>
                </a:extLst>
              </a:tr>
            </a:tbl>
          </a:graphicData>
        </a:graphic>
      </p:graphicFrame>
      <p:sp>
        <p:nvSpPr>
          <p:cNvPr id="3" name="Rectangle: Rounded Corners 2">
            <a:extLst>
              <a:ext uri="{FF2B5EF4-FFF2-40B4-BE49-F238E27FC236}">
                <a16:creationId xmlns:a16="http://schemas.microsoft.com/office/drawing/2014/main" id="{5280BB5E-2546-4265-9386-909ED6DF678B}"/>
              </a:ext>
            </a:extLst>
          </p:cNvPr>
          <p:cNvSpPr/>
          <p:nvPr/>
        </p:nvSpPr>
        <p:spPr>
          <a:xfrm>
            <a:off x="547141" y="1447800"/>
            <a:ext cx="9982200" cy="381000"/>
          </a:xfrm>
          <a:prstGeom prst="roundRect">
            <a:avLst/>
          </a:prstGeom>
          <a:solidFill>
            <a:schemeClr val="accent4">
              <a:lumMod val="75000"/>
              <a:alpha val="23000"/>
            </a:schemeClr>
          </a:solidFill>
          <a:ln w="317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Rounded Corners 6">
            <a:extLst>
              <a:ext uri="{FF2B5EF4-FFF2-40B4-BE49-F238E27FC236}">
                <a16:creationId xmlns:a16="http://schemas.microsoft.com/office/drawing/2014/main" id="{2C28C347-D759-4DCA-95E2-299D514C3D5A}"/>
              </a:ext>
            </a:extLst>
          </p:cNvPr>
          <p:cNvSpPr/>
          <p:nvPr/>
        </p:nvSpPr>
        <p:spPr>
          <a:xfrm>
            <a:off x="533400" y="1828800"/>
            <a:ext cx="9982200" cy="381000"/>
          </a:xfrm>
          <a:prstGeom prst="roundRect">
            <a:avLst/>
          </a:prstGeom>
          <a:solidFill>
            <a:schemeClr val="accent4">
              <a:lumMod val="75000"/>
              <a:alpha val="23000"/>
            </a:schemeClr>
          </a:solidFill>
          <a:ln w="317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Rounded Corners 7">
            <a:extLst>
              <a:ext uri="{FF2B5EF4-FFF2-40B4-BE49-F238E27FC236}">
                <a16:creationId xmlns:a16="http://schemas.microsoft.com/office/drawing/2014/main" id="{3231FA20-7639-4A1C-840C-F25F719052DE}"/>
              </a:ext>
            </a:extLst>
          </p:cNvPr>
          <p:cNvSpPr/>
          <p:nvPr/>
        </p:nvSpPr>
        <p:spPr>
          <a:xfrm>
            <a:off x="568377" y="2117741"/>
            <a:ext cx="9982200" cy="381000"/>
          </a:xfrm>
          <a:prstGeom prst="roundRect">
            <a:avLst/>
          </a:prstGeom>
          <a:solidFill>
            <a:schemeClr val="accent4">
              <a:lumMod val="75000"/>
              <a:alpha val="23000"/>
            </a:schemeClr>
          </a:solidFill>
          <a:ln w="317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Rounded Corners 8">
            <a:extLst>
              <a:ext uri="{FF2B5EF4-FFF2-40B4-BE49-F238E27FC236}">
                <a16:creationId xmlns:a16="http://schemas.microsoft.com/office/drawing/2014/main" id="{B4EC09A5-D7C9-4310-AC46-8AE51F5120F9}"/>
              </a:ext>
            </a:extLst>
          </p:cNvPr>
          <p:cNvSpPr/>
          <p:nvPr/>
        </p:nvSpPr>
        <p:spPr>
          <a:xfrm>
            <a:off x="533400" y="2449290"/>
            <a:ext cx="9982200" cy="381000"/>
          </a:xfrm>
          <a:prstGeom prst="roundRect">
            <a:avLst/>
          </a:prstGeom>
          <a:solidFill>
            <a:schemeClr val="accent4">
              <a:lumMod val="75000"/>
              <a:alpha val="23000"/>
            </a:schemeClr>
          </a:solidFill>
          <a:ln w="317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Rounded Corners 9">
            <a:extLst>
              <a:ext uri="{FF2B5EF4-FFF2-40B4-BE49-F238E27FC236}">
                <a16:creationId xmlns:a16="http://schemas.microsoft.com/office/drawing/2014/main" id="{35F610D0-3345-45E7-B117-B32280D4C2EF}"/>
              </a:ext>
            </a:extLst>
          </p:cNvPr>
          <p:cNvSpPr/>
          <p:nvPr/>
        </p:nvSpPr>
        <p:spPr>
          <a:xfrm>
            <a:off x="533400" y="2787682"/>
            <a:ext cx="9982200" cy="381000"/>
          </a:xfrm>
          <a:prstGeom prst="roundRect">
            <a:avLst/>
          </a:prstGeom>
          <a:solidFill>
            <a:schemeClr val="accent4">
              <a:lumMod val="75000"/>
              <a:alpha val="23000"/>
            </a:schemeClr>
          </a:solidFill>
          <a:ln w="317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Rounded Corners 10">
            <a:extLst>
              <a:ext uri="{FF2B5EF4-FFF2-40B4-BE49-F238E27FC236}">
                <a16:creationId xmlns:a16="http://schemas.microsoft.com/office/drawing/2014/main" id="{B7441285-9A88-4EB6-B7D8-CE79FF9971BB}"/>
              </a:ext>
            </a:extLst>
          </p:cNvPr>
          <p:cNvSpPr/>
          <p:nvPr/>
        </p:nvSpPr>
        <p:spPr>
          <a:xfrm>
            <a:off x="535898" y="3076623"/>
            <a:ext cx="9982200" cy="381000"/>
          </a:xfrm>
          <a:prstGeom prst="roundRect">
            <a:avLst/>
          </a:prstGeom>
          <a:solidFill>
            <a:schemeClr val="accent4">
              <a:lumMod val="75000"/>
              <a:alpha val="23000"/>
            </a:schemeClr>
          </a:solidFill>
          <a:ln w="317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Rounded Corners 11">
            <a:extLst>
              <a:ext uri="{FF2B5EF4-FFF2-40B4-BE49-F238E27FC236}">
                <a16:creationId xmlns:a16="http://schemas.microsoft.com/office/drawing/2014/main" id="{E6E289A1-1D16-4181-B3A9-9BCE759043EE}"/>
              </a:ext>
            </a:extLst>
          </p:cNvPr>
          <p:cNvSpPr/>
          <p:nvPr/>
        </p:nvSpPr>
        <p:spPr>
          <a:xfrm>
            <a:off x="533400" y="3484694"/>
            <a:ext cx="10017177" cy="669165"/>
          </a:xfrm>
          <a:prstGeom prst="roundRect">
            <a:avLst/>
          </a:prstGeom>
          <a:solidFill>
            <a:schemeClr val="accent4">
              <a:lumMod val="75000"/>
              <a:alpha val="23000"/>
            </a:schemeClr>
          </a:solidFill>
          <a:ln w="317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Rounded Corners 12">
            <a:extLst>
              <a:ext uri="{FF2B5EF4-FFF2-40B4-BE49-F238E27FC236}">
                <a16:creationId xmlns:a16="http://schemas.microsoft.com/office/drawing/2014/main" id="{62F79D7C-AC25-4071-8CFC-C33FA3957B78}"/>
              </a:ext>
            </a:extLst>
          </p:cNvPr>
          <p:cNvSpPr/>
          <p:nvPr/>
        </p:nvSpPr>
        <p:spPr>
          <a:xfrm>
            <a:off x="533400" y="4492250"/>
            <a:ext cx="10017177" cy="1070349"/>
          </a:xfrm>
          <a:prstGeom prst="roundRect">
            <a:avLst/>
          </a:prstGeom>
          <a:solidFill>
            <a:schemeClr val="accent4">
              <a:lumMod val="75000"/>
              <a:alpha val="23000"/>
            </a:schemeClr>
          </a:solidFill>
          <a:ln w="317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Rounded Corners 13">
            <a:extLst>
              <a:ext uri="{FF2B5EF4-FFF2-40B4-BE49-F238E27FC236}">
                <a16:creationId xmlns:a16="http://schemas.microsoft.com/office/drawing/2014/main" id="{4C635452-C928-4FDE-861F-508888EB3DB5}"/>
              </a:ext>
            </a:extLst>
          </p:cNvPr>
          <p:cNvSpPr/>
          <p:nvPr/>
        </p:nvSpPr>
        <p:spPr>
          <a:xfrm>
            <a:off x="533400" y="5410200"/>
            <a:ext cx="9982200" cy="381000"/>
          </a:xfrm>
          <a:prstGeom prst="roundRect">
            <a:avLst/>
          </a:prstGeom>
          <a:solidFill>
            <a:schemeClr val="accent4">
              <a:lumMod val="75000"/>
              <a:alpha val="23000"/>
            </a:schemeClr>
          </a:solidFill>
          <a:ln w="317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Rounded Corners 14">
            <a:extLst>
              <a:ext uri="{FF2B5EF4-FFF2-40B4-BE49-F238E27FC236}">
                <a16:creationId xmlns:a16="http://schemas.microsoft.com/office/drawing/2014/main" id="{0AF349F2-5CBB-429B-83B2-0D7607C816FA}"/>
              </a:ext>
            </a:extLst>
          </p:cNvPr>
          <p:cNvSpPr/>
          <p:nvPr/>
        </p:nvSpPr>
        <p:spPr>
          <a:xfrm>
            <a:off x="498423" y="5785439"/>
            <a:ext cx="9982200" cy="722101"/>
          </a:xfrm>
          <a:prstGeom prst="roundRect">
            <a:avLst/>
          </a:prstGeom>
          <a:solidFill>
            <a:schemeClr val="accent4">
              <a:lumMod val="75000"/>
              <a:alpha val="23000"/>
            </a:schemeClr>
          </a:solidFill>
          <a:ln w="3175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8274571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500"/>
                                        <p:tgtEl>
                                          <p:spTgt spid="3"/>
                                        </p:tgtEl>
                                      </p:cBhvr>
                                    </p:animEffect>
                                  </p:childTnLst>
                                  <p:subTnLst>
                                    <p:set>
                                      <p:cBhvr override="childStyle">
                                        <p:cTn dur="1" fill="hold" display="0" masterRel="nextClick" afterEffect="1"/>
                                        <p:tgtEl>
                                          <p:spTgt spid="3"/>
                                        </p:tgtEl>
                                        <p:attrNameLst>
                                          <p:attrName>style.visibility</p:attrName>
                                        </p:attrNameLst>
                                      </p:cBhvr>
                                      <p:to>
                                        <p:strVal val="hidden"/>
                                      </p:to>
                                    </p:set>
                                  </p:sub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wipe(left)">
                                      <p:cBhvr>
                                        <p:cTn id="12" dur="500"/>
                                        <p:tgtEl>
                                          <p:spTgt spid="7"/>
                                        </p:tgtEl>
                                      </p:cBhvr>
                                    </p:animEffect>
                                  </p:childTnLst>
                                  <p:subTnLst>
                                    <p:set>
                                      <p:cBhvr override="childStyle">
                                        <p:cTn dur="1" fill="hold" display="0" masterRel="nextClick" afterEffect="1"/>
                                        <p:tgtEl>
                                          <p:spTgt spid="7"/>
                                        </p:tgtEl>
                                        <p:attrNameLst>
                                          <p:attrName>style.visibility</p:attrName>
                                        </p:attrNameLst>
                                      </p:cBhvr>
                                      <p:to>
                                        <p:strVal val="hidden"/>
                                      </p:to>
                                    </p:set>
                                  </p:sub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wipe(left)">
                                      <p:cBhvr>
                                        <p:cTn id="17" dur="500"/>
                                        <p:tgtEl>
                                          <p:spTgt spid="8"/>
                                        </p:tgtEl>
                                      </p:cBhvr>
                                    </p:animEffect>
                                  </p:childTnLst>
                                  <p:subTnLst>
                                    <p:set>
                                      <p:cBhvr override="childStyle">
                                        <p:cTn dur="1" fill="hold" display="0" masterRel="nextClick" afterEffect="1"/>
                                        <p:tgtEl>
                                          <p:spTgt spid="8"/>
                                        </p:tgtEl>
                                        <p:attrNameLst>
                                          <p:attrName>style.visibility</p:attrName>
                                        </p:attrNameLst>
                                      </p:cBhvr>
                                      <p:to>
                                        <p:strVal val="hidden"/>
                                      </p:to>
                                    </p:set>
                                  </p:sub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wipe(left)">
                                      <p:cBhvr>
                                        <p:cTn id="22" dur="500"/>
                                        <p:tgtEl>
                                          <p:spTgt spid="9"/>
                                        </p:tgtEl>
                                      </p:cBhvr>
                                    </p:animEffect>
                                  </p:childTnLst>
                                  <p:subTnLst>
                                    <p:set>
                                      <p:cBhvr override="childStyle">
                                        <p:cTn dur="1" fill="hold" display="0" masterRel="nextClick" afterEffect="1"/>
                                        <p:tgtEl>
                                          <p:spTgt spid="9"/>
                                        </p:tgtEl>
                                        <p:attrNameLst>
                                          <p:attrName>style.visibility</p:attrName>
                                        </p:attrNameLst>
                                      </p:cBhvr>
                                      <p:to>
                                        <p:strVal val="hidden"/>
                                      </p:to>
                                    </p:set>
                                  </p:sub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wipe(left)">
                                      <p:cBhvr>
                                        <p:cTn id="27" dur="500"/>
                                        <p:tgtEl>
                                          <p:spTgt spid="10"/>
                                        </p:tgtEl>
                                      </p:cBhvr>
                                    </p:animEffect>
                                  </p:childTnLst>
                                  <p:subTnLst>
                                    <p:set>
                                      <p:cBhvr override="childStyle">
                                        <p:cTn dur="1" fill="hold" display="0" masterRel="nextClick" afterEffect="1"/>
                                        <p:tgtEl>
                                          <p:spTgt spid="10"/>
                                        </p:tgtEl>
                                        <p:attrNameLst>
                                          <p:attrName>style.visibility</p:attrName>
                                        </p:attrNameLst>
                                      </p:cBhvr>
                                      <p:to>
                                        <p:strVal val="hidden"/>
                                      </p:to>
                                    </p:set>
                                  </p:sub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11"/>
                                        </p:tgtEl>
                                        <p:attrNameLst>
                                          <p:attrName>style.visibility</p:attrName>
                                        </p:attrNameLst>
                                      </p:cBhvr>
                                      <p:to>
                                        <p:strVal val="visible"/>
                                      </p:to>
                                    </p:set>
                                    <p:animEffect transition="in" filter="wipe(left)">
                                      <p:cBhvr>
                                        <p:cTn id="32" dur="500"/>
                                        <p:tgtEl>
                                          <p:spTgt spid="11"/>
                                        </p:tgtEl>
                                      </p:cBhvr>
                                    </p:animEffect>
                                  </p:childTnLst>
                                  <p:subTnLst>
                                    <p:set>
                                      <p:cBhvr override="childStyle">
                                        <p:cTn dur="1" fill="hold" display="0" masterRel="nextClick" afterEffect="1"/>
                                        <p:tgtEl>
                                          <p:spTgt spid="11"/>
                                        </p:tgtEl>
                                        <p:attrNameLst>
                                          <p:attrName>style.visibility</p:attrName>
                                        </p:attrNameLst>
                                      </p:cBhvr>
                                      <p:to>
                                        <p:strVal val="hidden"/>
                                      </p:to>
                                    </p:set>
                                  </p:sub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12"/>
                                        </p:tgtEl>
                                        <p:attrNameLst>
                                          <p:attrName>style.visibility</p:attrName>
                                        </p:attrNameLst>
                                      </p:cBhvr>
                                      <p:to>
                                        <p:strVal val="visible"/>
                                      </p:to>
                                    </p:set>
                                    <p:animEffect transition="in" filter="wipe(left)">
                                      <p:cBhvr>
                                        <p:cTn id="37" dur="500"/>
                                        <p:tgtEl>
                                          <p:spTgt spid="12"/>
                                        </p:tgtEl>
                                      </p:cBhvr>
                                    </p:animEffect>
                                  </p:childTnLst>
                                  <p:subTnLst>
                                    <p:set>
                                      <p:cBhvr override="childStyle">
                                        <p:cTn dur="1" fill="hold" display="0" masterRel="nextClick" afterEffect="1"/>
                                        <p:tgtEl>
                                          <p:spTgt spid="12"/>
                                        </p:tgtEl>
                                        <p:attrNameLst>
                                          <p:attrName>style.visibility</p:attrName>
                                        </p:attrNameLst>
                                      </p:cBhvr>
                                      <p:to>
                                        <p:strVal val="hidden"/>
                                      </p:to>
                                    </p:set>
                                  </p:sub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13"/>
                                        </p:tgtEl>
                                        <p:attrNameLst>
                                          <p:attrName>style.visibility</p:attrName>
                                        </p:attrNameLst>
                                      </p:cBhvr>
                                      <p:to>
                                        <p:strVal val="visible"/>
                                      </p:to>
                                    </p:set>
                                    <p:animEffect transition="in" filter="wipe(left)">
                                      <p:cBhvr>
                                        <p:cTn id="42" dur="500"/>
                                        <p:tgtEl>
                                          <p:spTgt spid="13"/>
                                        </p:tgtEl>
                                      </p:cBhvr>
                                    </p:animEffect>
                                  </p:childTnLst>
                                  <p:subTnLst>
                                    <p:set>
                                      <p:cBhvr override="childStyle">
                                        <p:cTn dur="1" fill="hold" display="0" masterRel="nextClick" afterEffect="1"/>
                                        <p:tgtEl>
                                          <p:spTgt spid="13"/>
                                        </p:tgtEl>
                                        <p:attrNameLst>
                                          <p:attrName>style.visibility</p:attrName>
                                        </p:attrNameLst>
                                      </p:cBhvr>
                                      <p:to>
                                        <p:strVal val="hidden"/>
                                      </p:to>
                                    </p:set>
                                  </p:subTnLst>
                                </p:cTn>
                              </p:par>
                            </p:childTnLst>
                          </p:cTn>
                        </p:par>
                      </p:childTnLst>
                    </p:cTn>
                  </p:par>
                  <p:par>
                    <p:cTn id="43" fill="hold">
                      <p:stCondLst>
                        <p:cond delay="indefinite"/>
                      </p:stCondLst>
                      <p:childTnLst>
                        <p:par>
                          <p:cTn id="44" fill="hold">
                            <p:stCondLst>
                              <p:cond delay="0"/>
                            </p:stCondLst>
                            <p:childTnLst>
                              <p:par>
                                <p:cTn id="45" presetID="22" presetClass="entr" presetSubtype="8" fill="hold" grpId="0" nodeType="clickEffect">
                                  <p:stCondLst>
                                    <p:cond delay="0"/>
                                  </p:stCondLst>
                                  <p:childTnLst>
                                    <p:set>
                                      <p:cBhvr>
                                        <p:cTn id="46" dur="1" fill="hold">
                                          <p:stCondLst>
                                            <p:cond delay="0"/>
                                          </p:stCondLst>
                                        </p:cTn>
                                        <p:tgtEl>
                                          <p:spTgt spid="14"/>
                                        </p:tgtEl>
                                        <p:attrNameLst>
                                          <p:attrName>style.visibility</p:attrName>
                                        </p:attrNameLst>
                                      </p:cBhvr>
                                      <p:to>
                                        <p:strVal val="visible"/>
                                      </p:to>
                                    </p:set>
                                    <p:animEffect transition="in" filter="wipe(left)">
                                      <p:cBhvr>
                                        <p:cTn id="47" dur="500"/>
                                        <p:tgtEl>
                                          <p:spTgt spid="14"/>
                                        </p:tgtEl>
                                      </p:cBhvr>
                                    </p:animEffect>
                                  </p:childTnLst>
                                  <p:subTnLst>
                                    <p:set>
                                      <p:cBhvr override="childStyle">
                                        <p:cTn dur="1" fill="hold" display="0" masterRel="nextClick" afterEffect="1"/>
                                        <p:tgtEl>
                                          <p:spTgt spid="14"/>
                                        </p:tgtEl>
                                        <p:attrNameLst>
                                          <p:attrName>style.visibility</p:attrName>
                                        </p:attrNameLst>
                                      </p:cBhvr>
                                      <p:to>
                                        <p:strVal val="hidden"/>
                                      </p:to>
                                    </p:set>
                                  </p:subTnLst>
                                </p:cTn>
                              </p:par>
                            </p:childTnLst>
                          </p:cTn>
                        </p:par>
                      </p:childTnLst>
                    </p:cTn>
                  </p:par>
                  <p:par>
                    <p:cTn id="48" fill="hold">
                      <p:stCondLst>
                        <p:cond delay="indefinite"/>
                      </p:stCondLst>
                      <p:childTnLst>
                        <p:par>
                          <p:cTn id="49" fill="hold">
                            <p:stCondLst>
                              <p:cond delay="0"/>
                            </p:stCondLst>
                            <p:childTnLst>
                              <p:par>
                                <p:cTn id="50" presetID="22" presetClass="entr" presetSubtype="8" fill="hold" grpId="0" nodeType="clickEffect">
                                  <p:stCondLst>
                                    <p:cond delay="0"/>
                                  </p:stCondLst>
                                  <p:childTnLst>
                                    <p:set>
                                      <p:cBhvr>
                                        <p:cTn id="51" dur="1" fill="hold">
                                          <p:stCondLst>
                                            <p:cond delay="0"/>
                                          </p:stCondLst>
                                        </p:cTn>
                                        <p:tgtEl>
                                          <p:spTgt spid="15"/>
                                        </p:tgtEl>
                                        <p:attrNameLst>
                                          <p:attrName>style.visibility</p:attrName>
                                        </p:attrNameLst>
                                      </p:cBhvr>
                                      <p:to>
                                        <p:strVal val="visible"/>
                                      </p:to>
                                    </p:set>
                                    <p:animEffect transition="in" filter="wipe(left)">
                                      <p:cBhvr>
                                        <p:cTn id="52" dur="500"/>
                                        <p:tgtEl>
                                          <p:spTgt spid="15"/>
                                        </p:tgtEl>
                                      </p:cBhvr>
                                    </p:animEffect>
                                  </p:childTnLst>
                                  <p:subTnLst>
                                    <p:set>
                                      <p:cBhvr override="childStyle">
                                        <p:cTn dur="1" fill="hold" display="0" masterRel="nextClick" afterEffect="1"/>
                                        <p:tgtEl>
                                          <p:spTgt spid="15"/>
                                        </p:tgtEl>
                                        <p:attrNameLst>
                                          <p:attrName>style.visibility</p:attrName>
                                        </p:attrNameLst>
                                      </p:cBhvr>
                                      <p:to>
                                        <p:strVal val="hidden"/>
                                      </p:to>
                                    </p:set>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7" grpId="0" animBg="1"/>
      <p:bldP spid="8" grpId="0" animBg="1"/>
      <p:bldP spid="9" grpId="0" animBg="1"/>
      <p:bldP spid="10" grpId="0" animBg="1"/>
      <p:bldP spid="11" grpId="0" animBg="1"/>
      <p:bldP spid="12" grpId="0" animBg="1"/>
      <p:bldP spid="13" grpId="0" animBg="1"/>
      <p:bldP spid="14" grpId="0" animBg="1"/>
      <p:bldP spid="15" grpId="0"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idx="4294967295"/>
          </p:nvPr>
        </p:nvSpPr>
        <p:spPr>
          <a:xfrm>
            <a:off x="457200" y="256455"/>
            <a:ext cx="9677400" cy="914400"/>
          </a:xfrm>
          <a:noFill/>
        </p:spPr>
        <p:txBody>
          <a:bodyPr/>
          <a:lstStyle/>
          <a:p>
            <a:pPr eaLnBrk="1" hangingPunct="1"/>
            <a:r>
              <a:rPr lang="en-US" sz="6000" b="0" dirty="0">
                <a:solidFill>
                  <a:srgbClr val="FFFF99"/>
                </a:solidFill>
                <a:effectLst/>
                <a:latin typeface="Calibri" pitchFamily="34" charset="0"/>
              </a:rPr>
              <a:t>Acts 19:32-41</a:t>
            </a:r>
            <a:r>
              <a:rPr lang="en-US" sz="6000" b="0" dirty="0">
                <a:solidFill>
                  <a:srgbClr val="FFFFCC"/>
                </a:solidFill>
                <a:effectLst/>
                <a:latin typeface="Calibri" pitchFamily="34" charset="0"/>
              </a:rPr>
              <a:t> </a:t>
            </a:r>
            <a:r>
              <a:rPr lang="en-US" sz="6000" dirty="0">
                <a:solidFill>
                  <a:srgbClr val="FFFF99"/>
                </a:solidFill>
                <a:latin typeface="Calibri" pitchFamily="34" charset="0"/>
              </a:rPr>
              <a:t>Riot in Ephesus</a:t>
            </a:r>
          </a:p>
        </p:txBody>
      </p:sp>
      <p:sp>
        <p:nvSpPr>
          <p:cNvPr id="164867" name="Rectangle 3"/>
          <p:cNvSpPr>
            <a:spLocks noChangeArrowheads="1"/>
          </p:cNvSpPr>
          <p:nvPr/>
        </p:nvSpPr>
        <p:spPr bwMode="auto">
          <a:xfrm>
            <a:off x="304800" y="1200835"/>
            <a:ext cx="11430000" cy="4893647"/>
          </a:xfrm>
          <a:prstGeom prst="rect">
            <a:avLst/>
          </a:prstGeom>
          <a:noFill/>
          <a:ln w="9525">
            <a:noFill/>
            <a:miter lim="800000"/>
            <a:headEnd/>
            <a:tailEnd/>
          </a:ln>
        </p:spPr>
        <p:txBody>
          <a:bodyPr wrap="square" anchor="ctr">
            <a:spAutoFit/>
          </a:bodyPr>
          <a:lstStyle/>
          <a:p>
            <a:r>
              <a:rPr lang="en-US" sz="2400" b="1" baseline="30000" dirty="0">
                <a:latin typeface="Calibri" panose="020F0502020204030204" pitchFamily="34" charset="0"/>
                <a:cs typeface="Calibri" panose="020F0502020204030204" pitchFamily="34" charset="0"/>
              </a:rPr>
              <a:t>32 </a:t>
            </a:r>
            <a:r>
              <a:rPr lang="en-US" sz="2400" dirty="0">
                <a:latin typeface="Calibri" panose="020F0502020204030204" pitchFamily="34" charset="0"/>
                <a:cs typeface="Calibri" panose="020F0502020204030204" pitchFamily="34" charset="0"/>
              </a:rPr>
              <a:t>Now some cried out one thing, some another, for the assembly </a:t>
            </a:r>
            <a:r>
              <a:rPr lang="en-US" sz="2400" b="1" dirty="0">
                <a:solidFill>
                  <a:srgbClr val="FFFF00"/>
                </a:solidFill>
                <a:latin typeface="Calibri" panose="020F0502020204030204" pitchFamily="34" charset="0"/>
                <a:cs typeface="Calibri" panose="020F0502020204030204" pitchFamily="34" charset="0"/>
              </a:rPr>
              <a:t>(</a:t>
            </a:r>
            <a:r>
              <a:rPr lang="en-US" sz="2400" b="1" dirty="0" err="1">
                <a:solidFill>
                  <a:srgbClr val="FFFF00"/>
                </a:solidFill>
                <a:latin typeface="Calibri" panose="020F0502020204030204" pitchFamily="34" charset="0"/>
                <a:cs typeface="Calibri" panose="020F0502020204030204" pitchFamily="34" charset="0"/>
              </a:rPr>
              <a:t>ekklesia</a:t>
            </a:r>
            <a:r>
              <a:rPr lang="en-US" sz="2400" b="1" dirty="0">
                <a:solidFill>
                  <a:srgbClr val="FFFF00"/>
                </a:solidFill>
                <a:latin typeface="Calibri" panose="020F0502020204030204" pitchFamily="34" charset="0"/>
                <a:cs typeface="Calibri" panose="020F0502020204030204" pitchFamily="34" charset="0"/>
              </a:rPr>
              <a:t> - </a:t>
            </a:r>
            <a:r>
              <a:rPr lang="el-GR" sz="2400" b="1" dirty="0">
                <a:solidFill>
                  <a:srgbClr val="FFFF00"/>
                </a:solidFill>
                <a:latin typeface="Calibri" panose="020F0502020204030204" pitchFamily="34" charset="0"/>
                <a:cs typeface="Calibri" panose="020F0502020204030204" pitchFamily="34" charset="0"/>
              </a:rPr>
              <a:t>εκκλησια</a:t>
            </a:r>
            <a:r>
              <a:rPr lang="en-US" sz="2400" b="1" dirty="0">
                <a:solidFill>
                  <a:srgbClr val="FFFF00"/>
                </a:solidFill>
                <a:latin typeface="Calibri" panose="020F0502020204030204" pitchFamily="34" charset="0"/>
                <a:cs typeface="Calibri" panose="020F0502020204030204" pitchFamily="34" charset="0"/>
              </a:rPr>
              <a:t>)</a:t>
            </a:r>
            <a:r>
              <a:rPr lang="en-US" b="1" dirty="0">
                <a:solidFill>
                  <a:srgbClr val="FFFF00"/>
                </a:solidFill>
                <a:latin typeface="Calibri" panose="020F0502020204030204" pitchFamily="34" charset="0"/>
                <a:cs typeface="Calibri" panose="020F0502020204030204" pitchFamily="34" charset="0"/>
              </a:rPr>
              <a:t> </a:t>
            </a:r>
            <a:r>
              <a:rPr lang="en-US" sz="2400" dirty="0">
                <a:latin typeface="Calibri" panose="020F0502020204030204" pitchFamily="34" charset="0"/>
                <a:cs typeface="Calibri" panose="020F0502020204030204" pitchFamily="34" charset="0"/>
              </a:rPr>
              <a:t>was in confusion, and most of them did not know why they had come together. </a:t>
            </a:r>
            <a:r>
              <a:rPr lang="en-US" sz="2400" b="1" baseline="30000" dirty="0">
                <a:latin typeface="Calibri" panose="020F0502020204030204" pitchFamily="34" charset="0"/>
                <a:cs typeface="Calibri" panose="020F0502020204030204" pitchFamily="34" charset="0"/>
              </a:rPr>
              <a:t>33 </a:t>
            </a:r>
            <a:r>
              <a:rPr lang="en-US" sz="2400" dirty="0">
                <a:latin typeface="Calibri" panose="020F0502020204030204" pitchFamily="34" charset="0"/>
                <a:cs typeface="Calibri" panose="020F0502020204030204" pitchFamily="34" charset="0"/>
              </a:rPr>
              <a:t>Some of the crowd prompted Alexander, whom the Jews had put forward .  . . </a:t>
            </a:r>
            <a:r>
              <a:rPr lang="en-US" sz="2400" b="1" baseline="30000" dirty="0">
                <a:latin typeface="Calibri" panose="020F0502020204030204" pitchFamily="34" charset="0"/>
                <a:cs typeface="Calibri" panose="020F0502020204030204" pitchFamily="34" charset="0"/>
              </a:rPr>
              <a:t>34 </a:t>
            </a:r>
            <a:r>
              <a:rPr lang="en-US" sz="2400" dirty="0">
                <a:latin typeface="Calibri" panose="020F0502020204030204" pitchFamily="34" charset="0"/>
                <a:cs typeface="Calibri" panose="020F0502020204030204" pitchFamily="34" charset="0"/>
              </a:rPr>
              <a:t>But when they recognized that he was a Jew, for about two hours they all cried out with one voice, “Great is Artemis of the Ephesians!”</a:t>
            </a:r>
          </a:p>
          <a:p>
            <a:r>
              <a:rPr lang="en-US" sz="2400" b="1" baseline="30000" dirty="0">
                <a:latin typeface="Calibri" panose="020F0502020204030204" pitchFamily="34" charset="0"/>
                <a:cs typeface="Calibri" panose="020F0502020204030204" pitchFamily="34" charset="0"/>
              </a:rPr>
              <a:t>35 </a:t>
            </a:r>
            <a:r>
              <a:rPr lang="en-US" sz="2400" dirty="0">
                <a:latin typeface="Calibri" panose="020F0502020204030204" pitchFamily="34" charset="0"/>
                <a:cs typeface="Calibri" panose="020F0502020204030204" pitchFamily="34" charset="0"/>
              </a:rPr>
              <a:t>And when the town clerk had quieted the crowd, he said, . . . </a:t>
            </a:r>
            <a:r>
              <a:rPr lang="en-US" sz="2400" b="1" baseline="30000" dirty="0">
                <a:latin typeface="Calibri" panose="020F0502020204030204" pitchFamily="34" charset="0"/>
                <a:cs typeface="Calibri" panose="020F0502020204030204" pitchFamily="34" charset="0"/>
              </a:rPr>
              <a:t>37 </a:t>
            </a:r>
            <a:r>
              <a:rPr lang="en-US" sz="2400" dirty="0">
                <a:latin typeface="Calibri" panose="020F0502020204030204" pitchFamily="34" charset="0"/>
                <a:cs typeface="Calibri" panose="020F0502020204030204" pitchFamily="34" charset="0"/>
              </a:rPr>
              <a:t>For you have brought these men here who are neither sacrilegious nor blasphemers of our goddess.</a:t>
            </a:r>
            <a:r>
              <a:rPr lang="en-US" sz="2400" b="1" baseline="30000" dirty="0">
                <a:latin typeface="Calibri" panose="020F0502020204030204" pitchFamily="34" charset="0"/>
                <a:cs typeface="Calibri" panose="020F0502020204030204" pitchFamily="34" charset="0"/>
              </a:rPr>
              <a:t>38 </a:t>
            </a:r>
            <a:r>
              <a:rPr lang="en-US" sz="2400" dirty="0">
                <a:latin typeface="Calibri" panose="020F0502020204030204" pitchFamily="34" charset="0"/>
                <a:cs typeface="Calibri" panose="020F0502020204030204" pitchFamily="34" charset="0"/>
              </a:rPr>
              <a:t>If therefore Demetrius and the craftsmen with him have a complaint against anyone, the courts are open, and there are proconsuls. Let them bring charges against one another. </a:t>
            </a:r>
            <a:r>
              <a:rPr lang="en-US" sz="2400" b="1" baseline="30000" dirty="0">
                <a:latin typeface="Calibri" panose="020F0502020204030204" pitchFamily="34" charset="0"/>
                <a:cs typeface="Calibri" panose="020F0502020204030204" pitchFamily="34" charset="0"/>
              </a:rPr>
              <a:t>39 </a:t>
            </a:r>
            <a:r>
              <a:rPr lang="en-US" sz="2400" dirty="0">
                <a:latin typeface="Calibri" panose="020F0502020204030204" pitchFamily="34" charset="0"/>
                <a:cs typeface="Calibri" panose="020F0502020204030204" pitchFamily="34" charset="0"/>
              </a:rPr>
              <a:t>But if you seek anything further, it shall be settled in the regular assembly </a:t>
            </a:r>
            <a:r>
              <a:rPr lang="en-US" sz="2400" b="1" dirty="0">
                <a:solidFill>
                  <a:srgbClr val="FFFF00"/>
                </a:solidFill>
                <a:latin typeface="Calibri" panose="020F0502020204030204" pitchFamily="34" charset="0"/>
                <a:cs typeface="Calibri" panose="020F0502020204030204" pitchFamily="34" charset="0"/>
              </a:rPr>
              <a:t>(</a:t>
            </a:r>
            <a:r>
              <a:rPr lang="en-US" sz="2400" b="1" dirty="0" err="1">
                <a:solidFill>
                  <a:srgbClr val="FFFF00"/>
                </a:solidFill>
                <a:latin typeface="Calibri" panose="020F0502020204030204" pitchFamily="34" charset="0"/>
                <a:cs typeface="Calibri" panose="020F0502020204030204" pitchFamily="34" charset="0"/>
              </a:rPr>
              <a:t>ekklesia</a:t>
            </a:r>
            <a:r>
              <a:rPr lang="en-US" sz="2400" b="1" dirty="0">
                <a:solidFill>
                  <a:srgbClr val="FFFF00"/>
                </a:solidFill>
                <a:latin typeface="Calibri" panose="020F0502020204030204" pitchFamily="34" charset="0"/>
                <a:cs typeface="Calibri" panose="020F0502020204030204" pitchFamily="34" charset="0"/>
              </a:rPr>
              <a:t> - </a:t>
            </a:r>
            <a:r>
              <a:rPr lang="el-GR" sz="2400" b="1" dirty="0">
                <a:solidFill>
                  <a:srgbClr val="FFFF00"/>
                </a:solidFill>
                <a:latin typeface="Calibri" panose="020F0502020204030204" pitchFamily="34" charset="0"/>
                <a:cs typeface="Calibri" panose="020F0502020204030204" pitchFamily="34" charset="0"/>
              </a:rPr>
              <a:t>εκκλησια</a:t>
            </a:r>
            <a:r>
              <a:rPr lang="en-US" sz="2400" b="1" dirty="0">
                <a:solidFill>
                  <a:srgbClr val="FFFF00"/>
                </a:solidFill>
                <a:latin typeface="Calibri" panose="020F0502020204030204" pitchFamily="34" charset="0"/>
                <a:cs typeface="Calibri" panose="020F0502020204030204" pitchFamily="34" charset="0"/>
              </a:rPr>
              <a:t>) </a:t>
            </a:r>
            <a:r>
              <a:rPr lang="en-US" sz="2400" dirty="0">
                <a:latin typeface="Calibri" panose="020F0502020204030204" pitchFamily="34" charset="0"/>
                <a:cs typeface="Calibri" panose="020F0502020204030204" pitchFamily="34" charset="0"/>
              </a:rPr>
              <a:t>. </a:t>
            </a:r>
            <a:r>
              <a:rPr lang="en-US" sz="2400" b="1" baseline="30000" dirty="0">
                <a:latin typeface="Calibri" panose="020F0502020204030204" pitchFamily="34" charset="0"/>
                <a:cs typeface="Calibri" panose="020F0502020204030204" pitchFamily="34" charset="0"/>
              </a:rPr>
              <a:t>40 </a:t>
            </a:r>
            <a:r>
              <a:rPr lang="en-US" sz="2400" dirty="0">
                <a:latin typeface="Calibri" panose="020F0502020204030204" pitchFamily="34" charset="0"/>
                <a:cs typeface="Calibri" panose="020F0502020204030204" pitchFamily="34" charset="0"/>
              </a:rPr>
              <a:t>For we really are in danger of being charged with rioting today, since there is no cause that we can give to justify this commotion.” </a:t>
            </a:r>
            <a:r>
              <a:rPr lang="en-US" sz="2400" b="1" baseline="30000" dirty="0">
                <a:latin typeface="Calibri" panose="020F0502020204030204" pitchFamily="34" charset="0"/>
                <a:cs typeface="Calibri" panose="020F0502020204030204" pitchFamily="34" charset="0"/>
              </a:rPr>
              <a:t>41 </a:t>
            </a:r>
            <a:r>
              <a:rPr lang="en-US" sz="2400" dirty="0">
                <a:latin typeface="Calibri" panose="020F0502020204030204" pitchFamily="34" charset="0"/>
                <a:cs typeface="Calibri" panose="020F0502020204030204" pitchFamily="34" charset="0"/>
              </a:rPr>
              <a:t>And when he had said these things, he dismissed the assembly </a:t>
            </a:r>
            <a:r>
              <a:rPr lang="en-US" sz="2400" b="1" dirty="0">
                <a:solidFill>
                  <a:srgbClr val="FFFF00"/>
                </a:solidFill>
                <a:latin typeface="Calibri" panose="020F0502020204030204" pitchFamily="34" charset="0"/>
                <a:cs typeface="Calibri" panose="020F0502020204030204" pitchFamily="34" charset="0"/>
              </a:rPr>
              <a:t>(</a:t>
            </a:r>
            <a:r>
              <a:rPr lang="en-US" sz="2400" b="1" dirty="0" err="1">
                <a:solidFill>
                  <a:srgbClr val="FFFF00"/>
                </a:solidFill>
                <a:latin typeface="Calibri" panose="020F0502020204030204" pitchFamily="34" charset="0"/>
                <a:cs typeface="Calibri" panose="020F0502020204030204" pitchFamily="34" charset="0"/>
              </a:rPr>
              <a:t>ekklesia</a:t>
            </a:r>
            <a:r>
              <a:rPr lang="en-US" sz="2400" b="1" dirty="0">
                <a:solidFill>
                  <a:srgbClr val="FFFF00"/>
                </a:solidFill>
                <a:latin typeface="Calibri" panose="020F0502020204030204" pitchFamily="34" charset="0"/>
                <a:cs typeface="Calibri" panose="020F0502020204030204" pitchFamily="34" charset="0"/>
              </a:rPr>
              <a:t> - </a:t>
            </a:r>
            <a:r>
              <a:rPr lang="el-GR" sz="2400" b="1" dirty="0">
                <a:solidFill>
                  <a:srgbClr val="FFFF00"/>
                </a:solidFill>
                <a:latin typeface="Calibri" panose="020F0502020204030204" pitchFamily="34" charset="0"/>
                <a:cs typeface="Calibri" panose="020F0502020204030204" pitchFamily="34" charset="0"/>
              </a:rPr>
              <a:t>εκκλησια</a:t>
            </a:r>
            <a:r>
              <a:rPr lang="en-US" sz="2400" b="1" dirty="0">
                <a:solidFill>
                  <a:srgbClr val="FFFF00"/>
                </a:solidFill>
                <a:latin typeface="Calibri" panose="020F0502020204030204" pitchFamily="34" charset="0"/>
                <a:cs typeface="Calibri" panose="020F0502020204030204" pitchFamily="34" charset="0"/>
              </a:rPr>
              <a:t>) </a:t>
            </a:r>
            <a:r>
              <a:rPr lang="en-US" sz="2400" dirty="0">
                <a:latin typeface="Calibri" panose="020F0502020204030204" pitchFamily="34" charset="0"/>
                <a:cs typeface="Calibri" panose="020F0502020204030204" pitchFamily="34" charset="0"/>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64867"/>
                                        </p:tgtEl>
                                        <p:attrNameLst>
                                          <p:attrName>style.visibility</p:attrName>
                                        </p:attrNameLst>
                                      </p:cBhvr>
                                      <p:to>
                                        <p:strVal val="visible"/>
                                      </p:to>
                                    </p:set>
                                    <p:anim calcmode="lin" valueType="num">
                                      <p:cBhvr>
                                        <p:cTn id="7" dur="1000" fill="hold"/>
                                        <p:tgtEl>
                                          <p:spTgt spid="164867"/>
                                        </p:tgtEl>
                                        <p:attrNameLst>
                                          <p:attrName>ppt_w</p:attrName>
                                        </p:attrNameLst>
                                      </p:cBhvr>
                                      <p:tavLst>
                                        <p:tav tm="0">
                                          <p:val>
                                            <p:strVal val="#ppt_w*0.70"/>
                                          </p:val>
                                        </p:tav>
                                        <p:tav tm="100000">
                                          <p:val>
                                            <p:strVal val="#ppt_w"/>
                                          </p:val>
                                        </p:tav>
                                      </p:tavLst>
                                    </p:anim>
                                    <p:anim calcmode="lin" valueType="num">
                                      <p:cBhvr>
                                        <p:cTn id="8" dur="1000" fill="hold"/>
                                        <p:tgtEl>
                                          <p:spTgt spid="164867"/>
                                        </p:tgtEl>
                                        <p:attrNameLst>
                                          <p:attrName>ppt_h</p:attrName>
                                        </p:attrNameLst>
                                      </p:cBhvr>
                                      <p:tavLst>
                                        <p:tav tm="0">
                                          <p:val>
                                            <p:strVal val="#ppt_h"/>
                                          </p:val>
                                        </p:tav>
                                        <p:tav tm="100000">
                                          <p:val>
                                            <p:strVal val="#ppt_h"/>
                                          </p:val>
                                        </p:tav>
                                      </p:tavLst>
                                    </p:anim>
                                    <p:animEffect transition="in" filter="fade">
                                      <p:cBhvr>
                                        <p:cTn id="9" dur="1000"/>
                                        <p:tgtEl>
                                          <p:spTgt spid="16486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4867"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Slide Number Placeholder 5"/>
          <p:cNvSpPr>
            <a:spLocks noGrp="1"/>
          </p:cNvSpPr>
          <p:nvPr>
            <p:ph type="sldNum" sz="quarter" idx="12"/>
          </p:nvPr>
        </p:nvSpPr>
        <p:spPr>
          <a:noFill/>
          <a:ln>
            <a:miter lim="800000"/>
            <a:headEnd/>
            <a:tailEnd/>
          </a:ln>
        </p:spPr>
        <p:txBody>
          <a:bodyPr/>
          <a:lstStyle/>
          <a:p>
            <a:fld id="{BCC20742-485C-4113-B1B3-53033988E8DC}" type="slidenum">
              <a:rPr lang="en-US" smtClean="0">
                <a:latin typeface="Arial" charset="0"/>
              </a:rPr>
              <a:pPr/>
              <a:t>33</a:t>
            </a:fld>
            <a:endParaRPr lang="en-US">
              <a:latin typeface="Arial" charset="0"/>
            </a:endParaRPr>
          </a:p>
        </p:txBody>
      </p:sp>
      <p:sp>
        <p:nvSpPr>
          <p:cNvPr id="80899" name="Rectangle 2"/>
          <p:cNvSpPr>
            <a:spLocks noGrp="1" noChangeArrowheads="1"/>
          </p:cNvSpPr>
          <p:nvPr>
            <p:ph type="title"/>
          </p:nvPr>
        </p:nvSpPr>
        <p:spPr>
          <a:xfrm>
            <a:off x="2057400" y="0"/>
            <a:ext cx="8229600" cy="762000"/>
          </a:xfrm>
        </p:spPr>
        <p:txBody>
          <a:bodyPr/>
          <a:lstStyle/>
          <a:p>
            <a:pPr eaLnBrk="1" hangingPunct="1"/>
            <a:r>
              <a:rPr lang="en-US" b="0" u="sng" dirty="0">
                <a:solidFill>
                  <a:srgbClr val="FFFF99"/>
                </a:solidFill>
                <a:latin typeface="Calibri" charset="0"/>
                <a:cs typeface="Calibri" charset="0"/>
              </a:rPr>
              <a:t>Flock</a:t>
            </a:r>
            <a:r>
              <a:rPr lang="en-US" b="0" dirty="0">
                <a:solidFill>
                  <a:srgbClr val="FFFF99"/>
                </a:solidFill>
                <a:latin typeface="Calibri" charset="0"/>
                <a:cs typeface="Calibri" charset="0"/>
              </a:rPr>
              <a:t>-Shepherding Tasks</a:t>
            </a:r>
          </a:p>
        </p:txBody>
      </p:sp>
      <p:sp>
        <p:nvSpPr>
          <p:cNvPr id="80900" name="Rectangle 3"/>
          <p:cNvSpPr>
            <a:spLocks noGrp="1" noChangeArrowheads="1"/>
          </p:cNvSpPr>
          <p:nvPr>
            <p:ph type="body" idx="1"/>
          </p:nvPr>
        </p:nvSpPr>
        <p:spPr>
          <a:xfrm>
            <a:off x="1524000" y="609600"/>
            <a:ext cx="4572000" cy="6248400"/>
          </a:xfrm>
        </p:spPr>
        <p:txBody>
          <a:bodyPr>
            <a:normAutofit fontScale="92500" lnSpcReduction="10000"/>
          </a:bodyPr>
          <a:lstStyle/>
          <a:p>
            <a:pPr marL="223838" indent="-223838">
              <a:lnSpc>
                <a:spcPct val="90000"/>
              </a:lnSpc>
            </a:pPr>
            <a:r>
              <a:rPr lang="en-US" dirty="0">
                <a:latin typeface="Calibri" charset="0"/>
                <a:cs typeface="Calibri" charset="0"/>
              </a:rPr>
              <a:t>Make Reactive Decisions</a:t>
            </a:r>
          </a:p>
          <a:p>
            <a:pPr marL="625475" lvl="1" indent="-287338">
              <a:lnSpc>
                <a:spcPct val="90000"/>
              </a:lnSpc>
            </a:pPr>
            <a:r>
              <a:rPr lang="en-US" dirty="0">
                <a:latin typeface="Calibri" charset="0"/>
                <a:cs typeface="Calibri" charset="0"/>
              </a:rPr>
              <a:t>Settle ‘arbitrary’ issues &amp; squabbles </a:t>
            </a:r>
          </a:p>
          <a:p>
            <a:pPr marL="625475" lvl="1" indent="-287338">
              <a:lnSpc>
                <a:spcPct val="90000"/>
              </a:lnSpc>
            </a:pPr>
            <a:r>
              <a:rPr lang="en-US" dirty="0">
                <a:latin typeface="Calibri" charset="0"/>
                <a:cs typeface="Calibri" charset="0"/>
              </a:rPr>
              <a:t>Service benevolence needs/requests</a:t>
            </a:r>
          </a:p>
          <a:p>
            <a:pPr marL="625475" lvl="1" indent="-287338">
              <a:lnSpc>
                <a:spcPct val="90000"/>
              </a:lnSpc>
            </a:pPr>
            <a:r>
              <a:rPr lang="en-US" dirty="0">
                <a:latin typeface="Calibri" charset="0"/>
                <a:cs typeface="Calibri" charset="0"/>
              </a:rPr>
              <a:t>Service evangelism needs/requests</a:t>
            </a:r>
          </a:p>
          <a:p>
            <a:pPr marL="625475" lvl="1" indent="-287338">
              <a:lnSpc>
                <a:spcPct val="90000"/>
              </a:lnSpc>
            </a:pPr>
            <a:r>
              <a:rPr lang="en-US" dirty="0">
                <a:latin typeface="Calibri" charset="0"/>
                <a:cs typeface="Calibri" charset="0"/>
              </a:rPr>
              <a:t>Unexpected ‘Events’ in Worship</a:t>
            </a:r>
          </a:p>
          <a:p>
            <a:pPr marL="223838" indent="-223838">
              <a:lnSpc>
                <a:spcPct val="90000"/>
              </a:lnSpc>
            </a:pPr>
            <a:r>
              <a:rPr lang="en-US" dirty="0">
                <a:latin typeface="Calibri" charset="0"/>
                <a:cs typeface="Calibri" charset="0"/>
              </a:rPr>
              <a:t>‘Take heed,’ to Flock in Order to Set Strategic Directions</a:t>
            </a:r>
          </a:p>
          <a:p>
            <a:pPr marL="625475" lvl="1" indent="-287338">
              <a:lnSpc>
                <a:spcPct val="90000"/>
              </a:lnSpc>
            </a:pPr>
            <a:r>
              <a:rPr lang="en-US" dirty="0">
                <a:latin typeface="Calibri" charset="0"/>
                <a:cs typeface="Calibri" charset="0"/>
              </a:rPr>
              <a:t>Solicit &amp; collect inputs/perceptions</a:t>
            </a:r>
          </a:p>
          <a:p>
            <a:pPr marL="625475" lvl="1" indent="-287338">
              <a:lnSpc>
                <a:spcPct val="90000"/>
              </a:lnSpc>
            </a:pPr>
            <a:r>
              <a:rPr lang="en-US" dirty="0">
                <a:latin typeface="Calibri" charset="0"/>
                <a:cs typeface="Calibri" charset="0"/>
              </a:rPr>
              <a:t>Sense current &amp; potential dangers &amp; difficulties (personal, moral, judgmental, doctrinal controversies)</a:t>
            </a:r>
          </a:p>
          <a:p>
            <a:pPr marL="625475" lvl="1" indent="-287338">
              <a:lnSpc>
                <a:spcPct val="90000"/>
              </a:lnSpc>
            </a:pPr>
            <a:r>
              <a:rPr lang="en-US" dirty="0">
                <a:latin typeface="Calibri" charset="0"/>
                <a:cs typeface="Calibri" charset="0"/>
              </a:rPr>
              <a:t>Predict likely events, resource changes, demographics, etc.</a:t>
            </a:r>
          </a:p>
          <a:p>
            <a:pPr marL="625475" lvl="1" indent="-287338">
              <a:lnSpc>
                <a:spcPct val="90000"/>
              </a:lnSpc>
            </a:pPr>
            <a:r>
              <a:rPr lang="en-US" dirty="0">
                <a:latin typeface="Calibri" charset="0"/>
                <a:cs typeface="Calibri" charset="0"/>
              </a:rPr>
              <a:t>Weigh value of uses of resources</a:t>
            </a:r>
          </a:p>
          <a:p>
            <a:pPr marL="223838" indent="-223838">
              <a:lnSpc>
                <a:spcPct val="90000"/>
              </a:lnSpc>
            </a:pPr>
            <a:r>
              <a:rPr lang="en-US" dirty="0">
                <a:latin typeface="Calibri" charset="0"/>
                <a:cs typeface="Calibri" charset="0"/>
              </a:rPr>
              <a:t>Make/Explain/Implement Plans</a:t>
            </a:r>
          </a:p>
          <a:p>
            <a:pPr marL="625475" lvl="1" indent="-287338">
              <a:lnSpc>
                <a:spcPct val="90000"/>
              </a:lnSpc>
            </a:pPr>
            <a:r>
              <a:rPr lang="en-US" dirty="0">
                <a:latin typeface="Calibri" charset="0"/>
                <a:cs typeface="Calibri" charset="0"/>
              </a:rPr>
              <a:t>Set guidelines &amp; priorities for use of resources (e.g. deacons, budgets)</a:t>
            </a:r>
          </a:p>
          <a:p>
            <a:pPr marL="625475" lvl="1" indent="-287338">
              <a:lnSpc>
                <a:spcPct val="90000"/>
              </a:lnSpc>
            </a:pPr>
            <a:r>
              <a:rPr lang="en-US" dirty="0">
                <a:latin typeface="Calibri" charset="0"/>
                <a:cs typeface="Calibri" charset="0"/>
              </a:rPr>
              <a:t>Direct &amp; approve activities &amp; expenditures</a:t>
            </a:r>
          </a:p>
          <a:p>
            <a:pPr marL="625475" lvl="1" indent="-287338">
              <a:lnSpc>
                <a:spcPct val="90000"/>
              </a:lnSpc>
            </a:pPr>
            <a:r>
              <a:rPr lang="en-US" dirty="0">
                <a:latin typeface="Calibri" charset="0"/>
                <a:cs typeface="Calibri" charset="0"/>
              </a:rPr>
              <a:t>Make preemptive decisions, esp. when possibly divisive</a:t>
            </a:r>
          </a:p>
        </p:txBody>
      </p:sp>
      <p:sp>
        <p:nvSpPr>
          <p:cNvPr id="80901" name="Rectangle 4"/>
          <p:cNvSpPr>
            <a:spLocks noChangeArrowheads="1"/>
          </p:cNvSpPr>
          <p:nvPr/>
        </p:nvSpPr>
        <p:spPr bwMode="auto">
          <a:xfrm>
            <a:off x="6096000" y="609601"/>
            <a:ext cx="4572000" cy="6170613"/>
          </a:xfrm>
          <a:prstGeom prst="rect">
            <a:avLst/>
          </a:prstGeom>
          <a:noFill/>
          <a:ln w="9525">
            <a:noFill/>
            <a:miter lim="800000"/>
            <a:headEnd/>
            <a:tailEnd/>
          </a:ln>
          <a:effectLst/>
        </p:spPr>
        <p:txBody>
          <a:bodyPr/>
          <a:lstStyle/>
          <a:p>
            <a:pPr marL="223838" indent="-223838">
              <a:lnSpc>
                <a:spcPct val="90000"/>
              </a:lnSpc>
              <a:spcBef>
                <a:spcPct val="20000"/>
              </a:spcBef>
              <a:buFontTx/>
              <a:buChar char="•"/>
            </a:pPr>
            <a:r>
              <a:rPr lang="en-US" sz="2000" b="1" dirty="0">
                <a:latin typeface="Calibri" pitchFamily="34" charset="0"/>
              </a:rPr>
              <a:t>Provide Spiritual Food</a:t>
            </a:r>
          </a:p>
          <a:p>
            <a:pPr marL="625475" lvl="1" indent="-287338">
              <a:lnSpc>
                <a:spcPct val="90000"/>
              </a:lnSpc>
              <a:spcBef>
                <a:spcPct val="20000"/>
              </a:spcBef>
              <a:buFontTx/>
              <a:buChar char="–"/>
            </a:pPr>
            <a:r>
              <a:rPr lang="en-US" dirty="0">
                <a:latin typeface="Calibri" pitchFamily="34" charset="0"/>
              </a:rPr>
              <a:t>Select &amp; Guide a Preacher</a:t>
            </a:r>
          </a:p>
          <a:p>
            <a:pPr marL="625475" lvl="1" indent="-287338">
              <a:lnSpc>
                <a:spcPct val="90000"/>
              </a:lnSpc>
              <a:spcBef>
                <a:spcPct val="20000"/>
              </a:spcBef>
              <a:buFontTx/>
              <a:buChar char="–"/>
            </a:pPr>
            <a:r>
              <a:rPr lang="en-US" dirty="0">
                <a:latin typeface="Calibri" pitchFamily="34" charset="0"/>
              </a:rPr>
              <a:t>Select &amp; Guide Teachers</a:t>
            </a:r>
          </a:p>
          <a:p>
            <a:pPr marL="625475" lvl="1" indent="-287338">
              <a:lnSpc>
                <a:spcPct val="90000"/>
              </a:lnSpc>
              <a:spcBef>
                <a:spcPct val="20000"/>
              </a:spcBef>
              <a:buFontTx/>
              <a:buChar char="–"/>
            </a:pPr>
            <a:r>
              <a:rPr lang="en-US" dirty="0">
                <a:latin typeface="Calibri" pitchFamily="34" charset="0"/>
              </a:rPr>
              <a:t>Select Topics &amp; Timing for Teaching</a:t>
            </a:r>
          </a:p>
          <a:p>
            <a:pPr marL="625475" lvl="1" indent="-287338">
              <a:lnSpc>
                <a:spcPct val="90000"/>
              </a:lnSpc>
              <a:spcBef>
                <a:spcPct val="20000"/>
              </a:spcBef>
              <a:buFontTx/>
              <a:buChar char="–"/>
            </a:pPr>
            <a:r>
              <a:rPr lang="en-US" dirty="0">
                <a:latin typeface="Calibri" pitchFamily="34" charset="0"/>
              </a:rPr>
              <a:t>Set/Guide Objectives for Teachers</a:t>
            </a:r>
          </a:p>
          <a:p>
            <a:pPr marL="625475" lvl="1" indent="-287338">
              <a:lnSpc>
                <a:spcPct val="90000"/>
              </a:lnSpc>
              <a:spcBef>
                <a:spcPct val="20000"/>
              </a:spcBef>
              <a:buFontTx/>
              <a:buChar char="–"/>
            </a:pPr>
            <a:r>
              <a:rPr lang="en-US" dirty="0">
                <a:latin typeface="Calibri" pitchFamily="34" charset="0"/>
              </a:rPr>
              <a:t>Plan or Approve Special Events (e.g. Meetings, Workshops)</a:t>
            </a:r>
          </a:p>
          <a:p>
            <a:pPr marL="223838" indent="-223838">
              <a:lnSpc>
                <a:spcPct val="90000"/>
              </a:lnSpc>
              <a:spcBef>
                <a:spcPct val="20000"/>
              </a:spcBef>
              <a:buFontTx/>
              <a:buChar char="•"/>
            </a:pPr>
            <a:r>
              <a:rPr lang="en-US" sz="2000" b="1" dirty="0">
                <a:latin typeface="Calibri" pitchFamily="34" charset="0"/>
              </a:rPr>
              <a:t>Provide Exhortation &amp; Motivation</a:t>
            </a:r>
          </a:p>
          <a:p>
            <a:pPr marL="625475" lvl="1" indent="-287338">
              <a:lnSpc>
                <a:spcPct val="90000"/>
              </a:lnSpc>
              <a:spcBef>
                <a:spcPct val="20000"/>
              </a:spcBef>
              <a:buFontTx/>
              <a:buChar char="–"/>
            </a:pPr>
            <a:r>
              <a:rPr lang="en-US" dirty="0">
                <a:latin typeface="Calibri" pitchFamily="34" charset="0"/>
              </a:rPr>
              <a:t>Plan or approve special events (e.g. special lessons or events)</a:t>
            </a:r>
          </a:p>
          <a:p>
            <a:pPr marL="625475" lvl="1" indent="-287338">
              <a:lnSpc>
                <a:spcPct val="90000"/>
              </a:lnSpc>
              <a:spcBef>
                <a:spcPct val="20000"/>
              </a:spcBef>
              <a:buFontTx/>
              <a:buChar char="–"/>
            </a:pPr>
            <a:r>
              <a:rPr lang="en-US" dirty="0">
                <a:latin typeface="Calibri" pitchFamily="34" charset="0"/>
              </a:rPr>
              <a:t>Express expectations, corrections, encouragements, endorsement, praise publicly (Tit 1:9)</a:t>
            </a:r>
          </a:p>
          <a:p>
            <a:pPr marL="223838" indent="-223838">
              <a:lnSpc>
                <a:spcPct val="90000"/>
              </a:lnSpc>
              <a:spcBef>
                <a:spcPct val="20000"/>
              </a:spcBef>
              <a:buFontTx/>
              <a:buChar char="•"/>
            </a:pPr>
            <a:r>
              <a:rPr lang="en-US" sz="2000" b="1" dirty="0">
                <a:latin typeface="Calibri" pitchFamily="34" charset="0"/>
              </a:rPr>
              <a:t>Provide for Edifying Worship</a:t>
            </a:r>
          </a:p>
          <a:p>
            <a:pPr marL="625475" lvl="1" indent="-287338">
              <a:lnSpc>
                <a:spcPct val="90000"/>
              </a:lnSpc>
              <a:spcBef>
                <a:spcPct val="20000"/>
              </a:spcBef>
              <a:buFontTx/>
              <a:buChar char="–"/>
            </a:pPr>
            <a:r>
              <a:rPr lang="en-US" dirty="0">
                <a:latin typeface="Calibri" pitchFamily="34" charset="0"/>
              </a:rPr>
              <a:t>Determine, explain mechanism, &amp; approve selection of leaders </a:t>
            </a:r>
          </a:p>
          <a:p>
            <a:pPr marL="625475" lvl="1" indent="-287338">
              <a:lnSpc>
                <a:spcPct val="90000"/>
              </a:lnSpc>
              <a:spcBef>
                <a:spcPct val="20000"/>
              </a:spcBef>
              <a:buFontTx/>
              <a:buChar char="–"/>
            </a:pPr>
            <a:r>
              <a:rPr lang="en-US" dirty="0">
                <a:latin typeface="Calibri" pitchFamily="34" charset="0"/>
              </a:rPr>
              <a:t>Set guidelines for worship</a:t>
            </a:r>
          </a:p>
          <a:p>
            <a:pPr marL="625475" lvl="1" indent="-287338">
              <a:lnSpc>
                <a:spcPct val="90000"/>
              </a:lnSpc>
              <a:spcBef>
                <a:spcPct val="20000"/>
              </a:spcBef>
              <a:buFontTx/>
              <a:buChar char="–"/>
            </a:pPr>
            <a:r>
              <a:rPr lang="en-US" dirty="0">
                <a:latin typeface="Calibri" pitchFamily="34" charset="0"/>
              </a:rPr>
              <a:t>Remedy unscriptural, non-edifying, or disorderly circumstances</a:t>
            </a:r>
          </a:p>
          <a:p>
            <a:pPr marL="223838" indent="-223838">
              <a:lnSpc>
                <a:spcPct val="90000"/>
              </a:lnSpc>
              <a:spcBef>
                <a:spcPct val="20000"/>
              </a:spcBef>
              <a:buFontTx/>
              <a:buChar char="•"/>
            </a:pPr>
            <a:r>
              <a:rPr lang="en-US" sz="2000" b="1" dirty="0">
                <a:latin typeface="Calibri" pitchFamily="34" charset="0"/>
              </a:rPr>
              <a:t>Correct Doctrinal Error (Tit 1:9)</a:t>
            </a:r>
          </a:p>
        </p:txBody>
      </p:sp>
    </p:spTree>
    <p:extLst>
      <p:ext uri="{BB962C8B-B14F-4D97-AF65-F5344CB8AC3E}">
        <p14:creationId xmlns:p14="http://schemas.microsoft.com/office/powerpoint/2010/main" val="141655910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Slide Number Placeholder 5"/>
          <p:cNvSpPr>
            <a:spLocks noGrp="1"/>
          </p:cNvSpPr>
          <p:nvPr>
            <p:ph type="sldNum" sz="quarter" idx="12"/>
          </p:nvPr>
        </p:nvSpPr>
        <p:spPr>
          <a:noFill/>
          <a:ln>
            <a:miter lim="800000"/>
            <a:headEnd/>
            <a:tailEnd/>
          </a:ln>
        </p:spPr>
        <p:txBody>
          <a:bodyPr/>
          <a:lstStyle/>
          <a:p>
            <a:fld id="{ECA8BDE3-BC27-43F1-946A-C7137E3BA12F}" type="slidenum">
              <a:rPr lang="en-US" smtClean="0">
                <a:latin typeface="Arial" charset="0"/>
              </a:rPr>
              <a:pPr/>
              <a:t>34</a:t>
            </a:fld>
            <a:endParaRPr lang="en-US">
              <a:latin typeface="Arial" charset="0"/>
            </a:endParaRPr>
          </a:p>
        </p:txBody>
      </p:sp>
      <p:sp>
        <p:nvSpPr>
          <p:cNvPr id="81923" name="Rectangle 2"/>
          <p:cNvSpPr>
            <a:spLocks noGrp="1" noChangeArrowheads="1"/>
          </p:cNvSpPr>
          <p:nvPr>
            <p:ph type="title"/>
          </p:nvPr>
        </p:nvSpPr>
        <p:spPr>
          <a:xfrm>
            <a:off x="2057400" y="0"/>
            <a:ext cx="8229600" cy="762000"/>
          </a:xfrm>
        </p:spPr>
        <p:txBody>
          <a:bodyPr/>
          <a:lstStyle/>
          <a:p>
            <a:pPr eaLnBrk="1" hangingPunct="1"/>
            <a:r>
              <a:rPr lang="en-US" b="0" u="sng" dirty="0">
                <a:solidFill>
                  <a:srgbClr val="FFFF99"/>
                </a:solidFill>
                <a:latin typeface="Calibri" charset="0"/>
                <a:cs typeface="Calibri" charset="0"/>
              </a:rPr>
              <a:t>Sheep</a:t>
            </a:r>
            <a:r>
              <a:rPr lang="en-US" b="0" dirty="0">
                <a:solidFill>
                  <a:srgbClr val="FFFF99"/>
                </a:solidFill>
                <a:latin typeface="Calibri" charset="0"/>
                <a:cs typeface="Calibri" charset="0"/>
              </a:rPr>
              <a:t>-Shepherding Tasks</a:t>
            </a:r>
          </a:p>
        </p:txBody>
      </p:sp>
      <p:sp>
        <p:nvSpPr>
          <p:cNvPr id="81924" name="Rectangle 3"/>
          <p:cNvSpPr>
            <a:spLocks noGrp="1" noChangeArrowheads="1"/>
          </p:cNvSpPr>
          <p:nvPr>
            <p:ph type="body" idx="1"/>
          </p:nvPr>
        </p:nvSpPr>
        <p:spPr>
          <a:xfrm>
            <a:off x="1524000" y="762000"/>
            <a:ext cx="4572000" cy="6096000"/>
          </a:xfrm>
        </p:spPr>
        <p:txBody>
          <a:bodyPr>
            <a:normAutofit fontScale="92500" lnSpcReduction="20000"/>
          </a:bodyPr>
          <a:lstStyle/>
          <a:p>
            <a:pPr marL="223838" indent="-223838">
              <a:lnSpc>
                <a:spcPct val="90000"/>
              </a:lnSpc>
            </a:pPr>
            <a:r>
              <a:rPr lang="en-US" dirty="0">
                <a:latin typeface="Calibri" charset="0"/>
                <a:cs typeface="Calibri" charset="0"/>
              </a:rPr>
              <a:t>Address Immediate Problems</a:t>
            </a:r>
          </a:p>
          <a:p>
            <a:pPr marL="625475" lvl="1" indent="-287338">
              <a:lnSpc>
                <a:spcPct val="90000"/>
              </a:lnSpc>
            </a:pPr>
            <a:r>
              <a:rPr lang="en-US" dirty="0">
                <a:latin typeface="Calibri" charset="0"/>
                <a:cs typeface="Calibri" charset="0"/>
              </a:rPr>
              <a:t>Address personal crises (all sorts)</a:t>
            </a:r>
          </a:p>
          <a:p>
            <a:pPr marL="625475" lvl="1" indent="-287338">
              <a:lnSpc>
                <a:spcPct val="90000"/>
              </a:lnSpc>
            </a:pPr>
            <a:r>
              <a:rPr lang="en-US" dirty="0">
                <a:latin typeface="Calibri" charset="0"/>
                <a:cs typeface="Calibri" charset="0"/>
              </a:rPr>
              <a:t>Settle squabbles</a:t>
            </a:r>
          </a:p>
          <a:p>
            <a:pPr marL="625475" lvl="1" indent="-287338">
              <a:lnSpc>
                <a:spcPct val="90000"/>
              </a:lnSpc>
            </a:pPr>
            <a:r>
              <a:rPr lang="en-US" dirty="0">
                <a:latin typeface="Calibri" charset="0"/>
                <a:cs typeface="Calibri" charset="0"/>
              </a:rPr>
              <a:t>Address crises of faith &amp; doctrine</a:t>
            </a:r>
          </a:p>
          <a:p>
            <a:pPr marL="223838" indent="-223838">
              <a:lnSpc>
                <a:spcPct val="90000"/>
              </a:lnSpc>
            </a:pPr>
            <a:r>
              <a:rPr lang="en-US" dirty="0">
                <a:latin typeface="Calibri" charset="0"/>
                <a:cs typeface="Calibri" charset="0"/>
              </a:rPr>
              <a:t>‘Watch’ for Spiritual Dangers</a:t>
            </a:r>
            <a:r>
              <a:rPr lang="en-US" sz="1800" dirty="0">
                <a:latin typeface="Calibri" charset="0"/>
                <a:cs typeface="Calibri" charset="0"/>
              </a:rPr>
              <a:t> </a:t>
            </a:r>
          </a:p>
          <a:p>
            <a:pPr marL="625475" lvl="1" indent="-287338">
              <a:lnSpc>
                <a:spcPct val="90000"/>
              </a:lnSpc>
            </a:pPr>
            <a:r>
              <a:rPr lang="en-US" dirty="0">
                <a:latin typeface="Calibri" charset="0"/>
                <a:cs typeface="Calibri" charset="0"/>
              </a:rPr>
              <a:t>Know (seek to know) each member</a:t>
            </a:r>
          </a:p>
          <a:p>
            <a:pPr marL="625475" lvl="1" indent="-287338">
              <a:lnSpc>
                <a:spcPct val="90000"/>
              </a:lnSpc>
            </a:pPr>
            <a:r>
              <a:rPr lang="en-US" dirty="0">
                <a:latin typeface="Calibri" charset="0"/>
                <a:cs typeface="Calibri" charset="0"/>
              </a:rPr>
              <a:t>Determine background, weaknesses, liabilities, points of ignorance/error.</a:t>
            </a:r>
          </a:p>
          <a:p>
            <a:pPr marL="625475" lvl="1" indent="-287338">
              <a:lnSpc>
                <a:spcPct val="90000"/>
              </a:lnSpc>
            </a:pPr>
            <a:r>
              <a:rPr lang="en-US" dirty="0">
                <a:latin typeface="Calibri" charset="0"/>
                <a:cs typeface="Calibri" charset="0"/>
              </a:rPr>
              <a:t>Assess potential (gifts, etc.)</a:t>
            </a:r>
          </a:p>
          <a:p>
            <a:pPr marL="625475" lvl="1" indent="-287338">
              <a:lnSpc>
                <a:spcPct val="90000"/>
              </a:lnSpc>
            </a:pPr>
            <a:r>
              <a:rPr lang="en-US" dirty="0">
                <a:latin typeface="Calibri" charset="0"/>
                <a:cs typeface="Calibri" charset="0"/>
              </a:rPr>
              <a:t>Note poor decisions: ungodly habits, poor choice of companions, lack of growth, lack of self-discipline, &amp; slack attendance, of course…</a:t>
            </a:r>
          </a:p>
          <a:p>
            <a:pPr marL="223838" indent="-223838">
              <a:lnSpc>
                <a:spcPct val="90000"/>
              </a:lnSpc>
            </a:pPr>
            <a:r>
              <a:rPr lang="en-US" dirty="0">
                <a:latin typeface="Calibri" charset="0"/>
                <a:cs typeface="Calibri" charset="0"/>
              </a:rPr>
              <a:t>Provide teaching/counseling to encourage needed life changes</a:t>
            </a:r>
          </a:p>
          <a:p>
            <a:pPr marL="625475" lvl="1" indent="-287338">
              <a:lnSpc>
                <a:spcPct val="90000"/>
              </a:lnSpc>
            </a:pPr>
            <a:r>
              <a:rPr lang="en-US" dirty="0">
                <a:latin typeface="Calibri" charset="0"/>
                <a:cs typeface="Calibri" charset="0"/>
              </a:rPr>
              <a:t>Investigate reasons &amp; excuses</a:t>
            </a:r>
          </a:p>
          <a:p>
            <a:pPr marL="625475" lvl="1" indent="-287338">
              <a:lnSpc>
                <a:spcPct val="90000"/>
              </a:lnSpc>
            </a:pPr>
            <a:r>
              <a:rPr lang="en-US" dirty="0">
                <a:latin typeface="Calibri" charset="0"/>
                <a:cs typeface="Calibri" charset="0"/>
              </a:rPr>
              <a:t>Provide warnings &amp; advice </a:t>
            </a:r>
          </a:p>
          <a:p>
            <a:pPr marL="625475" lvl="1" indent="-287338">
              <a:lnSpc>
                <a:spcPct val="90000"/>
              </a:lnSpc>
            </a:pPr>
            <a:r>
              <a:rPr lang="en-US" dirty="0">
                <a:latin typeface="Calibri" charset="0"/>
                <a:cs typeface="Calibri" charset="0"/>
              </a:rPr>
              <a:t>Describe desired behavior</a:t>
            </a:r>
          </a:p>
          <a:p>
            <a:pPr marL="625475" lvl="1" indent="-287338">
              <a:lnSpc>
                <a:spcPct val="90000"/>
              </a:lnSpc>
            </a:pPr>
            <a:r>
              <a:rPr lang="en-US" dirty="0">
                <a:latin typeface="Calibri" charset="0"/>
                <a:cs typeface="Calibri" charset="0"/>
              </a:rPr>
              <a:t>Teach &amp; counsel for changes</a:t>
            </a:r>
          </a:p>
          <a:p>
            <a:pPr marL="625475" lvl="1" indent="-287338">
              <a:lnSpc>
                <a:spcPct val="90000"/>
              </a:lnSpc>
            </a:pPr>
            <a:r>
              <a:rPr lang="en-US" dirty="0">
                <a:latin typeface="Calibri" charset="0"/>
                <a:cs typeface="Calibri" charset="0"/>
              </a:rPr>
              <a:t>Set objectives &amp; monitor progress</a:t>
            </a:r>
          </a:p>
        </p:txBody>
      </p:sp>
      <p:sp>
        <p:nvSpPr>
          <p:cNvPr id="81925" name="Rectangle 4"/>
          <p:cNvSpPr>
            <a:spLocks noChangeArrowheads="1"/>
          </p:cNvSpPr>
          <p:nvPr/>
        </p:nvSpPr>
        <p:spPr bwMode="auto">
          <a:xfrm>
            <a:off x="6248400" y="838200"/>
            <a:ext cx="4419600" cy="5715000"/>
          </a:xfrm>
          <a:prstGeom prst="rect">
            <a:avLst/>
          </a:prstGeom>
          <a:noFill/>
          <a:ln w="9525">
            <a:noFill/>
            <a:miter lim="800000"/>
            <a:headEnd/>
            <a:tailEnd/>
          </a:ln>
          <a:effectLst/>
        </p:spPr>
        <p:txBody>
          <a:bodyPr/>
          <a:lstStyle/>
          <a:p>
            <a:pPr marL="223838" indent="-223838">
              <a:spcBef>
                <a:spcPct val="20000"/>
              </a:spcBef>
              <a:buFontTx/>
              <a:buChar char="•"/>
            </a:pPr>
            <a:r>
              <a:rPr lang="en-US" sz="2000" dirty="0">
                <a:effectLst>
                  <a:outerShdw blurRad="38100" dist="38100" dir="2700000" algn="tl">
                    <a:srgbClr val="000000">
                      <a:alpha val="43137"/>
                    </a:srgbClr>
                  </a:outerShdw>
                </a:effectLst>
                <a:latin typeface="Calibri" pitchFamily="34" charset="0"/>
              </a:rPr>
              <a:t>Organize Spiritual Support</a:t>
            </a:r>
          </a:p>
          <a:p>
            <a:pPr marL="625475" lvl="1" indent="-287338">
              <a:spcBef>
                <a:spcPct val="20000"/>
              </a:spcBef>
              <a:buFontTx/>
              <a:buChar char="–"/>
            </a:pPr>
            <a:r>
              <a:rPr lang="en-US" dirty="0">
                <a:effectLst>
                  <a:outerShdw blurRad="38100" dist="38100" dir="2700000" algn="tl">
                    <a:srgbClr val="000000">
                      <a:alpha val="43137"/>
                    </a:srgbClr>
                  </a:outerShdw>
                </a:effectLst>
                <a:latin typeface="Calibri" pitchFamily="34" charset="0"/>
              </a:rPr>
              <a:t>Inform others of needs, enlist help </a:t>
            </a:r>
          </a:p>
          <a:p>
            <a:pPr marL="625475" lvl="1" indent="-287338">
              <a:spcBef>
                <a:spcPct val="20000"/>
              </a:spcBef>
              <a:buFontTx/>
              <a:buChar char="–"/>
            </a:pPr>
            <a:r>
              <a:rPr lang="en-US" dirty="0">
                <a:effectLst>
                  <a:outerShdw blurRad="38100" dist="38100" dir="2700000" algn="tl">
                    <a:srgbClr val="000000">
                      <a:alpha val="43137"/>
                    </a:srgbClr>
                  </a:outerShdw>
                </a:effectLst>
                <a:latin typeface="Calibri" pitchFamily="34" charset="0"/>
              </a:rPr>
              <a:t>Arrange for personal teaching, checkups, companionship</a:t>
            </a:r>
            <a:br>
              <a:rPr lang="en-US" dirty="0">
                <a:effectLst>
                  <a:outerShdw blurRad="38100" dist="38100" dir="2700000" algn="tl">
                    <a:srgbClr val="000000">
                      <a:alpha val="43137"/>
                    </a:srgbClr>
                  </a:outerShdw>
                </a:effectLst>
                <a:latin typeface="Calibri" pitchFamily="34" charset="0"/>
              </a:rPr>
            </a:br>
            <a:endParaRPr lang="en-US" dirty="0">
              <a:effectLst>
                <a:outerShdw blurRad="38100" dist="38100" dir="2700000" algn="tl">
                  <a:srgbClr val="000000">
                    <a:alpha val="43137"/>
                  </a:srgbClr>
                </a:outerShdw>
              </a:effectLst>
              <a:latin typeface="Calibri" pitchFamily="34" charset="0"/>
            </a:endParaRPr>
          </a:p>
          <a:p>
            <a:pPr marL="223838" indent="-223838">
              <a:lnSpc>
                <a:spcPct val="90000"/>
              </a:lnSpc>
              <a:spcBef>
                <a:spcPct val="20000"/>
              </a:spcBef>
              <a:buFontTx/>
              <a:buChar char="•"/>
            </a:pPr>
            <a:r>
              <a:rPr lang="en-US" sz="2000" dirty="0">
                <a:effectLst>
                  <a:outerShdw blurRad="38100" dist="38100" dir="2700000" algn="tl">
                    <a:srgbClr val="000000">
                      <a:alpha val="43137"/>
                    </a:srgbClr>
                  </a:outerShdw>
                </a:effectLst>
                <a:latin typeface="Calibri" pitchFamily="34" charset="0"/>
              </a:rPr>
              <a:t>Screen new members</a:t>
            </a:r>
          </a:p>
          <a:p>
            <a:pPr marL="223838" indent="-223838">
              <a:lnSpc>
                <a:spcPct val="90000"/>
              </a:lnSpc>
              <a:spcBef>
                <a:spcPct val="20000"/>
              </a:spcBef>
              <a:buFontTx/>
              <a:buChar char="•"/>
            </a:pPr>
            <a:r>
              <a:rPr lang="en-US" sz="2000" dirty="0">
                <a:effectLst>
                  <a:outerShdw blurRad="38100" dist="38100" dir="2700000" algn="tl">
                    <a:srgbClr val="000000">
                      <a:alpha val="43137"/>
                    </a:srgbClr>
                  </a:outerShdw>
                </a:effectLst>
                <a:latin typeface="Calibri" pitchFamily="34" charset="0"/>
              </a:rPr>
              <a:t>Give attention to sick (Jas 6:14ff)</a:t>
            </a:r>
          </a:p>
          <a:p>
            <a:pPr marL="223838" indent="-223838">
              <a:spcBef>
                <a:spcPct val="20000"/>
              </a:spcBef>
              <a:buFontTx/>
              <a:buChar char="•"/>
            </a:pPr>
            <a:endParaRPr lang="en-US" sz="2000" dirty="0">
              <a:effectLst>
                <a:outerShdw blurRad="38100" dist="38100" dir="2700000" algn="tl">
                  <a:srgbClr val="000000">
                    <a:alpha val="43137"/>
                  </a:srgbClr>
                </a:outerShdw>
              </a:effectLst>
              <a:latin typeface="Calibri" pitchFamily="34" charset="0"/>
            </a:endParaRPr>
          </a:p>
          <a:p>
            <a:pPr marL="223838" indent="-223838">
              <a:spcBef>
                <a:spcPct val="20000"/>
              </a:spcBef>
              <a:buFontTx/>
              <a:buChar char="•"/>
            </a:pPr>
            <a:r>
              <a:rPr lang="en-US" sz="2000" dirty="0">
                <a:effectLst>
                  <a:outerShdw blurRad="38100" dist="38100" dir="2700000" algn="tl">
                    <a:srgbClr val="000000">
                      <a:alpha val="43137"/>
                    </a:srgbClr>
                  </a:outerShdw>
                </a:effectLst>
                <a:latin typeface="Calibri" pitchFamily="34" charset="0"/>
              </a:rPr>
              <a:t>Initiate &amp; lead congregational (negative) discipline processes.</a:t>
            </a:r>
          </a:p>
          <a:p>
            <a:pPr marL="223838" indent="-223838">
              <a:spcBef>
                <a:spcPct val="20000"/>
              </a:spcBef>
              <a:buFontTx/>
              <a:buChar char="•"/>
            </a:pPr>
            <a:r>
              <a:rPr lang="en-US" sz="2000" dirty="0">
                <a:effectLst>
                  <a:outerShdw blurRad="38100" dist="38100" dir="2700000" algn="tl">
                    <a:srgbClr val="000000">
                      <a:alpha val="43137"/>
                    </a:srgbClr>
                  </a:outerShdw>
                </a:effectLst>
                <a:latin typeface="Calibri" pitchFamily="34" charset="0"/>
              </a:rPr>
              <a:t>Publicly Express Disapproval of Individual’s Misbehavior (as teaching event)</a:t>
            </a:r>
          </a:p>
          <a:p>
            <a:pPr marL="223838" indent="-223838">
              <a:lnSpc>
                <a:spcPct val="90000"/>
              </a:lnSpc>
              <a:spcBef>
                <a:spcPct val="20000"/>
              </a:spcBef>
              <a:buFontTx/>
              <a:buChar char="•"/>
            </a:pPr>
            <a:r>
              <a:rPr lang="en-US" sz="2000" dirty="0">
                <a:effectLst>
                  <a:outerShdw blurRad="38100" dist="38100" dir="2700000" algn="tl">
                    <a:srgbClr val="000000">
                      <a:alpha val="43137"/>
                    </a:srgbClr>
                  </a:outerShdw>
                </a:effectLst>
                <a:latin typeface="Calibri" pitchFamily="34" charset="0"/>
              </a:rPr>
              <a:t>Prepare others for leadership</a:t>
            </a:r>
          </a:p>
          <a:p>
            <a:pPr marL="223838" indent="-223838">
              <a:lnSpc>
                <a:spcPct val="90000"/>
              </a:lnSpc>
              <a:spcBef>
                <a:spcPct val="20000"/>
              </a:spcBef>
              <a:buFontTx/>
              <a:buChar char="•"/>
            </a:pPr>
            <a:endParaRPr lang="en-US" sz="2000" dirty="0">
              <a:effectLst>
                <a:outerShdw blurRad="38100" dist="38100" dir="2700000" algn="tl">
                  <a:srgbClr val="000000">
                    <a:alpha val="43137"/>
                  </a:srgbClr>
                </a:outerShdw>
              </a:effectLst>
              <a:latin typeface="Calibri" pitchFamily="34" charset="0"/>
            </a:endParaRPr>
          </a:p>
          <a:p>
            <a:pPr marL="223838" indent="-223838">
              <a:lnSpc>
                <a:spcPct val="90000"/>
              </a:lnSpc>
              <a:spcBef>
                <a:spcPct val="20000"/>
              </a:spcBef>
              <a:buFontTx/>
              <a:buChar char="•"/>
            </a:pPr>
            <a:r>
              <a:rPr lang="en-US" sz="2000" dirty="0">
                <a:effectLst>
                  <a:outerShdw blurRad="38100" dist="38100" dir="2700000" algn="tl">
                    <a:srgbClr val="000000">
                      <a:alpha val="43137"/>
                    </a:srgbClr>
                  </a:outerShdw>
                </a:effectLst>
                <a:latin typeface="Calibri" pitchFamily="34" charset="0"/>
              </a:rPr>
              <a:t>Seek &amp; accept suggestions &amp; criticism</a:t>
            </a:r>
          </a:p>
          <a:p>
            <a:pPr marL="223838" indent="-223838">
              <a:lnSpc>
                <a:spcPct val="90000"/>
              </a:lnSpc>
              <a:spcBef>
                <a:spcPct val="20000"/>
              </a:spcBef>
              <a:buFontTx/>
              <a:buChar char="•"/>
            </a:pPr>
            <a:r>
              <a:rPr lang="en-US" sz="2000" dirty="0">
                <a:effectLst>
                  <a:outerShdw blurRad="38100" dist="38100" dir="2700000" algn="tl">
                    <a:srgbClr val="000000">
                      <a:alpha val="43137"/>
                    </a:srgbClr>
                  </a:outerShdw>
                </a:effectLst>
                <a:latin typeface="Calibri" pitchFamily="34" charset="0"/>
              </a:rPr>
              <a:t>Strive in prayer for all.</a:t>
            </a:r>
          </a:p>
        </p:txBody>
      </p:sp>
    </p:spTree>
    <p:extLst>
      <p:ext uri="{BB962C8B-B14F-4D97-AF65-F5344CB8AC3E}">
        <p14:creationId xmlns:p14="http://schemas.microsoft.com/office/powerpoint/2010/main" val="20518864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Text Box 3"/>
          <p:cNvSpPr txBox="1">
            <a:spLocks noChangeArrowheads="1"/>
          </p:cNvSpPr>
          <p:nvPr/>
        </p:nvSpPr>
        <p:spPr bwMode="auto">
          <a:xfrm>
            <a:off x="433714" y="1144249"/>
            <a:ext cx="11582400" cy="707886"/>
          </a:xfrm>
          <a:prstGeom prst="rect">
            <a:avLst/>
          </a:prstGeom>
          <a:noFill/>
          <a:ln w="9525">
            <a:noFill/>
            <a:miter lim="800000"/>
            <a:headEnd/>
            <a:tailEnd/>
          </a:ln>
        </p:spPr>
        <p:txBody>
          <a:bodyPr wrap="square">
            <a:spAutoFit/>
          </a:bodyPr>
          <a:lstStyle/>
          <a:p>
            <a:pPr algn="ctr" eaLnBrk="1" hangingPunct="1">
              <a:spcBef>
                <a:spcPct val="50000"/>
              </a:spcBef>
            </a:pPr>
            <a:r>
              <a:rPr lang="en-US" sz="4000" i="1" dirty="0">
                <a:solidFill>
                  <a:srgbClr val="FFFF00"/>
                </a:solidFill>
                <a:latin typeface="Calibri" panose="020F0502020204030204" pitchFamily="34" charset="0"/>
                <a:cs typeface="Calibri" panose="020F0502020204030204" pitchFamily="34" charset="0"/>
              </a:rPr>
              <a:t>Class Goals (by the end of our study, each of us will . . .)</a:t>
            </a:r>
          </a:p>
        </p:txBody>
      </p:sp>
      <p:sp>
        <p:nvSpPr>
          <p:cNvPr id="4099" name="Rectangle 4"/>
          <p:cNvSpPr>
            <a:spLocks noGrp="1" noChangeArrowheads="1"/>
          </p:cNvSpPr>
          <p:nvPr>
            <p:ph sz="half" idx="1"/>
          </p:nvPr>
        </p:nvSpPr>
        <p:spPr>
          <a:xfrm>
            <a:off x="433714" y="1852135"/>
            <a:ext cx="11324572" cy="4876800"/>
          </a:xfrm>
        </p:spPr>
        <p:txBody>
          <a:bodyPr>
            <a:normAutofit/>
          </a:bodyPr>
          <a:lstStyle/>
          <a:p>
            <a:pPr marL="509588" lvl="0" indent="-509588">
              <a:spcBef>
                <a:spcPts val="0"/>
              </a:spcBef>
              <a:buSzPct val="100000"/>
              <a:buFont typeface="+mj-lt"/>
              <a:buAutoNum type="arabicPeriod"/>
            </a:pPr>
            <a:r>
              <a:rPr lang="en-US" sz="3200" dirty="0">
                <a:latin typeface="Calibri" panose="020F0502020204030204" pitchFamily="34" charset="0"/>
                <a:ea typeface="Times New Roman" panose="02020603050405020304" pitchFamily="18" charset="0"/>
              </a:rPr>
              <a:t>Submit our lives more fully to the kingship of Christ</a:t>
            </a:r>
            <a:endParaRPr lang="en-US" sz="2400" dirty="0">
              <a:latin typeface="Times New Roman" panose="02020603050405020304" pitchFamily="18" charset="0"/>
              <a:ea typeface="Times New Roman" panose="02020603050405020304" pitchFamily="18" charset="0"/>
            </a:endParaRPr>
          </a:p>
          <a:p>
            <a:pPr marL="509588" lvl="0" indent="-509588">
              <a:spcBef>
                <a:spcPts val="0"/>
              </a:spcBef>
              <a:buSzPct val="100000"/>
              <a:buFont typeface="+mj-lt"/>
              <a:buAutoNum type="arabicPeriod"/>
            </a:pPr>
            <a:r>
              <a:rPr lang="en-US" sz="3200" dirty="0">
                <a:latin typeface="Calibri" panose="020F0502020204030204" pitchFamily="34" charset="0"/>
                <a:ea typeface="Times New Roman" panose="02020603050405020304" pitchFamily="18" charset="0"/>
              </a:rPr>
              <a:t>Have a more accurate view of what Christ’s church is and what it is not </a:t>
            </a:r>
            <a:endParaRPr lang="en-US" sz="2400" dirty="0">
              <a:latin typeface="Times New Roman" panose="02020603050405020304" pitchFamily="18" charset="0"/>
              <a:ea typeface="Times New Roman" panose="02020603050405020304" pitchFamily="18" charset="0"/>
            </a:endParaRPr>
          </a:p>
          <a:p>
            <a:pPr marL="509588" lvl="0" indent="-509588">
              <a:spcBef>
                <a:spcPts val="0"/>
              </a:spcBef>
              <a:buSzPct val="100000"/>
              <a:buFont typeface="+mj-lt"/>
              <a:buAutoNum type="arabicPeriod"/>
            </a:pPr>
            <a:r>
              <a:rPr lang="en-US" sz="3200" dirty="0">
                <a:latin typeface="Calibri" panose="020F0502020204030204" pitchFamily="34" charset="0"/>
                <a:ea typeface="Times New Roman" panose="02020603050405020304" pitchFamily="18" charset="0"/>
              </a:rPr>
              <a:t>Be more determined to please God in all that we do personally and in our part as a member of the body of Christ</a:t>
            </a:r>
            <a:endParaRPr lang="en-US" sz="2400" dirty="0">
              <a:latin typeface="Times New Roman" panose="02020603050405020304" pitchFamily="18" charset="0"/>
              <a:ea typeface="Times New Roman" panose="02020603050405020304" pitchFamily="18" charset="0"/>
            </a:endParaRPr>
          </a:p>
          <a:p>
            <a:pPr marL="514350" indent="-514350">
              <a:buSzPct val="100000"/>
              <a:buFont typeface="+mj-lt"/>
              <a:buAutoNum type="arabicPeriod"/>
            </a:pPr>
            <a:r>
              <a:rPr lang="en-US" sz="3200" dirty="0">
                <a:latin typeface="Calibri" panose="020F0502020204030204" pitchFamily="34" charset="0"/>
                <a:ea typeface="Times New Roman" panose="02020603050405020304" pitchFamily="18" charset="0"/>
              </a:rPr>
              <a:t>Be a more active and faithful member of the church in our efforts to stir up one another to love and good works, telling others of Christ and honoring God in worship </a:t>
            </a:r>
            <a:endParaRPr lang="en-US" sz="3200" dirty="0">
              <a:effectLst/>
              <a:latin typeface="Garamond" pitchFamily="18" charset="0"/>
            </a:endParaRPr>
          </a:p>
        </p:txBody>
      </p:sp>
      <p:sp>
        <p:nvSpPr>
          <p:cNvPr id="4100" name="Rectangle 5"/>
          <p:cNvSpPr>
            <a:spLocks noChangeArrowheads="1"/>
          </p:cNvSpPr>
          <p:nvPr/>
        </p:nvSpPr>
        <p:spPr bwMode="auto">
          <a:xfrm>
            <a:off x="1777206" y="229849"/>
            <a:ext cx="8637587" cy="914400"/>
          </a:xfrm>
          <a:prstGeom prst="rect">
            <a:avLst/>
          </a:prstGeom>
          <a:noFill/>
          <a:ln w="9525">
            <a:noFill/>
            <a:miter lim="800000"/>
            <a:headEnd/>
            <a:tailEnd/>
          </a:ln>
        </p:spPr>
        <p:txBody>
          <a:bodyPr anchor="b">
            <a:spAutoFit/>
          </a:bodyPr>
          <a:lstStyle/>
          <a:p>
            <a:pPr algn="ctr" eaLnBrk="1" hangingPunct="1"/>
            <a:r>
              <a:rPr lang="en-US" sz="5400" b="1" dirty="0">
                <a:latin typeface="Calibri" pitchFamily="34" charset="0"/>
              </a:rPr>
              <a:t>What is the Church of Christ?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7892" name="Rectangle 4"/>
          <p:cNvSpPr>
            <a:spLocks noGrp="1" noChangeArrowheads="1"/>
          </p:cNvSpPr>
          <p:nvPr>
            <p:ph type="body" sz="half" idx="4294967295"/>
          </p:nvPr>
        </p:nvSpPr>
        <p:spPr>
          <a:xfrm>
            <a:off x="266700" y="1104900"/>
            <a:ext cx="11658600" cy="4648200"/>
          </a:xfrm>
          <a:noFill/>
        </p:spPr>
        <p:txBody>
          <a:bodyPr>
            <a:normAutofit/>
          </a:bodyPr>
          <a:lstStyle/>
          <a:p>
            <a:pPr marL="533400" indent="-533400">
              <a:lnSpc>
                <a:spcPct val="80000"/>
              </a:lnSpc>
            </a:pPr>
            <a:r>
              <a:rPr lang="en-US" sz="3600" dirty="0">
                <a:latin typeface="Calibri" pitchFamily="34" charset="0"/>
              </a:rPr>
              <a:t>In Antioch the disciples were first called Christians – </a:t>
            </a:r>
            <a:r>
              <a:rPr lang="en-US" sz="3600" dirty="0">
                <a:solidFill>
                  <a:srgbClr val="FFFF00"/>
                </a:solidFill>
                <a:latin typeface="Calibri" pitchFamily="34" charset="0"/>
              </a:rPr>
              <a:t>Acts 11:26</a:t>
            </a:r>
          </a:p>
          <a:p>
            <a:pPr marL="533400" indent="-533400">
              <a:lnSpc>
                <a:spcPct val="80000"/>
              </a:lnSpc>
            </a:pPr>
            <a:r>
              <a:rPr lang="en-US" sz="3600" dirty="0">
                <a:latin typeface="Calibri" pitchFamily="34" charset="0"/>
              </a:rPr>
              <a:t>the saints who are in Ephesus and are faithful in Christ Jesus – </a:t>
            </a:r>
            <a:r>
              <a:rPr lang="en-US" sz="3600" dirty="0">
                <a:solidFill>
                  <a:srgbClr val="FFFF00"/>
                </a:solidFill>
                <a:latin typeface="Calibri" pitchFamily="34" charset="0"/>
              </a:rPr>
              <a:t>Ephesians 1:1</a:t>
            </a:r>
          </a:p>
          <a:p>
            <a:pPr marL="533400" indent="-533400">
              <a:lnSpc>
                <a:spcPct val="80000"/>
              </a:lnSpc>
            </a:pPr>
            <a:r>
              <a:rPr lang="en-US" sz="3600" dirty="0">
                <a:latin typeface="Calibri" pitchFamily="34" charset="0"/>
              </a:rPr>
              <a:t>All the saints in Christ Jesus who are at Philippi – </a:t>
            </a:r>
            <a:r>
              <a:rPr lang="en-US" sz="3600" dirty="0">
                <a:solidFill>
                  <a:srgbClr val="FFFF00"/>
                </a:solidFill>
                <a:latin typeface="Calibri" pitchFamily="34" charset="0"/>
              </a:rPr>
              <a:t>Philippians 1:1</a:t>
            </a:r>
          </a:p>
          <a:p>
            <a:pPr marL="533400" indent="-533400">
              <a:lnSpc>
                <a:spcPct val="80000"/>
              </a:lnSpc>
            </a:pPr>
            <a:r>
              <a:rPr lang="en-US" sz="3600" dirty="0">
                <a:latin typeface="Calibri" pitchFamily="34" charset="0"/>
              </a:rPr>
              <a:t>Greet every saint in Christ Jesus – </a:t>
            </a:r>
            <a:r>
              <a:rPr lang="en-US" sz="3600" dirty="0">
                <a:solidFill>
                  <a:srgbClr val="FFFF00"/>
                </a:solidFill>
                <a:latin typeface="Calibri" pitchFamily="34" charset="0"/>
              </a:rPr>
              <a:t>Philippians 4:21-22</a:t>
            </a:r>
            <a:endParaRPr lang="en-US" sz="3600" dirty="0">
              <a:latin typeface="Calibri" pitchFamily="34" charset="0"/>
            </a:endParaRPr>
          </a:p>
          <a:p>
            <a:pPr marL="533400" indent="-533400">
              <a:lnSpc>
                <a:spcPct val="80000"/>
              </a:lnSpc>
            </a:pPr>
            <a:r>
              <a:rPr lang="en-US" sz="3600" dirty="0">
                <a:latin typeface="Calibri" pitchFamily="34" charset="0"/>
              </a:rPr>
              <a:t>The saints and faithful brothers in Christ at Colossae – </a:t>
            </a:r>
            <a:r>
              <a:rPr lang="en-US" sz="3600" dirty="0">
                <a:solidFill>
                  <a:srgbClr val="FFFF00"/>
                </a:solidFill>
                <a:latin typeface="Calibri" pitchFamily="34" charset="0"/>
              </a:rPr>
              <a:t>Colossians 1:2</a:t>
            </a:r>
            <a:endParaRPr lang="en-US" sz="3600" dirty="0">
              <a:latin typeface="Calibri" pitchFamily="34" charset="0"/>
            </a:endParaRPr>
          </a:p>
          <a:p>
            <a:pPr marL="533400" indent="-533400">
              <a:lnSpc>
                <a:spcPct val="80000"/>
              </a:lnSpc>
            </a:pPr>
            <a:endParaRPr lang="en-US" sz="3200" dirty="0">
              <a:effectLst/>
              <a:latin typeface="Calibri" pitchFamily="34" charset="0"/>
            </a:endParaRPr>
          </a:p>
          <a:p>
            <a:pPr marL="533400" indent="-533400">
              <a:lnSpc>
                <a:spcPct val="80000"/>
              </a:lnSpc>
            </a:pPr>
            <a:endParaRPr lang="en-US" sz="3000" dirty="0">
              <a:effectLst/>
              <a:latin typeface="Calibri" pitchFamily="34" charset="0"/>
            </a:endParaRPr>
          </a:p>
        </p:txBody>
      </p:sp>
      <p:sp>
        <p:nvSpPr>
          <p:cNvPr id="5" name="Rectangle 5"/>
          <p:cNvSpPr>
            <a:spLocks noChangeArrowheads="1"/>
          </p:cNvSpPr>
          <p:nvPr/>
        </p:nvSpPr>
        <p:spPr bwMode="auto">
          <a:xfrm>
            <a:off x="1600200" y="106832"/>
            <a:ext cx="8637587" cy="769441"/>
          </a:xfrm>
          <a:prstGeom prst="rect">
            <a:avLst/>
          </a:prstGeom>
          <a:noFill/>
          <a:ln w="9525">
            <a:noFill/>
            <a:miter lim="800000"/>
            <a:headEnd/>
            <a:tailEnd/>
          </a:ln>
        </p:spPr>
        <p:txBody>
          <a:bodyPr anchor="b">
            <a:spAutoFit/>
          </a:bodyPr>
          <a:lstStyle/>
          <a:p>
            <a:pPr algn="ctr" eaLnBrk="1" hangingPunct="1"/>
            <a:r>
              <a:rPr lang="en-US" sz="4400" dirty="0">
                <a:latin typeface="Calibri" pitchFamily="34" charset="0"/>
              </a:rPr>
              <a:t>Remember This?</a:t>
            </a:r>
          </a:p>
        </p:txBody>
      </p:sp>
      <p:sp>
        <p:nvSpPr>
          <p:cNvPr id="2" name="Rectangle: Rounded Corners 1">
            <a:extLst>
              <a:ext uri="{FF2B5EF4-FFF2-40B4-BE49-F238E27FC236}">
                <a16:creationId xmlns:a16="http://schemas.microsoft.com/office/drawing/2014/main" id="{CB2911BF-0AAD-4B8D-8C7B-55CAA757648F}"/>
              </a:ext>
            </a:extLst>
          </p:cNvPr>
          <p:cNvSpPr/>
          <p:nvPr/>
        </p:nvSpPr>
        <p:spPr>
          <a:xfrm>
            <a:off x="647700" y="5448326"/>
            <a:ext cx="10896600" cy="1066801"/>
          </a:xfrm>
          <a:prstGeom prst="roundRect">
            <a:avLst/>
          </a:prstGeom>
          <a:solidFill>
            <a:srgbClr val="007635"/>
          </a:solidFill>
          <a:ln w="28575">
            <a:solidFill>
              <a:schemeClr val="tx1"/>
            </a:solidFill>
          </a:ln>
          <a:scene3d>
            <a:camera prst="perspectiveRelaxedModerately"/>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dirty="0">
                <a:latin typeface="Calibri" panose="020F0502020204030204" pitchFamily="34" charset="0"/>
                <a:cs typeface="Calibri" panose="020F0502020204030204" pitchFamily="34" charset="0"/>
              </a:rPr>
              <a:t>Were these sound churches?  Was it enough to be a member in one of them?  What about being at every service?</a:t>
            </a:r>
          </a:p>
        </p:txBody>
      </p:sp>
    </p:spTree>
    <p:extLst>
      <p:ext uri="{BB962C8B-B14F-4D97-AF65-F5344CB8AC3E}">
        <p14:creationId xmlns:p14="http://schemas.microsoft.com/office/powerpoint/2010/main" val="20373947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Rot="1" noChangeArrowheads="1"/>
          </p:cNvSpPr>
          <p:nvPr>
            <p:ph type="title"/>
          </p:nvPr>
        </p:nvSpPr>
        <p:spPr>
          <a:xfrm>
            <a:off x="1828800" y="228600"/>
            <a:ext cx="8637588" cy="762000"/>
          </a:xfrm>
        </p:spPr>
        <p:txBody>
          <a:bodyPr/>
          <a:lstStyle/>
          <a:p>
            <a:pPr algn="ctr" eaLnBrk="1" hangingPunct="1">
              <a:defRPr/>
            </a:pPr>
            <a:r>
              <a:rPr lang="en-US" sz="5400" i="1" dirty="0">
                <a:solidFill>
                  <a:srgbClr val="FFFF00"/>
                </a:solidFill>
                <a:latin typeface="Calibri" panose="020F0502020204030204" pitchFamily="34" charset="0"/>
              </a:rPr>
              <a:t>Who are the leaders? </a:t>
            </a:r>
          </a:p>
        </p:txBody>
      </p:sp>
      <p:sp>
        <p:nvSpPr>
          <p:cNvPr id="47107" name="Rectangle 3"/>
          <p:cNvSpPr>
            <a:spLocks noGrp="1" noChangeArrowheads="1"/>
          </p:cNvSpPr>
          <p:nvPr>
            <p:ph type="body" sz="half" idx="1"/>
          </p:nvPr>
        </p:nvSpPr>
        <p:spPr>
          <a:xfrm>
            <a:off x="546894" y="1295400"/>
            <a:ext cx="11201400" cy="2590800"/>
          </a:xfrm>
        </p:spPr>
        <p:txBody>
          <a:bodyPr>
            <a:normAutofit/>
          </a:bodyPr>
          <a:lstStyle/>
          <a:p>
            <a:pPr eaLnBrk="1" hangingPunct="1">
              <a:defRPr/>
            </a:pPr>
            <a:r>
              <a:rPr lang="en-US" sz="3800" dirty="0">
                <a:latin typeface="Calibri" pitchFamily="34" charset="0"/>
              </a:rPr>
              <a:t>Elders (ESV, NKJV)/Presbytery (KJV)– I Timothy 4:14 </a:t>
            </a:r>
          </a:p>
          <a:p>
            <a:pPr eaLnBrk="1" hangingPunct="1">
              <a:defRPr/>
            </a:pPr>
            <a:r>
              <a:rPr lang="en-US" sz="3800" dirty="0">
                <a:latin typeface="Calibri" pitchFamily="34" charset="0"/>
              </a:rPr>
              <a:t>Shepherd (ESV)/Pastor (NASB, NKJV) – Eph. 4:11</a:t>
            </a:r>
          </a:p>
          <a:p>
            <a:pPr eaLnBrk="1" hangingPunct="1">
              <a:defRPr/>
            </a:pPr>
            <a:r>
              <a:rPr lang="en-US" sz="3800" dirty="0">
                <a:latin typeface="Calibri" pitchFamily="34" charset="0"/>
              </a:rPr>
              <a:t>Bishop (NKJV, RSV)/Overseer (ESV, NASB) – I Tim. 3:1</a:t>
            </a:r>
          </a:p>
        </p:txBody>
      </p:sp>
      <p:sp>
        <p:nvSpPr>
          <p:cNvPr id="2" name="TextBox 1">
            <a:extLst>
              <a:ext uri="{FF2B5EF4-FFF2-40B4-BE49-F238E27FC236}">
                <a16:creationId xmlns:a16="http://schemas.microsoft.com/office/drawing/2014/main" id="{19E61E67-621A-4AC8-B626-134AACA3286E}"/>
              </a:ext>
            </a:extLst>
          </p:cNvPr>
          <p:cNvSpPr txBox="1"/>
          <p:nvPr/>
        </p:nvSpPr>
        <p:spPr>
          <a:xfrm>
            <a:off x="762000" y="3429000"/>
            <a:ext cx="10287000" cy="3323987"/>
          </a:xfrm>
          <a:prstGeom prst="rect">
            <a:avLst/>
          </a:prstGeom>
          <a:noFill/>
          <a:ln w="38100">
            <a:solidFill>
              <a:schemeClr val="tx1"/>
            </a:solidFill>
          </a:ln>
        </p:spPr>
        <p:txBody>
          <a:bodyPr wrap="square" rtlCol="0">
            <a:spAutoFit/>
          </a:bodyPr>
          <a:lstStyle/>
          <a:p>
            <a:r>
              <a:rPr lang="en-US" dirty="0"/>
              <a:t> </a:t>
            </a:r>
            <a:r>
              <a:rPr lang="en-US" sz="2400" b="1" u="sng" dirty="0">
                <a:solidFill>
                  <a:srgbClr val="FFFF00"/>
                </a:solidFill>
                <a:latin typeface="Calibri" panose="020F0502020204030204" pitchFamily="34" charset="0"/>
                <a:cs typeface="Calibri" panose="020F0502020204030204" pitchFamily="34" charset="0"/>
              </a:rPr>
              <a:t>The Same Office</a:t>
            </a:r>
          </a:p>
          <a:p>
            <a:pPr marL="800100" lvl="1" indent="-342900">
              <a:buFont typeface="+mj-lt"/>
              <a:buAutoNum type="arabicPeriod"/>
            </a:pPr>
            <a:r>
              <a:rPr lang="en-US" sz="2400" dirty="0">
                <a:latin typeface="Calibri" panose="020F0502020204030204" pitchFamily="34" charset="0"/>
                <a:cs typeface="Calibri" panose="020F0502020204030204" pitchFamily="34" charset="0"/>
              </a:rPr>
              <a:t>In Titus 1:5, Titus is charged with appointing </a:t>
            </a:r>
            <a:r>
              <a:rPr lang="en-US" sz="2400" u="sng" dirty="0">
                <a:latin typeface="Calibri" panose="020F0502020204030204" pitchFamily="34" charset="0"/>
                <a:cs typeface="Calibri" panose="020F0502020204030204" pitchFamily="34" charset="0"/>
              </a:rPr>
              <a:t>elders</a:t>
            </a:r>
            <a:r>
              <a:rPr lang="en-US" sz="2400" dirty="0">
                <a:latin typeface="Calibri" panose="020F0502020204030204" pitchFamily="34" charset="0"/>
                <a:cs typeface="Calibri" panose="020F0502020204030204" pitchFamily="34" charset="0"/>
              </a:rPr>
              <a:t>, who are referred to in Titus 1:7 as </a:t>
            </a:r>
            <a:r>
              <a:rPr lang="en-US" sz="2400" u="sng" dirty="0">
                <a:latin typeface="Calibri" panose="020F0502020204030204" pitchFamily="34" charset="0"/>
                <a:cs typeface="Calibri" panose="020F0502020204030204" pitchFamily="34" charset="0"/>
              </a:rPr>
              <a:t>overseers</a:t>
            </a:r>
            <a:r>
              <a:rPr lang="en-US" sz="2400" dirty="0">
                <a:latin typeface="Calibri" panose="020F0502020204030204" pitchFamily="34" charset="0"/>
                <a:cs typeface="Calibri" panose="020F0502020204030204" pitchFamily="34" charset="0"/>
              </a:rPr>
              <a:t>. </a:t>
            </a:r>
            <a:endParaRPr lang="en-US" dirty="0">
              <a:latin typeface="Calibri" panose="020F0502020204030204" pitchFamily="34" charset="0"/>
              <a:cs typeface="Calibri" panose="020F0502020204030204" pitchFamily="34" charset="0"/>
            </a:endParaRPr>
          </a:p>
          <a:p>
            <a:pPr marL="800100" lvl="1" indent="-342900">
              <a:buFont typeface="+mj-lt"/>
              <a:buAutoNum type="arabicPeriod"/>
            </a:pPr>
            <a:r>
              <a:rPr lang="en-US" sz="2400" dirty="0">
                <a:latin typeface="Calibri" panose="020F0502020204030204" pitchFamily="34" charset="0"/>
                <a:cs typeface="Calibri" panose="020F0502020204030204" pitchFamily="34" charset="0"/>
              </a:rPr>
              <a:t>In I Peter 5:1 Peter speaks to </a:t>
            </a:r>
            <a:r>
              <a:rPr lang="en-US" sz="2400" u="sng" dirty="0">
                <a:latin typeface="Calibri" panose="020F0502020204030204" pitchFamily="34" charset="0"/>
                <a:cs typeface="Calibri" panose="020F0502020204030204" pitchFamily="34" charset="0"/>
              </a:rPr>
              <a:t>elders</a:t>
            </a:r>
            <a:r>
              <a:rPr lang="en-US" sz="2400" dirty="0">
                <a:latin typeface="Calibri" panose="020F0502020204030204" pitchFamily="34" charset="0"/>
                <a:cs typeface="Calibri" panose="020F0502020204030204" pitchFamily="34" charset="0"/>
              </a:rPr>
              <a:t> whom he commands to </a:t>
            </a:r>
            <a:r>
              <a:rPr lang="en-US" sz="2400" u="sng" dirty="0">
                <a:latin typeface="Calibri" panose="020F0502020204030204" pitchFamily="34" charset="0"/>
                <a:cs typeface="Calibri" panose="020F0502020204030204" pitchFamily="34" charset="0"/>
              </a:rPr>
              <a:t>shepherd</a:t>
            </a:r>
            <a:r>
              <a:rPr lang="en-US" sz="2400" dirty="0">
                <a:latin typeface="Calibri" panose="020F0502020204030204" pitchFamily="34" charset="0"/>
                <a:cs typeface="Calibri" panose="020F0502020204030204" pitchFamily="34" charset="0"/>
              </a:rPr>
              <a:t> (Gr. </a:t>
            </a:r>
            <a:r>
              <a:rPr lang="en-US" sz="2400" dirty="0" err="1">
                <a:latin typeface="Calibri" panose="020F0502020204030204" pitchFamily="34" charset="0"/>
                <a:cs typeface="Calibri" panose="020F0502020204030204" pitchFamily="34" charset="0"/>
              </a:rPr>
              <a:t>poimanate</a:t>
            </a:r>
            <a:r>
              <a:rPr lang="en-US" sz="2400" dirty="0">
                <a:latin typeface="Calibri" panose="020F0502020204030204" pitchFamily="34" charset="0"/>
                <a:cs typeface="Calibri" panose="020F0502020204030204" pitchFamily="34" charset="0"/>
              </a:rPr>
              <a:t>) the flock (I Peter 5:2).  The Greek word for a pastor or shepherd is </a:t>
            </a:r>
            <a:r>
              <a:rPr lang="en-US" sz="2400" dirty="0" err="1">
                <a:latin typeface="Calibri" panose="020F0502020204030204" pitchFamily="34" charset="0"/>
                <a:cs typeface="Calibri" panose="020F0502020204030204" pitchFamily="34" charset="0"/>
              </a:rPr>
              <a:t>poimena</a:t>
            </a:r>
            <a:r>
              <a:rPr lang="en-US" sz="2400" dirty="0">
                <a:latin typeface="Calibri" panose="020F0502020204030204" pitchFamily="34" charset="0"/>
                <a:cs typeface="Calibri" panose="020F0502020204030204" pitchFamily="34" charset="0"/>
              </a:rPr>
              <a:t>. </a:t>
            </a:r>
            <a:endParaRPr lang="en-US" dirty="0">
              <a:latin typeface="Calibri" panose="020F0502020204030204" pitchFamily="34" charset="0"/>
              <a:cs typeface="Calibri" panose="020F0502020204030204" pitchFamily="34" charset="0"/>
            </a:endParaRPr>
          </a:p>
          <a:p>
            <a:pPr marL="800100" lvl="1" indent="-342900">
              <a:buFont typeface="+mj-lt"/>
              <a:buAutoNum type="arabicPeriod"/>
            </a:pPr>
            <a:r>
              <a:rPr lang="en-US" sz="2400" dirty="0">
                <a:latin typeface="Calibri" panose="020F0502020204030204" pitchFamily="34" charset="0"/>
                <a:cs typeface="Calibri" panose="020F0502020204030204" pitchFamily="34" charset="0"/>
              </a:rPr>
              <a:t>In Acts 20:17 Paul calls for the </a:t>
            </a:r>
            <a:r>
              <a:rPr lang="en-US" sz="2400" u="sng" dirty="0">
                <a:latin typeface="Calibri" panose="020F0502020204030204" pitchFamily="34" charset="0"/>
                <a:cs typeface="Calibri" panose="020F0502020204030204" pitchFamily="34" charset="0"/>
              </a:rPr>
              <a:t>elders</a:t>
            </a:r>
            <a:r>
              <a:rPr lang="en-US" sz="2400" dirty="0">
                <a:latin typeface="Calibri" panose="020F0502020204030204" pitchFamily="34" charset="0"/>
                <a:cs typeface="Calibri" panose="020F0502020204030204" pitchFamily="34" charset="0"/>
              </a:rPr>
              <a:t> of Ephesus to meet him. During that meeting, he says they have been made </a:t>
            </a:r>
            <a:r>
              <a:rPr lang="en-US" sz="2400" u="sng" dirty="0">
                <a:latin typeface="Calibri" panose="020F0502020204030204" pitchFamily="34" charset="0"/>
                <a:cs typeface="Calibri" panose="020F0502020204030204" pitchFamily="34" charset="0"/>
              </a:rPr>
              <a:t>overseers</a:t>
            </a:r>
            <a:r>
              <a:rPr lang="en-US" sz="2400" dirty="0">
                <a:latin typeface="Calibri" panose="020F0502020204030204" pitchFamily="34" charset="0"/>
                <a:cs typeface="Calibri" panose="020F0502020204030204" pitchFamily="34" charset="0"/>
              </a:rPr>
              <a:t> (Acts 20:28).</a:t>
            </a:r>
            <a:r>
              <a:rPr lang="en-US" dirty="0"/>
              <a:t> </a:t>
            </a:r>
            <a:endParaRPr lang="en-US" sz="1400" dirty="0"/>
          </a:p>
          <a:p>
            <a:endParaRPr lang="en-US" dirty="0"/>
          </a:p>
        </p:txBody>
      </p:sp>
    </p:spTree>
    <p:extLst>
      <p:ext uri="{BB962C8B-B14F-4D97-AF65-F5344CB8AC3E}">
        <p14:creationId xmlns:p14="http://schemas.microsoft.com/office/powerpoint/2010/main" val="84119307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7107">
                                            <p:txEl>
                                              <p:pRg st="0" end="0"/>
                                            </p:txEl>
                                          </p:spTgt>
                                        </p:tgtEl>
                                        <p:attrNameLst>
                                          <p:attrName>style.visibility</p:attrName>
                                        </p:attrNameLst>
                                      </p:cBhvr>
                                      <p:to>
                                        <p:strVal val="visible"/>
                                      </p:to>
                                    </p:set>
                                    <p:animEffect transition="in" filter="dissolve">
                                      <p:cBhvr>
                                        <p:cTn id="7" dur="500"/>
                                        <p:tgtEl>
                                          <p:spTgt spid="4710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47107">
                                            <p:txEl>
                                              <p:pRg st="1" end="1"/>
                                            </p:txEl>
                                          </p:spTgt>
                                        </p:tgtEl>
                                        <p:attrNameLst>
                                          <p:attrName>style.visibility</p:attrName>
                                        </p:attrNameLst>
                                      </p:cBhvr>
                                      <p:to>
                                        <p:strVal val="visible"/>
                                      </p:to>
                                    </p:set>
                                    <p:animEffect transition="in" filter="dissolve">
                                      <p:cBhvr>
                                        <p:cTn id="12" dur="500"/>
                                        <p:tgtEl>
                                          <p:spTgt spid="4710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47107">
                                            <p:txEl>
                                              <p:pRg st="2" end="2"/>
                                            </p:txEl>
                                          </p:spTgt>
                                        </p:tgtEl>
                                        <p:attrNameLst>
                                          <p:attrName>style.visibility</p:attrName>
                                        </p:attrNameLst>
                                      </p:cBhvr>
                                      <p:to>
                                        <p:strVal val="visible"/>
                                      </p:to>
                                    </p:set>
                                    <p:animEffect transition="in" filter="dissolve">
                                      <p:cBhvr>
                                        <p:cTn id="17" dur="500"/>
                                        <p:tgtEl>
                                          <p:spTgt spid="4710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2"/>
                                        </p:tgtEl>
                                        <p:attrNameLst>
                                          <p:attrName>style.visibility</p:attrName>
                                        </p:attrNameLst>
                                      </p:cBhvr>
                                      <p:to>
                                        <p:strVal val="visible"/>
                                      </p:to>
                                    </p:set>
                                    <p:animEffect transition="in" filter="dissolve">
                                      <p:cBhvr>
                                        <p:cTn id="22"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07" grpId="0" build="p"/>
      <p:bldP spid="2"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idx="4294967295"/>
          </p:nvPr>
        </p:nvSpPr>
        <p:spPr>
          <a:xfrm>
            <a:off x="152400" y="152400"/>
            <a:ext cx="10439399" cy="914400"/>
          </a:xfrm>
        </p:spPr>
        <p:txBody>
          <a:bodyPr/>
          <a:lstStyle/>
          <a:p>
            <a:pPr eaLnBrk="1" hangingPunct="1">
              <a:defRPr/>
            </a:pPr>
            <a:r>
              <a:rPr lang="en-US" sz="6600" b="1" i="1" dirty="0">
                <a:solidFill>
                  <a:schemeClr val="tx1"/>
                </a:solidFill>
                <a:latin typeface="Calibri" pitchFamily="34" charset="0"/>
              </a:rPr>
              <a:t>What is the Church of Christ?</a:t>
            </a:r>
          </a:p>
        </p:txBody>
      </p:sp>
      <p:sp>
        <p:nvSpPr>
          <p:cNvPr id="3" name="Rectangle 4">
            <a:extLst>
              <a:ext uri="{FF2B5EF4-FFF2-40B4-BE49-F238E27FC236}">
                <a16:creationId xmlns:a16="http://schemas.microsoft.com/office/drawing/2014/main" id="{7634D7F6-9A06-42D9-9FDB-0347B5A5BE0C}"/>
              </a:ext>
            </a:extLst>
          </p:cNvPr>
          <p:cNvSpPr txBox="1">
            <a:spLocks noChangeArrowheads="1"/>
          </p:cNvSpPr>
          <p:nvPr/>
        </p:nvSpPr>
        <p:spPr>
          <a:xfrm>
            <a:off x="457200" y="2170331"/>
            <a:ext cx="11277600" cy="4078069"/>
          </a:xfrm>
          <a:prstGeom prst="rect">
            <a:avLst/>
          </a:prstGeom>
        </p:spPr>
        <p:txBody>
          <a:bodyPr>
            <a:normAutofit/>
          </a:bodyPr>
          <a:lst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a:lstStyle>
          <a:p>
            <a:pPr marL="0" indent="0">
              <a:spcBef>
                <a:spcPts val="0"/>
              </a:spcBef>
              <a:buSzPct val="100000"/>
              <a:buNone/>
            </a:pPr>
            <a:r>
              <a:rPr lang="en-US" sz="4400" dirty="0">
                <a:latin typeface="Calibri" panose="020F0502020204030204" pitchFamily="34" charset="0"/>
                <a:ea typeface="Times New Roman" panose="02020603050405020304" pitchFamily="18" charset="0"/>
              </a:rPr>
              <a:t>Who are the bishops at Embry Hills?</a:t>
            </a:r>
          </a:p>
          <a:p>
            <a:pPr marL="0" indent="0">
              <a:spcBef>
                <a:spcPts val="0"/>
              </a:spcBef>
              <a:buSzPct val="100000"/>
              <a:buNone/>
            </a:pPr>
            <a:endParaRPr lang="en-US" sz="4400" dirty="0">
              <a:latin typeface="Calibri" panose="020F0502020204030204" pitchFamily="34" charset="0"/>
              <a:ea typeface="Times New Roman" panose="02020603050405020304" pitchFamily="18" charset="0"/>
            </a:endParaRPr>
          </a:p>
          <a:p>
            <a:pPr marL="0" indent="0">
              <a:spcBef>
                <a:spcPts val="0"/>
              </a:spcBef>
              <a:buSzPct val="100000"/>
              <a:buNone/>
            </a:pPr>
            <a:r>
              <a:rPr lang="en-US" sz="4400" dirty="0">
                <a:latin typeface="Calibri" panose="020F0502020204030204" pitchFamily="34" charset="0"/>
                <a:ea typeface="Times New Roman" panose="02020603050405020304" pitchFamily="18" charset="0"/>
              </a:rPr>
              <a:t>Is Barry Caudill a pastor?</a:t>
            </a:r>
          </a:p>
          <a:p>
            <a:pPr marL="0" indent="0">
              <a:spcBef>
                <a:spcPts val="0"/>
              </a:spcBef>
              <a:buSzPct val="100000"/>
              <a:buNone/>
            </a:pPr>
            <a:endParaRPr lang="en-US" sz="4400" dirty="0">
              <a:latin typeface="Calibri" panose="020F0502020204030204" pitchFamily="34" charset="0"/>
              <a:ea typeface="Times New Roman" panose="02020603050405020304" pitchFamily="18" charset="0"/>
            </a:endParaRPr>
          </a:p>
          <a:p>
            <a:pPr marL="0" indent="0">
              <a:spcBef>
                <a:spcPts val="0"/>
              </a:spcBef>
              <a:buSzPct val="100000"/>
              <a:buNone/>
            </a:pPr>
            <a:endParaRPr lang="en-US" sz="3600" dirty="0">
              <a:latin typeface="Times New Roman" panose="02020603050405020304" pitchFamily="18" charset="0"/>
              <a:ea typeface="Times New Roman" panose="02020603050405020304" pitchFamily="18" charset="0"/>
            </a:endParaRPr>
          </a:p>
        </p:txBody>
      </p:sp>
      <p:sp>
        <p:nvSpPr>
          <p:cNvPr id="4" name="TextBox 3">
            <a:extLst>
              <a:ext uri="{FF2B5EF4-FFF2-40B4-BE49-F238E27FC236}">
                <a16:creationId xmlns:a16="http://schemas.microsoft.com/office/drawing/2014/main" id="{1B521AAC-EF9A-4A88-B80C-2DD8D67AF81A}"/>
              </a:ext>
            </a:extLst>
          </p:cNvPr>
          <p:cNvSpPr txBox="1"/>
          <p:nvPr/>
        </p:nvSpPr>
        <p:spPr>
          <a:xfrm>
            <a:off x="1828800" y="1295400"/>
            <a:ext cx="7696200" cy="646331"/>
          </a:xfrm>
          <a:prstGeom prst="rect">
            <a:avLst/>
          </a:prstGeom>
          <a:noFill/>
          <a:ln w="38100">
            <a:solidFill>
              <a:srgbClr val="FFFF00"/>
            </a:solidFill>
          </a:ln>
        </p:spPr>
        <p:txBody>
          <a:bodyPr wrap="square" rtlCol="0">
            <a:spAutoFit/>
          </a:bodyPr>
          <a:lstStyle/>
          <a:p>
            <a:pPr algn="ctr"/>
            <a:r>
              <a:rPr lang="en-US" sz="3600" b="1" i="1" dirty="0">
                <a:latin typeface="Calibri" pitchFamily="34" charset="0"/>
              </a:rPr>
              <a:t>Pre-Class Thought Questions – Lesson 6</a:t>
            </a:r>
          </a:p>
        </p:txBody>
      </p:sp>
    </p:spTree>
    <p:extLst>
      <p:ext uri="{BB962C8B-B14F-4D97-AF65-F5344CB8AC3E}">
        <p14:creationId xmlns:p14="http://schemas.microsoft.com/office/powerpoint/2010/main" val="2937688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Rot="1" noChangeArrowheads="1"/>
          </p:cNvSpPr>
          <p:nvPr>
            <p:ph type="title"/>
          </p:nvPr>
        </p:nvSpPr>
        <p:spPr>
          <a:xfrm>
            <a:off x="1828800" y="0"/>
            <a:ext cx="8637588" cy="685800"/>
          </a:xfrm>
        </p:spPr>
        <p:txBody>
          <a:bodyPr/>
          <a:lstStyle/>
          <a:p>
            <a:pPr algn="ctr" eaLnBrk="1" hangingPunct="1">
              <a:defRPr/>
            </a:pPr>
            <a:r>
              <a:rPr lang="en-US" sz="4400" i="1" dirty="0">
                <a:solidFill>
                  <a:srgbClr val="FFFF66"/>
                </a:solidFill>
                <a:latin typeface="Calibri" panose="020F0502020204030204" pitchFamily="34" charset="0"/>
              </a:rPr>
              <a:t>Elders – God’s Plan</a:t>
            </a:r>
            <a:endParaRPr lang="en-US" sz="4400" i="1" dirty="0">
              <a:latin typeface="Calibri" panose="020F0502020204030204" pitchFamily="34" charset="0"/>
            </a:endParaRPr>
          </a:p>
        </p:txBody>
      </p:sp>
      <p:sp>
        <p:nvSpPr>
          <p:cNvPr id="47107" name="Rectangle 3"/>
          <p:cNvSpPr>
            <a:spLocks noGrp="1" noChangeArrowheads="1"/>
          </p:cNvSpPr>
          <p:nvPr>
            <p:ph type="body" sz="half" idx="1"/>
          </p:nvPr>
        </p:nvSpPr>
        <p:spPr>
          <a:xfrm>
            <a:off x="533400" y="609600"/>
            <a:ext cx="10896600" cy="6248400"/>
          </a:xfrm>
        </p:spPr>
        <p:txBody>
          <a:bodyPr>
            <a:normAutofit fontScale="92500"/>
          </a:bodyPr>
          <a:lstStyle/>
          <a:p>
            <a:pPr eaLnBrk="1" hangingPunct="1">
              <a:defRPr/>
            </a:pPr>
            <a:r>
              <a:rPr lang="en-US" sz="2200" dirty="0">
                <a:solidFill>
                  <a:srgbClr val="FFC000"/>
                </a:solidFill>
                <a:latin typeface="Calibri" pitchFamily="34" charset="0"/>
              </a:rPr>
              <a:t>Acts 11:29-30</a:t>
            </a:r>
            <a:r>
              <a:rPr lang="en-US" sz="2200" dirty="0">
                <a:latin typeface="Calibri" pitchFamily="34" charset="0"/>
              </a:rPr>
              <a:t>	 	Elders distributed relief in Judea</a:t>
            </a:r>
          </a:p>
          <a:p>
            <a:pPr eaLnBrk="1" hangingPunct="1">
              <a:defRPr/>
            </a:pPr>
            <a:r>
              <a:rPr lang="en-US" sz="2200" dirty="0">
                <a:solidFill>
                  <a:srgbClr val="FFC000"/>
                </a:solidFill>
                <a:latin typeface="Calibri" pitchFamily="34" charset="0"/>
              </a:rPr>
              <a:t>Acts 14:23 </a:t>
            </a:r>
            <a:r>
              <a:rPr lang="en-US" sz="2200" dirty="0">
                <a:latin typeface="Calibri" pitchFamily="34" charset="0"/>
              </a:rPr>
              <a:t>		</a:t>
            </a:r>
            <a:r>
              <a:rPr lang="en-US" sz="2200" i="1" dirty="0">
                <a:latin typeface="Calibri" pitchFamily="34" charset="0"/>
              </a:rPr>
              <a:t>“when they had appointed elders for them in  every church”</a:t>
            </a:r>
          </a:p>
          <a:p>
            <a:pPr eaLnBrk="1" hangingPunct="1">
              <a:defRPr/>
            </a:pPr>
            <a:r>
              <a:rPr lang="en-US" sz="2200" dirty="0">
                <a:solidFill>
                  <a:srgbClr val="FFC000"/>
                </a:solidFill>
                <a:latin typeface="Calibri" pitchFamily="34" charset="0"/>
              </a:rPr>
              <a:t>Acts 15:2-6, 22-23</a:t>
            </a:r>
            <a:r>
              <a:rPr lang="en-US" sz="2200" dirty="0">
                <a:latin typeface="Calibri" pitchFamily="34" charset="0"/>
              </a:rPr>
              <a:t>	Elders in Jerusalem, deciding and communicating doctrinal matters</a:t>
            </a:r>
          </a:p>
          <a:p>
            <a:pPr eaLnBrk="1" hangingPunct="1">
              <a:defRPr/>
            </a:pPr>
            <a:r>
              <a:rPr lang="en-US" sz="2200" dirty="0">
                <a:solidFill>
                  <a:srgbClr val="FFC000"/>
                </a:solidFill>
                <a:latin typeface="Calibri" pitchFamily="34" charset="0"/>
              </a:rPr>
              <a:t>Acts 20:17, 28</a:t>
            </a:r>
            <a:r>
              <a:rPr lang="en-US" sz="2200" dirty="0">
                <a:latin typeface="Calibri" pitchFamily="34" charset="0"/>
              </a:rPr>
              <a:t>		Elders in Ephesus</a:t>
            </a:r>
          </a:p>
          <a:p>
            <a:pPr eaLnBrk="1" hangingPunct="1">
              <a:defRPr/>
            </a:pPr>
            <a:r>
              <a:rPr lang="en-US" sz="2200" dirty="0">
                <a:solidFill>
                  <a:srgbClr val="FFC000"/>
                </a:solidFill>
                <a:latin typeface="Calibri" pitchFamily="34" charset="0"/>
              </a:rPr>
              <a:t>Acts 21:18-25		</a:t>
            </a:r>
            <a:r>
              <a:rPr lang="en-US" sz="2200" dirty="0">
                <a:latin typeface="Calibri" pitchFamily="34" charset="0"/>
              </a:rPr>
              <a:t>Guarding the church’s unity</a:t>
            </a:r>
          </a:p>
          <a:p>
            <a:pPr eaLnBrk="1" hangingPunct="1">
              <a:defRPr/>
            </a:pPr>
            <a:r>
              <a:rPr lang="en-US" sz="2200" dirty="0">
                <a:solidFill>
                  <a:srgbClr val="FFC000"/>
                </a:solidFill>
                <a:latin typeface="Calibri" pitchFamily="34" charset="0"/>
              </a:rPr>
              <a:t>Ephesians 4:11</a:t>
            </a:r>
            <a:r>
              <a:rPr lang="en-US" sz="2200" dirty="0">
                <a:latin typeface="Calibri" pitchFamily="34" charset="0"/>
              </a:rPr>
              <a:t>	Listed as a gift from God</a:t>
            </a:r>
          </a:p>
          <a:p>
            <a:pPr eaLnBrk="1" hangingPunct="1">
              <a:defRPr/>
            </a:pPr>
            <a:r>
              <a:rPr lang="en-US" sz="2200" dirty="0">
                <a:solidFill>
                  <a:srgbClr val="FFC000"/>
                </a:solidFill>
                <a:latin typeface="Calibri" pitchFamily="34" charset="0"/>
              </a:rPr>
              <a:t>Philippians 1:1</a:t>
            </a:r>
            <a:r>
              <a:rPr lang="en-US" sz="2200" dirty="0">
                <a:latin typeface="Calibri" pitchFamily="34" charset="0"/>
              </a:rPr>
              <a:t>	Overseers and deacons</a:t>
            </a:r>
          </a:p>
          <a:p>
            <a:pPr eaLnBrk="1" hangingPunct="1">
              <a:defRPr/>
            </a:pPr>
            <a:r>
              <a:rPr lang="en-US" sz="2200" dirty="0">
                <a:solidFill>
                  <a:srgbClr val="FFC000"/>
                </a:solidFill>
                <a:latin typeface="Calibri" pitchFamily="34" charset="0"/>
              </a:rPr>
              <a:t>I Thess. 5:12-13</a:t>
            </a:r>
            <a:r>
              <a:rPr lang="en-US" sz="2200" dirty="0">
                <a:latin typeface="Calibri" pitchFamily="34" charset="0"/>
              </a:rPr>
              <a:t>	Esteem them very highly because of their work</a:t>
            </a:r>
          </a:p>
          <a:p>
            <a:pPr marL="339725" indent="-339725" eaLnBrk="1" hangingPunct="1">
              <a:defRPr/>
            </a:pPr>
            <a:r>
              <a:rPr lang="en-US" sz="2200" dirty="0">
                <a:solidFill>
                  <a:srgbClr val="FFC000"/>
                </a:solidFill>
                <a:latin typeface="Calibri" pitchFamily="34" charset="0"/>
              </a:rPr>
              <a:t>Titus 1:5 </a:t>
            </a:r>
            <a:r>
              <a:rPr lang="en-US" sz="2200" dirty="0">
                <a:latin typeface="Calibri" pitchFamily="34" charset="0"/>
              </a:rPr>
              <a:t>			“</a:t>
            </a:r>
            <a:r>
              <a:rPr lang="en-US" sz="2200" i="1" dirty="0">
                <a:latin typeface="Calibri" pitchFamily="34" charset="0"/>
              </a:rPr>
              <a:t>that you might put what remained into order, and appoint elders in every town”</a:t>
            </a:r>
          </a:p>
          <a:p>
            <a:pPr eaLnBrk="1" hangingPunct="1">
              <a:defRPr/>
            </a:pPr>
            <a:r>
              <a:rPr lang="en-US" sz="2200" dirty="0">
                <a:solidFill>
                  <a:srgbClr val="FFC000"/>
                </a:solidFill>
                <a:latin typeface="Calibri" pitchFamily="34" charset="0"/>
              </a:rPr>
              <a:t>Titus 1, I Tim. 3  </a:t>
            </a:r>
            <a:r>
              <a:rPr lang="en-US" sz="2200" dirty="0">
                <a:latin typeface="Calibri" pitchFamily="34" charset="0"/>
              </a:rPr>
              <a:t>	Qualifications</a:t>
            </a:r>
          </a:p>
          <a:p>
            <a:pPr eaLnBrk="1" hangingPunct="1">
              <a:defRPr/>
            </a:pPr>
            <a:r>
              <a:rPr lang="en-US" sz="2200" dirty="0">
                <a:solidFill>
                  <a:srgbClr val="FFC000"/>
                </a:solidFill>
                <a:latin typeface="Calibri" pitchFamily="34" charset="0"/>
              </a:rPr>
              <a:t>I Timothy 5:17</a:t>
            </a:r>
            <a:r>
              <a:rPr lang="en-US" sz="2200" dirty="0">
                <a:latin typeface="Calibri" pitchFamily="34" charset="0"/>
              </a:rPr>
              <a:t>		Elders teaching and being supported</a:t>
            </a:r>
          </a:p>
          <a:p>
            <a:pPr eaLnBrk="1" hangingPunct="1">
              <a:defRPr/>
            </a:pPr>
            <a:r>
              <a:rPr lang="en-US" sz="2200" dirty="0">
                <a:solidFill>
                  <a:srgbClr val="FFC000"/>
                </a:solidFill>
                <a:latin typeface="Calibri" pitchFamily="34" charset="0"/>
              </a:rPr>
              <a:t>I Peter 5:1-5</a:t>
            </a:r>
            <a:r>
              <a:rPr lang="en-US" sz="2200" dirty="0">
                <a:latin typeface="Calibri" pitchFamily="34" charset="0"/>
              </a:rPr>
              <a:t>		Instructions to elders and congregations</a:t>
            </a:r>
          </a:p>
          <a:p>
            <a:pPr eaLnBrk="1" hangingPunct="1">
              <a:defRPr/>
            </a:pPr>
            <a:r>
              <a:rPr lang="en-US" sz="2200" dirty="0">
                <a:solidFill>
                  <a:srgbClr val="FFC000"/>
                </a:solidFill>
                <a:latin typeface="Calibri" pitchFamily="34" charset="0"/>
              </a:rPr>
              <a:t>Hebrews 13:7, 17</a:t>
            </a:r>
            <a:r>
              <a:rPr lang="en-US" sz="2200" dirty="0">
                <a:latin typeface="Calibri" pitchFamily="34" charset="0"/>
              </a:rPr>
              <a:t>	Instructions to obey elders</a:t>
            </a:r>
          </a:p>
          <a:p>
            <a:pPr eaLnBrk="1" hangingPunct="1">
              <a:defRPr/>
            </a:pPr>
            <a:r>
              <a:rPr lang="en-US" sz="2200" dirty="0">
                <a:solidFill>
                  <a:srgbClr val="FFC000"/>
                </a:solidFill>
                <a:latin typeface="Calibri" pitchFamily="34" charset="0"/>
              </a:rPr>
              <a:t>James 5:14</a:t>
            </a:r>
            <a:r>
              <a:rPr lang="en-US" sz="2200" dirty="0">
                <a:latin typeface="Calibri" pitchFamily="34" charset="0"/>
              </a:rPr>
              <a:t>		Praying for the sick</a:t>
            </a:r>
          </a:p>
          <a:p>
            <a:pPr eaLnBrk="1" hangingPunct="1">
              <a:defRPr/>
            </a:pPr>
            <a:endParaRPr lang="en-US" sz="2400" dirty="0">
              <a:latin typeface="Calibri" pitchFamily="34" charset="0"/>
            </a:endParaRPr>
          </a:p>
          <a:p>
            <a:pPr eaLnBrk="1" hangingPunct="1">
              <a:defRPr/>
            </a:pPr>
            <a:endParaRPr lang="en-US" sz="2400" dirty="0">
              <a:latin typeface="Calibri" pitchFamily="34" charset="0"/>
            </a:endParaRPr>
          </a:p>
          <a:p>
            <a:pPr eaLnBrk="1" hangingPunct="1">
              <a:defRPr/>
            </a:pPr>
            <a:endParaRPr lang="en-US" sz="2400" dirty="0">
              <a:latin typeface="Calibri" pitchFamily="34" charset="0"/>
            </a:endParaRPr>
          </a:p>
        </p:txBody>
      </p:sp>
    </p:spTree>
    <p:extLst>
      <p:ext uri="{BB962C8B-B14F-4D97-AF65-F5344CB8AC3E}">
        <p14:creationId xmlns:p14="http://schemas.microsoft.com/office/powerpoint/2010/main" val="9943440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7107">
                                            <p:txEl>
                                              <p:pRg st="0" end="0"/>
                                            </p:txEl>
                                          </p:spTgt>
                                        </p:tgtEl>
                                        <p:attrNameLst>
                                          <p:attrName>style.visibility</p:attrName>
                                        </p:attrNameLst>
                                      </p:cBhvr>
                                      <p:to>
                                        <p:strVal val="visible"/>
                                      </p:to>
                                    </p:set>
                                    <p:animEffect transition="in" filter="dissolve">
                                      <p:cBhvr>
                                        <p:cTn id="7" dur="500"/>
                                        <p:tgtEl>
                                          <p:spTgt spid="4710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47107">
                                            <p:txEl>
                                              <p:pRg st="1" end="1"/>
                                            </p:txEl>
                                          </p:spTgt>
                                        </p:tgtEl>
                                        <p:attrNameLst>
                                          <p:attrName>style.visibility</p:attrName>
                                        </p:attrNameLst>
                                      </p:cBhvr>
                                      <p:to>
                                        <p:strVal val="visible"/>
                                      </p:to>
                                    </p:set>
                                    <p:animEffect transition="in" filter="dissolve">
                                      <p:cBhvr>
                                        <p:cTn id="12" dur="500"/>
                                        <p:tgtEl>
                                          <p:spTgt spid="47107">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47107">
                                            <p:txEl>
                                              <p:pRg st="2" end="2"/>
                                            </p:txEl>
                                          </p:spTgt>
                                        </p:tgtEl>
                                        <p:attrNameLst>
                                          <p:attrName>style.visibility</p:attrName>
                                        </p:attrNameLst>
                                      </p:cBhvr>
                                      <p:to>
                                        <p:strVal val="visible"/>
                                      </p:to>
                                    </p:set>
                                    <p:animEffect transition="in" filter="dissolve">
                                      <p:cBhvr>
                                        <p:cTn id="17" dur="500"/>
                                        <p:tgtEl>
                                          <p:spTgt spid="4710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47107">
                                            <p:txEl>
                                              <p:pRg st="3" end="3"/>
                                            </p:txEl>
                                          </p:spTgt>
                                        </p:tgtEl>
                                        <p:attrNameLst>
                                          <p:attrName>style.visibility</p:attrName>
                                        </p:attrNameLst>
                                      </p:cBhvr>
                                      <p:to>
                                        <p:strVal val="visible"/>
                                      </p:to>
                                    </p:set>
                                    <p:animEffect transition="in" filter="dissolve">
                                      <p:cBhvr>
                                        <p:cTn id="22" dur="500"/>
                                        <p:tgtEl>
                                          <p:spTgt spid="4710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47107">
                                            <p:txEl>
                                              <p:pRg st="4" end="4"/>
                                            </p:txEl>
                                          </p:spTgt>
                                        </p:tgtEl>
                                        <p:attrNameLst>
                                          <p:attrName>style.visibility</p:attrName>
                                        </p:attrNameLst>
                                      </p:cBhvr>
                                      <p:to>
                                        <p:strVal val="visible"/>
                                      </p:to>
                                    </p:set>
                                    <p:animEffect transition="in" filter="dissolve">
                                      <p:cBhvr>
                                        <p:cTn id="27" dur="500"/>
                                        <p:tgtEl>
                                          <p:spTgt spid="47107">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47107">
                                            <p:txEl>
                                              <p:pRg st="5" end="5"/>
                                            </p:txEl>
                                          </p:spTgt>
                                        </p:tgtEl>
                                        <p:attrNameLst>
                                          <p:attrName>style.visibility</p:attrName>
                                        </p:attrNameLst>
                                      </p:cBhvr>
                                      <p:to>
                                        <p:strVal val="visible"/>
                                      </p:to>
                                    </p:set>
                                    <p:animEffect transition="in" filter="dissolve">
                                      <p:cBhvr>
                                        <p:cTn id="32" dur="500"/>
                                        <p:tgtEl>
                                          <p:spTgt spid="47107">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47107">
                                            <p:txEl>
                                              <p:pRg st="6" end="6"/>
                                            </p:txEl>
                                          </p:spTgt>
                                        </p:tgtEl>
                                        <p:attrNameLst>
                                          <p:attrName>style.visibility</p:attrName>
                                        </p:attrNameLst>
                                      </p:cBhvr>
                                      <p:to>
                                        <p:strVal val="visible"/>
                                      </p:to>
                                    </p:set>
                                    <p:animEffect transition="in" filter="dissolve">
                                      <p:cBhvr>
                                        <p:cTn id="37" dur="500"/>
                                        <p:tgtEl>
                                          <p:spTgt spid="47107">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9" presetClass="entr" presetSubtype="0" fill="hold" grpId="0" nodeType="clickEffect">
                                  <p:stCondLst>
                                    <p:cond delay="0"/>
                                  </p:stCondLst>
                                  <p:childTnLst>
                                    <p:set>
                                      <p:cBhvr>
                                        <p:cTn id="41" dur="1" fill="hold">
                                          <p:stCondLst>
                                            <p:cond delay="0"/>
                                          </p:stCondLst>
                                        </p:cTn>
                                        <p:tgtEl>
                                          <p:spTgt spid="47107">
                                            <p:txEl>
                                              <p:pRg st="7" end="7"/>
                                            </p:txEl>
                                          </p:spTgt>
                                        </p:tgtEl>
                                        <p:attrNameLst>
                                          <p:attrName>style.visibility</p:attrName>
                                        </p:attrNameLst>
                                      </p:cBhvr>
                                      <p:to>
                                        <p:strVal val="visible"/>
                                      </p:to>
                                    </p:set>
                                    <p:animEffect transition="in" filter="dissolve">
                                      <p:cBhvr>
                                        <p:cTn id="42" dur="500"/>
                                        <p:tgtEl>
                                          <p:spTgt spid="47107">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9" presetClass="entr" presetSubtype="0" fill="hold" grpId="0" nodeType="clickEffect">
                                  <p:stCondLst>
                                    <p:cond delay="0"/>
                                  </p:stCondLst>
                                  <p:childTnLst>
                                    <p:set>
                                      <p:cBhvr>
                                        <p:cTn id="46" dur="1" fill="hold">
                                          <p:stCondLst>
                                            <p:cond delay="0"/>
                                          </p:stCondLst>
                                        </p:cTn>
                                        <p:tgtEl>
                                          <p:spTgt spid="47107">
                                            <p:txEl>
                                              <p:pRg st="8" end="8"/>
                                            </p:txEl>
                                          </p:spTgt>
                                        </p:tgtEl>
                                        <p:attrNameLst>
                                          <p:attrName>style.visibility</p:attrName>
                                        </p:attrNameLst>
                                      </p:cBhvr>
                                      <p:to>
                                        <p:strVal val="visible"/>
                                      </p:to>
                                    </p:set>
                                    <p:animEffect transition="in" filter="dissolve">
                                      <p:cBhvr>
                                        <p:cTn id="47" dur="500"/>
                                        <p:tgtEl>
                                          <p:spTgt spid="47107">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9" presetClass="entr" presetSubtype="0" fill="hold" grpId="0" nodeType="clickEffect">
                                  <p:stCondLst>
                                    <p:cond delay="0"/>
                                  </p:stCondLst>
                                  <p:childTnLst>
                                    <p:set>
                                      <p:cBhvr>
                                        <p:cTn id="51" dur="1" fill="hold">
                                          <p:stCondLst>
                                            <p:cond delay="0"/>
                                          </p:stCondLst>
                                        </p:cTn>
                                        <p:tgtEl>
                                          <p:spTgt spid="47107">
                                            <p:txEl>
                                              <p:pRg st="9" end="9"/>
                                            </p:txEl>
                                          </p:spTgt>
                                        </p:tgtEl>
                                        <p:attrNameLst>
                                          <p:attrName>style.visibility</p:attrName>
                                        </p:attrNameLst>
                                      </p:cBhvr>
                                      <p:to>
                                        <p:strVal val="visible"/>
                                      </p:to>
                                    </p:set>
                                    <p:animEffect transition="in" filter="dissolve">
                                      <p:cBhvr>
                                        <p:cTn id="52" dur="500"/>
                                        <p:tgtEl>
                                          <p:spTgt spid="47107">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9" presetClass="entr" presetSubtype="0" fill="hold" grpId="0" nodeType="clickEffect">
                                  <p:stCondLst>
                                    <p:cond delay="0"/>
                                  </p:stCondLst>
                                  <p:childTnLst>
                                    <p:set>
                                      <p:cBhvr>
                                        <p:cTn id="56" dur="1" fill="hold">
                                          <p:stCondLst>
                                            <p:cond delay="0"/>
                                          </p:stCondLst>
                                        </p:cTn>
                                        <p:tgtEl>
                                          <p:spTgt spid="47107">
                                            <p:txEl>
                                              <p:pRg st="10" end="10"/>
                                            </p:txEl>
                                          </p:spTgt>
                                        </p:tgtEl>
                                        <p:attrNameLst>
                                          <p:attrName>style.visibility</p:attrName>
                                        </p:attrNameLst>
                                      </p:cBhvr>
                                      <p:to>
                                        <p:strVal val="visible"/>
                                      </p:to>
                                    </p:set>
                                    <p:animEffect transition="in" filter="dissolve">
                                      <p:cBhvr>
                                        <p:cTn id="57" dur="500"/>
                                        <p:tgtEl>
                                          <p:spTgt spid="47107">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9" presetClass="entr" presetSubtype="0" fill="hold" grpId="0" nodeType="clickEffect">
                                  <p:stCondLst>
                                    <p:cond delay="0"/>
                                  </p:stCondLst>
                                  <p:childTnLst>
                                    <p:set>
                                      <p:cBhvr>
                                        <p:cTn id="61" dur="1" fill="hold">
                                          <p:stCondLst>
                                            <p:cond delay="0"/>
                                          </p:stCondLst>
                                        </p:cTn>
                                        <p:tgtEl>
                                          <p:spTgt spid="47107">
                                            <p:txEl>
                                              <p:pRg st="11" end="11"/>
                                            </p:txEl>
                                          </p:spTgt>
                                        </p:tgtEl>
                                        <p:attrNameLst>
                                          <p:attrName>style.visibility</p:attrName>
                                        </p:attrNameLst>
                                      </p:cBhvr>
                                      <p:to>
                                        <p:strVal val="visible"/>
                                      </p:to>
                                    </p:set>
                                    <p:animEffect transition="in" filter="dissolve">
                                      <p:cBhvr>
                                        <p:cTn id="62" dur="500"/>
                                        <p:tgtEl>
                                          <p:spTgt spid="47107">
                                            <p:txEl>
                                              <p:pRg st="11" end="11"/>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9" presetClass="entr" presetSubtype="0" fill="hold" grpId="0" nodeType="clickEffect">
                                  <p:stCondLst>
                                    <p:cond delay="0"/>
                                  </p:stCondLst>
                                  <p:childTnLst>
                                    <p:set>
                                      <p:cBhvr>
                                        <p:cTn id="66" dur="1" fill="hold">
                                          <p:stCondLst>
                                            <p:cond delay="0"/>
                                          </p:stCondLst>
                                        </p:cTn>
                                        <p:tgtEl>
                                          <p:spTgt spid="47107">
                                            <p:txEl>
                                              <p:pRg st="12" end="12"/>
                                            </p:txEl>
                                          </p:spTgt>
                                        </p:tgtEl>
                                        <p:attrNameLst>
                                          <p:attrName>style.visibility</p:attrName>
                                        </p:attrNameLst>
                                      </p:cBhvr>
                                      <p:to>
                                        <p:strVal val="visible"/>
                                      </p:to>
                                    </p:set>
                                    <p:animEffect transition="in" filter="dissolve">
                                      <p:cBhvr>
                                        <p:cTn id="67" dur="500"/>
                                        <p:tgtEl>
                                          <p:spTgt spid="47107">
                                            <p:txEl>
                                              <p:pRg st="12" end="12"/>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9" presetClass="entr" presetSubtype="0" fill="hold" grpId="0" nodeType="clickEffect">
                                  <p:stCondLst>
                                    <p:cond delay="0"/>
                                  </p:stCondLst>
                                  <p:childTnLst>
                                    <p:set>
                                      <p:cBhvr>
                                        <p:cTn id="71" dur="1" fill="hold">
                                          <p:stCondLst>
                                            <p:cond delay="0"/>
                                          </p:stCondLst>
                                        </p:cTn>
                                        <p:tgtEl>
                                          <p:spTgt spid="47107">
                                            <p:txEl>
                                              <p:pRg st="13" end="13"/>
                                            </p:txEl>
                                          </p:spTgt>
                                        </p:tgtEl>
                                        <p:attrNameLst>
                                          <p:attrName>style.visibility</p:attrName>
                                        </p:attrNameLst>
                                      </p:cBhvr>
                                      <p:to>
                                        <p:strVal val="visible"/>
                                      </p:to>
                                    </p:set>
                                    <p:animEffect transition="in" filter="dissolve">
                                      <p:cBhvr>
                                        <p:cTn id="72" dur="500"/>
                                        <p:tgtEl>
                                          <p:spTgt spid="47107">
                                            <p:txEl>
                                              <p:pRg st="13" end="1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07"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Rot="1" noChangeArrowheads="1"/>
          </p:cNvSpPr>
          <p:nvPr>
            <p:ph type="title"/>
          </p:nvPr>
        </p:nvSpPr>
        <p:spPr>
          <a:xfrm>
            <a:off x="1828800" y="228600"/>
            <a:ext cx="8458200" cy="914400"/>
          </a:xfrm>
        </p:spPr>
        <p:txBody>
          <a:bodyPr/>
          <a:lstStyle/>
          <a:p>
            <a:pPr algn="ctr" eaLnBrk="1" hangingPunct="1">
              <a:defRPr/>
            </a:pPr>
            <a:r>
              <a:rPr lang="en-US" sz="4800" i="1" dirty="0">
                <a:solidFill>
                  <a:srgbClr val="FFFF00"/>
                </a:solidFill>
                <a:latin typeface="Calibri" panose="020F0502020204030204" pitchFamily="34" charset="0"/>
              </a:rPr>
              <a:t>What are Elders to Do? </a:t>
            </a:r>
          </a:p>
        </p:txBody>
      </p:sp>
      <p:sp>
        <p:nvSpPr>
          <p:cNvPr id="47107" name="Rectangle 3"/>
          <p:cNvSpPr>
            <a:spLocks noGrp="1" noChangeArrowheads="1"/>
          </p:cNvSpPr>
          <p:nvPr>
            <p:ph type="body" sz="half" idx="1"/>
          </p:nvPr>
        </p:nvSpPr>
        <p:spPr>
          <a:xfrm>
            <a:off x="838200" y="1143000"/>
            <a:ext cx="10668000" cy="5486400"/>
          </a:xfrm>
        </p:spPr>
        <p:txBody>
          <a:bodyPr/>
          <a:lstStyle/>
          <a:p>
            <a:pPr marL="457200" indent="-457200" eaLnBrk="1" hangingPunct="1">
              <a:buSzPct val="90000"/>
              <a:buFont typeface="+mj-lt"/>
              <a:buAutoNum type="arabicPeriod"/>
              <a:tabLst>
                <a:tab pos="457200" algn="l"/>
              </a:tabLst>
              <a:defRPr/>
            </a:pPr>
            <a:r>
              <a:rPr lang="en-US" sz="3600" dirty="0">
                <a:latin typeface="Calibri" pitchFamily="34" charset="0"/>
              </a:rPr>
              <a:t>Rule – I Timothy 5:17</a:t>
            </a:r>
          </a:p>
          <a:p>
            <a:pPr marL="457200" indent="-457200" eaLnBrk="1" hangingPunct="1">
              <a:buSzPct val="90000"/>
              <a:buFont typeface="+mj-lt"/>
              <a:buAutoNum type="arabicPeriod"/>
              <a:tabLst>
                <a:tab pos="457200" algn="l"/>
              </a:tabLst>
              <a:defRPr/>
            </a:pPr>
            <a:r>
              <a:rPr lang="en-US" sz="3600" dirty="0">
                <a:latin typeface="Calibri" pitchFamily="34" charset="0"/>
              </a:rPr>
              <a:t>Activities implied in I Peter 5:2-3 </a:t>
            </a:r>
          </a:p>
          <a:p>
            <a:pPr marL="457200" indent="-457200" eaLnBrk="1" hangingPunct="1">
              <a:buSzPct val="90000"/>
              <a:buFont typeface="+mj-lt"/>
              <a:buAutoNum type="arabicPeriod"/>
              <a:tabLst>
                <a:tab pos="457200" algn="l"/>
              </a:tabLst>
              <a:defRPr/>
            </a:pPr>
            <a:r>
              <a:rPr lang="en-US" sz="3600" dirty="0">
                <a:latin typeface="Calibri" pitchFamily="34" charset="0"/>
              </a:rPr>
              <a:t>Equip the saints – Ephesians 4:11</a:t>
            </a:r>
          </a:p>
          <a:p>
            <a:pPr marL="457200" indent="-457200" eaLnBrk="1" hangingPunct="1">
              <a:buSzPct val="90000"/>
              <a:buFont typeface="+mj-lt"/>
              <a:buAutoNum type="arabicPeriod"/>
              <a:tabLst>
                <a:tab pos="457200" algn="l"/>
              </a:tabLst>
              <a:defRPr/>
            </a:pPr>
            <a:r>
              <a:rPr lang="en-US" sz="3600" dirty="0">
                <a:latin typeface="Calibri" pitchFamily="34" charset="0"/>
              </a:rPr>
              <a:t>Pray for the sick – James 5:14</a:t>
            </a:r>
          </a:p>
          <a:p>
            <a:pPr marL="457200" indent="-457200" eaLnBrk="1" hangingPunct="1">
              <a:buSzPct val="90000"/>
              <a:buFont typeface="+mj-lt"/>
              <a:buAutoNum type="arabicPeriod"/>
              <a:tabLst>
                <a:tab pos="457200" algn="l"/>
              </a:tabLst>
              <a:defRPr/>
            </a:pPr>
            <a:r>
              <a:rPr lang="en-US" sz="3600" dirty="0">
                <a:latin typeface="Calibri" pitchFamily="34" charset="0"/>
              </a:rPr>
              <a:t>Lead/make decisions in matters that affect a church </a:t>
            </a:r>
          </a:p>
          <a:p>
            <a:pPr marL="857250" lvl="1" indent="-457200" eaLnBrk="1" hangingPunct="1">
              <a:buClr>
                <a:srgbClr val="FFFF00"/>
              </a:buClr>
              <a:buSzPct val="90000"/>
              <a:buFont typeface="Wingdings" panose="05000000000000000000" pitchFamily="2" charset="2"/>
              <a:buChar char="§"/>
              <a:tabLst>
                <a:tab pos="457200" algn="l"/>
              </a:tabLst>
              <a:defRPr/>
            </a:pPr>
            <a:r>
              <a:rPr lang="en-US" sz="3200" dirty="0">
                <a:latin typeface="Calibri" pitchFamily="34" charset="0"/>
              </a:rPr>
              <a:t>Benevolence – Acts 11:29</a:t>
            </a:r>
          </a:p>
          <a:p>
            <a:pPr marL="857250" lvl="1" indent="-457200" eaLnBrk="1" hangingPunct="1">
              <a:buClr>
                <a:srgbClr val="FFFF00"/>
              </a:buClr>
              <a:buSzPct val="90000"/>
              <a:buFont typeface="Wingdings" panose="05000000000000000000" pitchFamily="2" charset="2"/>
              <a:buChar char="§"/>
              <a:tabLst>
                <a:tab pos="457200" algn="l"/>
              </a:tabLst>
              <a:defRPr/>
            </a:pPr>
            <a:r>
              <a:rPr lang="en-US" sz="3200" dirty="0">
                <a:latin typeface="Calibri" pitchFamily="34" charset="0"/>
              </a:rPr>
              <a:t>Doctrinal matters – Acts 15 </a:t>
            </a:r>
          </a:p>
          <a:p>
            <a:pPr marL="857250" lvl="1" indent="-457200" eaLnBrk="1" hangingPunct="1">
              <a:buClr>
                <a:srgbClr val="FFFF00"/>
              </a:buClr>
              <a:buSzPct val="90000"/>
              <a:buFont typeface="Wingdings" panose="05000000000000000000" pitchFamily="2" charset="2"/>
              <a:buChar char="§"/>
              <a:tabLst>
                <a:tab pos="457200" algn="l"/>
              </a:tabLst>
              <a:defRPr/>
            </a:pPr>
            <a:r>
              <a:rPr lang="en-US" sz="3200" dirty="0">
                <a:latin typeface="Calibri" pitchFamily="34" charset="0"/>
              </a:rPr>
              <a:t>Personality issues – Acts 21:18 </a:t>
            </a:r>
          </a:p>
        </p:txBody>
      </p:sp>
    </p:spTree>
    <p:extLst>
      <p:ext uri="{BB962C8B-B14F-4D97-AF65-F5344CB8AC3E}">
        <p14:creationId xmlns:p14="http://schemas.microsoft.com/office/powerpoint/2010/main" val="15273959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7107">
                                            <p:txEl>
                                              <p:pRg st="0" end="0"/>
                                            </p:txEl>
                                          </p:spTgt>
                                        </p:tgtEl>
                                        <p:attrNameLst>
                                          <p:attrName>style.visibility</p:attrName>
                                        </p:attrNameLst>
                                      </p:cBhvr>
                                      <p:to>
                                        <p:strVal val="visible"/>
                                      </p:to>
                                    </p:set>
                                    <p:animEffect transition="in" filter="dissolve">
                                      <p:cBhvr>
                                        <p:cTn id="7" dur="500"/>
                                        <p:tgtEl>
                                          <p:spTgt spid="4710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47107">
                                            <p:txEl>
                                              <p:pRg st="1" end="1"/>
                                            </p:txEl>
                                          </p:spTgt>
                                        </p:tgtEl>
                                        <p:attrNameLst>
                                          <p:attrName>style.visibility</p:attrName>
                                        </p:attrNameLst>
                                      </p:cBhvr>
                                      <p:to>
                                        <p:strVal val="visible"/>
                                      </p:to>
                                    </p:set>
                                    <p:animEffect transition="in" filter="dissolve">
                                      <p:cBhvr>
                                        <p:cTn id="12" dur="500"/>
                                        <p:tgtEl>
                                          <p:spTgt spid="4710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47107">
                                            <p:txEl>
                                              <p:pRg st="2" end="2"/>
                                            </p:txEl>
                                          </p:spTgt>
                                        </p:tgtEl>
                                        <p:attrNameLst>
                                          <p:attrName>style.visibility</p:attrName>
                                        </p:attrNameLst>
                                      </p:cBhvr>
                                      <p:to>
                                        <p:strVal val="visible"/>
                                      </p:to>
                                    </p:set>
                                    <p:animEffect transition="in" filter="dissolve">
                                      <p:cBhvr>
                                        <p:cTn id="17" dur="500"/>
                                        <p:tgtEl>
                                          <p:spTgt spid="4710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47107">
                                            <p:txEl>
                                              <p:pRg st="3" end="3"/>
                                            </p:txEl>
                                          </p:spTgt>
                                        </p:tgtEl>
                                        <p:attrNameLst>
                                          <p:attrName>style.visibility</p:attrName>
                                        </p:attrNameLst>
                                      </p:cBhvr>
                                      <p:to>
                                        <p:strVal val="visible"/>
                                      </p:to>
                                    </p:set>
                                    <p:animEffect transition="in" filter="dissolve">
                                      <p:cBhvr>
                                        <p:cTn id="22" dur="500"/>
                                        <p:tgtEl>
                                          <p:spTgt spid="4710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47107">
                                            <p:txEl>
                                              <p:pRg st="4" end="4"/>
                                            </p:txEl>
                                          </p:spTgt>
                                        </p:tgtEl>
                                        <p:attrNameLst>
                                          <p:attrName>style.visibility</p:attrName>
                                        </p:attrNameLst>
                                      </p:cBhvr>
                                      <p:to>
                                        <p:strVal val="visible"/>
                                      </p:to>
                                    </p:set>
                                    <p:animEffect transition="in" filter="dissolve">
                                      <p:cBhvr>
                                        <p:cTn id="27" dur="500"/>
                                        <p:tgtEl>
                                          <p:spTgt spid="47107">
                                            <p:txEl>
                                              <p:pRg st="4" end="4"/>
                                            </p:txEl>
                                          </p:spTgt>
                                        </p:tgtEl>
                                      </p:cBhvr>
                                    </p:animEffect>
                                  </p:childTnLst>
                                </p:cTn>
                              </p:par>
                              <p:par>
                                <p:cTn id="28" presetID="9" presetClass="entr" presetSubtype="0" fill="hold" grpId="0" nodeType="withEffect">
                                  <p:stCondLst>
                                    <p:cond delay="0"/>
                                  </p:stCondLst>
                                  <p:childTnLst>
                                    <p:set>
                                      <p:cBhvr>
                                        <p:cTn id="29" dur="1" fill="hold">
                                          <p:stCondLst>
                                            <p:cond delay="0"/>
                                          </p:stCondLst>
                                        </p:cTn>
                                        <p:tgtEl>
                                          <p:spTgt spid="47107">
                                            <p:txEl>
                                              <p:pRg st="5" end="5"/>
                                            </p:txEl>
                                          </p:spTgt>
                                        </p:tgtEl>
                                        <p:attrNameLst>
                                          <p:attrName>style.visibility</p:attrName>
                                        </p:attrNameLst>
                                      </p:cBhvr>
                                      <p:to>
                                        <p:strVal val="visible"/>
                                      </p:to>
                                    </p:set>
                                    <p:animEffect transition="in" filter="dissolve">
                                      <p:cBhvr>
                                        <p:cTn id="30" dur="500"/>
                                        <p:tgtEl>
                                          <p:spTgt spid="47107">
                                            <p:txEl>
                                              <p:pRg st="5" end="5"/>
                                            </p:txEl>
                                          </p:spTgt>
                                        </p:tgtEl>
                                      </p:cBhvr>
                                    </p:animEffect>
                                  </p:childTnLst>
                                </p:cTn>
                              </p:par>
                              <p:par>
                                <p:cTn id="31" presetID="9" presetClass="entr" presetSubtype="0" fill="hold" grpId="0" nodeType="withEffect">
                                  <p:stCondLst>
                                    <p:cond delay="0"/>
                                  </p:stCondLst>
                                  <p:childTnLst>
                                    <p:set>
                                      <p:cBhvr>
                                        <p:cTn id="32" dur="1" fill="hold">
                                          <p:stCondLst>
                                            <p:cond delay="0"/>
                                          </p:stCondLst>
                                        </p:cTn>
                                        <p:tgtEl>
                                          <p:spTgt spid="47107">
                                            <p:txEl>
                                              <p:pRg st="6" end="6"/>
                                            </p:txEl>
                                          </p:spTgt>
                                        </p:tgtEl>
                                        <p:attrNameLst>
                                          <p:attrName>style.visibility</p:attrName>
                                        </p:attrNameLst>
                                      </p:cBhvr>
                                      <p:to>
                                        <p:strVal val="visible"/>
                                      </p:to>
                                    </p:set>
                                    <p:animEffect transition="in" filter="dissolve">
                                      <p:cBhvr>
                                        <p:cTn id="33" dur="500"/>
                                        <p:tgtEl>
                                          <p:spTgt spid="47107">
                                            <p:txEl>
                                              <p:pRg st="6" end="6"/>
                                            </p:txEl>
                                          </p:spTgt>
                                        </p:tgtEl>
                                      </p:cBhvr>
                                    </p:animEffect>
                                  </p:childTnLst>
                                </p:cTn>
                              </p:par>
                              <p:par>
                                <p:cTn id="34" presetID="9" presetClass="entr" presetSubtype="0" fill="hold" grpId="0" nodeType="withEffect">
                                  <p:stCondLst>
                                    <p:cond delay="0"/>
                                  </p:stCondLst>
                                  <p:childTnLst>
                                    <p:set>
                                      <p:cBhvr>
                                        <p:cTn id="35" dur="1" fill="hold">
                                          <p:stCondLst>
                                            <p:cond delay="0"/>
                                          </p:stCondLst>
                                        </p:cTn>
                                        <p:tgtEl>
                                          <p:spTgt spid="47107">
                                            <p:txEl>
                                              <p:pRg st="7" end="7"/>
                                            </p:txEl>
                                          </p:spTgt>
                                        </p:tgtEl>
                                        <p:attrNameLst>
                                          <p:attrName>style.visibility</p:attrName>
                                        </p:attrNameLst>
                                      </p:cBhvr>
                                      <p:to>
                                        <p:strVal val="visible"/>
                                      </p:to>
                                    </p:set>
                                    <p:animEffect transition="in" filter="dissolve">
                                      <p:cBhvr>
                                        <p:cTn id="36" dur="500"/>
                                        <p:tgtEl>
                                          <p:spTgt spid="47107">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07"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Ion</Template>
  <TotalTime>7763</TotalTime>
  <Words>3268</Words>
  <Application>Microsoft Office PowerPoint</Application>
  <PresentationFormat>Widescreen</PresentationFormat>
  <Paragraphs>389</Paragraphs>
  <Slides>34</Slides>
  <Notes>2</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34</vt:i4>
      </vt:variant>
    </vt:vector>
  </HeadingPairs>
  <TitlesOfParts>
    <vt:vector size="45" baseType="lpstr">
      <vt:lpstr>AGaramond</vt:lpstr>
      <vt:lpstr>Arial</vt:lpstr>
      <vt:lpstr>Calibri</vt:lpstr>
      <vt:lpstr>Century Gothic</vt:lpstr>
      <vt:lpstr>Garamond</vt:lpstr>
      <vt:lpstr>Symbol</vt:lpstr>
      <vt:lpstr>Tahoma</vt:lpstr>
      <vt:lpstr>Times New Roman</vt:lpstr>
      <vt:lpstr>Wingdings</vt:lpstr>
      <vt:lpstr>Wingdings 3</vt:lpstr>
      <vt:lpstr>Ion</vt:lpstr>
      <vt:lpstr>What is the Church of Christ?</vt:lpstr>
      <vt:lpstr>What is the Church of Christ?</vt:lpstr>
      <vt:lpstr>PowerPoint Presentation</vt:lpstr>
      <vt:lpstr>PowerPoint Presentation</vt:lpstr>
      <vt:lpstr>PowerPoint Presentation</vt:lpstr>
      <vt:lpstr>Who are the leaders? </vt:lpstr>
      <vt:lpstr>What is the Church of Christ?</vt:lpstr>
      <vt:lpstr>Elders – God’s Plan</vt:lpstr>
      <vt:lpstr>What are Elders to Do? </vt:lpstr>
      <vt:lpstr>Apostles and Elders</vt:lpstr>
      <vt:lpstr>Why Churches Need Elders </vt:lpstr>
      <vt:lpstr>What is the Church of Christ?</vt:lpstr>
      <vt:lpstr>Why Churches Need Elders </vt:lpstr>
      <vt:lpstr>Hebrews 13:17</vt:lpstr>
      <vt:lpstr>Acts 20:20, 31, 35</vt:lpstr>
      <vt:lpstr>What is the Church of Christ?</vt:lpstr>
      <vt:lpstr>Who are Elders? </vt:lpstr>
      <vt:lpstr>PowerPoint Presentation</vt:lpstr>
      <vt:lpstr>PowerPoint Presentation</vt:lpstr>
      <vt:lpstr>PowerPoint Presentation</vt:lpstr>
      <vt:lpstr>Additional Thought Questions</vt:lpstr>
      <vt:lpstr>PowerPoint Presentation</vt:lpstr>
      <vt:lpstr>PowerPoint Presentation</vt:lpstr>
      <vt:lpstr>What is the Church of Christ?</vt:lpstr>
      <vt:lpstr>What is the Church of Christ?</vt:lpstr>
      <vt:lpstr>What’s in a Label?</vt:lpstr>
      <vt:lpstr>PowerPoint Presentation</vt:lpstr>
      <vt:lpstr>What is the Church of Christ?</vt:lpstr>
      <vt:lpstr>PowerPoint Presentation</vt:lpstr>
      <vt:lpstr>PowerPoint Presentation</vt:lpstr>
      <vt:lpstr>PowerPoint Presentation</vt:lpstr>
      <vt:lpstr>Acts 19:32-41 Riot in Ephesus</vt:lpstr>
      <vt:lpstr>Flock-Shepherding Tasks</vt:lpstr>
      <vt:lpstr>Sheep-Shepherding Tasks</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subject/>
  <dc:creator>Russ LaGrone</dc:creator>
  <cp:keywords/>
  <dc:description/>
  <cp:lastModifiedBy>Russ LaGrone</cp:lastModifiedBy>
  <cp:revision>103</cp:revision>
  <cp:lastPrinted>2018-01-28T02:28:05Z</cp:lastPrinted>
  <dcterms:created xsi:type="dcterms:W3CDTF">2011-07-22T15:56:03Z</dcterms:created>
  <dcterms:modified xsi:type="dcterms:W3CDTF">2023-09-27T13:12:15Z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TC102037961033</vt:lpwstr>
  </property>
</Properties>
</file>