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6" r:id="rId2"/>
    <p:sldId id="273" r:id="rId3"/>
    <p:sldId id="313" r:id="rId4"/>
    <p:sldId id="316" r:id="rId5"/>
    <p:sldId id="320" r:id="rId6"/>
    <p:sldId id="292" r:id="rId7"/>
    <p:sldId id="319" r:id="rId8"/>
    <p:sldId id="323" r:id="rId9"/>
    <p:sldId id="302" r:id="rId10"/>
    <p:sldId id="309" r:id="rId11"/>
    <p:sldId id="327" r:id="rId12"/>
    <p:sldId id="325" r:id="rId13"/>
    <p:sldId id="326" r:id="rId14"/>
    <p:sldId id="322" r:id="rId15"/>
    <p:sldId id="324" r:id="rId16"/>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6BD4"/>
    <a:srgbClr val="F2847D"/>
    <a:srgbClr val="A55C26"/>
    <a:srgbClr val="0838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73124"/>
  </p:normalViewPr>
  <p:slideViewPr>
    <p:cSldViewPr snapToGrid="0">
      <p:cViewPr>
        <p:scale>
          <a:sx n="110" d="100"/>
          <a:sy n="110" d="100"/>
        </p:scale>
        <p:origin x="144" y="168"/>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D3524E-820C-1B4B-B6BE-AB9539FDC74E}" type="datetimeFigureOut">
              <a:rPr lang="en-US" smtClean="0"/>
              <a:t>9/8/23</a:t>
            </a:fld>
            <a:endParaRPr lang="en-US"/>
          </a:p>
        </p:txBody>
      </p:sp>
      <p:sp>
        <p:nvSpPr>
          <p:cNvPr id="4" name="Slide Image Placeholder 3"/>
          <p:cNvSpPr>
            <a:spLocks noGrp="1" noRot="1" noChangeAspect="1"/>
          </p:cNvSpPr>
          <p:nvPr>
            <p:ph type="sldImg" idx="2"/>
          </p:nvPr>
        </p:nvSpPr>
        <p:spPr>
          <a:xfrm>
            <a:off x="960437" y="229394"/>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04799" y="3544888"/>
            <a:ext cx="6347791" cy="546659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5960165" y="571501"/>
            <a:ext cx="826674" cy="458787"/>
          </a:xfrm>
          <a:prstGeom prst="rect">
            <a:avLst/>
          </a:prstGeom>
        </p:spPr>
        <p:txBody>
          <a:bodyPr vert="horz" lIns="91440" tIns="45720" rIns="91440" bIns="45720" rtlCol="0" anchor="b"/>
          <a:lstStyle>
            <a:lvl1pPr algn="r">
              <a:defRPr sz="1200"/>
            </a:lvl1pPr>
          </a:lstStyle>
          <a:p>
            <a:fld id="{88F2444F-E52A-584B-81D4-AC66D7B43BE0}" type="slidenum">
              <a:rPr lang="en-US" smtClean="0"/>
              <a:t>‹#›</a:t>
            </a:fld>
            <a:endParaRPr lang="en-US"/>
          </a:p>
        </p:txBody>
      </p:sp>
    </p:spTree>
    <p:extLst>
      <p:ext uri="{BB962C8B-B14F-4D97-AF65-F5344CB8AC3E}">
        <p14:creationId xmlns:p14="http://schemas.microsoft.com/office/powerpoint/2010/main" val="1241035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dirty="0"/>
              <a:t>Two weeks ago we looked at the Foreknowledge of God… because there are lots of questions about what this term means, and we were able to see that both Peter and Paul wrote about this wonderful quality so that we would have an even higher appreciation for God’s love and reliability.</a:t>
            </a:r>
          </a:p>
          <a:p>
            <a:endParaRPr lang="en-US" dirty="0"/>
          </a:p>
          <a:p>
            <a:r>
              <a:rPr lang="en-US" dirty="0"/>
              <a:t>Today we are following up with part 2 of that study.  You can’t read about God’s foreknowledge without also considering what it means to be Predestined by God.</a:t>
            </a:r>
          </a:p>
        </p:txBody>
      </p:sp>
      <p:sp>
        <p:nvSpPr>
          <p:cNvPr id="4" name="Slide Number Placeholder 3"/>
          <p:cNvSpPr>
            <a:spLocks noGrp="1"/>
          </p:cNvSpPr>
          <p:nvPr>
            <p:ph type="sldNum" sz="quarter" idx="5"/>
          </p:nvPr>
        </p:nvSpPr>
        <p:spPr/>
        <p:txBody>
          <a:bodyPr/>
          <a:lstStyle/>
          <a:p>
            <a:fld id="{88F2444F-E52A-584B-81D4-AC66D7B43BE0}" type="slidenum">
              <a:rPr lang="en-US" smtClean="0"/>
              <a:t>1</a:t>
            </a:fld>
            <a:endParaRPr lang="en-US"/>
          </a:p>
        </p:txBody>
      </p:sp>
    </p:spTree>
    <p:extLst>
      <p:ext uri="{BB962C8B-B14F-4D97-AF65-F5344CB8AC3E}">
        <p14:creationId xmlns:p14="http://schemas.microsoft.com/office/powerpoint/2010/main" val="3301456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free-will choices because God has granted them.</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Christians hold these two ideas in tension, free-will and predestination”</a:t>
            </a:r>
          </a:p>
          <a:p>
            <a:endParaRPr lang="en-US" dirty="0"/>
          </a:p>
        </p:txBody>
      </p:sp>
      <p:sp>
        <p:nvSpPr>
          <p:cNvPr id="4" name="Slide Number Placeholder 3"/>
          <p:cNvSpPr>
            <a:spLocks noGrp="1"/>
          </p:cNvSpPr>
          <p:nvPr>
            <p:ph type="sldNum" sz="quarter" idx="5"/>
          </p:nvPr>
        </p:nvSpPr>
        <p:spPr/>
        <p:txBody>
          <a:bodyPr/>
          <a:lstStyle/>
          <a:p>
            <a:fld id="{88F2444F-E52A-584B-81D4-AC66D7B43BE0}" type="slidenum">
              <a:rPr lang="en-US" smtClean="0"/>
              <a:t>10</a:t>
            </a:fld>
            <a:endParaRPr lang="en-US"/>
          </a:p>
        </p:txBody>
      </p:sp>
    </p:spTree>
    <p:extLst>
      <p:ext uri="{BB962C8B-B14F-4D97-AF65-F5344CB8AC3E}">
        <p14:creationId xmlns:p14="http://schemas.microsoft.com/office/powerpoint/2010/main" val="516083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dirty="0"/>
              <a:t>So let me repeat this again for the benefit of clarity.</a:t>
            </a:r>
          </a:p>
          <a:p>
            <a:endParaRPr lang="en-US" dirty="0"/>
          </a:p>
          <a:p>
            <a:r>
              <a:rPr lang="en-US" dirty="0"/>
              <a:t>Predestination doesn’t take away our choice.  It actually shows us that God has GIVEN us a choice – will we accept or reject Jesus.  Will we humbly follow His life of love and grace or will we pursue our own selfish desires.</a:t>
            </a:r>
          </a:p>
          <a:p>
            <a:endParaRPr lang="en-US" dirty="0"/>
          </a:p>
          <a:p>
            <a:endParaRPr lang="en-US" dirty="0"/>
          </a:p>
        </p:txBody>
      </p:sp>
      <p:sp>
        <p:nvSpPr>
          <p:cNvPr id="4" name="Slide Number Placeholder 3"/>
          <p:cNvSpPr>
            <a:spLocks noGrp="1"/>
          </p:cNvSpPr>
          <p:nvPr>
            <p:ph type="sldNum" sz="quarter" idx="5"/>
          </p:nvPr>
        </p:nvSpPr>
        <p:spPr/>
        <p:txBody>
          <a:bodyPr/>
          <a:lstStyle/>
          <a:p>
            <a:fld id="{88F2444F-E52A-584B-81D4-AC66D7B43BE0}" type="slidenum">
              <a:rPr lang="en-US" smtClean="0"/>
              <a:t>11</a:t>
            </a:fld>
            <a:endParaRPr lang="en-US"/>
          </a:p>
        </p:txBody>
      </p:sp>
    </p:spTree>
    <p:extLst>
      <p:ext uri="{BB962C8B-B14F-4D97-AF65-F5344CB8AC3E}">
        <p14:creationId xmlns:p14="http://schemas.microsoft.com/office/powerpoint/2010/main" val="425445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dirty="0"/>
              <a:t>“to Know” = means to have knowledge – not always hyper personal love.  See Mark 6:38, 13:28.</a:t>
            </a:r>
          </a:p>
          <a:p>
            <a:endParaRPr lang="en-US" dirty="0"/>
          </a:p>
          <a:p>
            <a:endParaRPr lang="en-US" dirty="0"/>
          </a:p>
          <a:p>
            <a:r>
              <a:rPr lang="en-US" dirty="0"/>
              <a:t>In Acts 26, Paul’s accusers KNEW his manner of life, but did not control it.</a:t>
            </a:r>
          </a:p>
          <a:p>
            <a:endParaRPr lang="en-US" dirty="0"/>
          </a:p>
          <a:p>
            <a:r>
              <a:rPr lang="en-US" dirty="0"/>
              <a:t>In 2 Peter 3:17, Peter’s readers KNEW the destruction of the world is coming, but they did not control this.</a:t>
            </a:r>
          </a:p>
          <a:p>
            <a:endParaRPr lang="en-US" dirty="0"/>
          </a:p>
          <a:p>
            <a:r>
              <a:rPr lang="en-US" dirty="0"/>
              <a:t>** The suggestion that Foreknowledge is equal to COMPLETE and TOTAL control is wrong.  It requires adopting a definition that goes beyond the meaning of the words, goes against the meaning in other passages, and eliminates man’s free-choice to accept or reject the Gospel.</a:t>
            </a:r>
          </a:p>
          <a:p>
            <a:endParaRPr lang="en-US" dirty="0"/>
          </a:p>
          <a:p>
            <a:endParaRPr lang="en-US" dirty="0"/>
          </a:p>
          <a:p>
            <a:r>
              <a:rPr lang="en-US" dirty="0"/>
              <a:t>Foreknowledge &amp; Free-Will can co-exist.</a:t>
            </a:r>
          </a:p>
          <a:p>
            <a:endParaRPr lang="en-US" dirty="0"/>
          </a:p>
          <a:p>
            <a:pPr lvl="1"/>
            <a:r>
              <a:rPr lang="en-US" dirty="0"/>
              <a:t>A Participial To Describe, “</a:t>
            </a:r>
            <a:r>
              <a:rPr lang="en-US" dirty="0" err="1"/>
              <a:t>progin</a:t>
            </a:r>
            <a:r>
              <a:rPr lang="en-US" i="0" dirty="0" err="1">
                <a:effectLst/>
                <a:latin typeface="+mn-lt"/>
              </a:rPr>
              <a:t>ō</a:t>
            </a:r>
            <a:r>
              <a:rPr lang="en-US" dirty="0" err="1"/>
              <a:t>skontes</a:t>
            </a:r>
            <a:r>
              <a:rPr lang="en-US" dirty="0"/>
              <a:t>” (Acts 26:4-5)</a:t>
            </a:r>
          </a:p>
          <a:p>
            <a:pPr lvl="2"/>
            <a:r>
              <a:rPr lang="en-US" dirty="0"/>
              <a:t>People: Before Today’s Trial, They Already Knew Paul’s “Manner of Life” </a:t>
            </a:r>
          </a:p>
          <a:p>
            <a:pPr lvl="1"/>
            <a:r>
              <a:rPr lang="en-US" dirty="0"/>
              <a:t>A Participial To Describe, “</a:t>
            </a:r>
            <a:r>
              <a:rPr lang="en-US" dirty="0" err="1"/>
              <a:t>progin</a:t>
            </a:r>
            <a:r>
              <a:rPr lang="en-US" i="0" dirty="0" err="1">
                <a:effectLst/>
                <a:latin typeface="+mn-lt"/>
              </a:rPr>
              <a:t>ō</a:t>
            </a:r>
            <a:r>
              <a:rPr lang="en-US" dirty="0" err="1"/>
              <a:t>skontes</a:t>
            </a:r>
            <a:r>
              <a:rPr lang="en-US" dirty="0"/>
              <a:t>” (2 Peter 3:16)</a:t>
            </a:r>
          </a:p>
          <a:p>
            <a:pPr lvl="2"/>
            <a:r>
              <a:rPr lang="en-US" dirty="0"/>
              <a:t>People: Before The Day of Judgment Arrives, The Reader Knows It Is Impending</a:t>
            </a:r>
          </a:p>
          <a:p>
            <a:pPr lvl="2"/>
            <a:endParaRPr lang="en-US" dirty="0"/>
          </a:p>
          <a:p>
            <a:pPr lvl="2"/>
            <a:endParaRPr lang="en-US" dirty="0"/>
          </a:p>
          <a:p>
            <a:pPr lvl="2"/>
            <a:endParaRPr lang="en-US" dirty="0"/>
          </a:p>
          <a:p>
            <a:r>
              <a:rPr lang="en-US" dirty="0"/>
              <a:t>Seeing</a:t>
            </a:r>
          </a:p>
          <a:p>
            <a:endParaRPr lang="en-US" dirty="0"/>
          </a:p>
          <a:p>
            <a:r>
              <a:rPr lang="en-US" dirty="0"/>
              <a:t>Knowing</a:t>
            </a:r>
          </a:p>
          <a:p>
            <a:endParaRPr lang="en-US" dirty="0"/>
          </a:p>
          <a:p>
            <a:r>
              <a:rPr lang="en-US" dirty="0"/>
              <a:t>Controlling</a:t>
            </a:r>
          </a:p>
          <a:p>
            <a:pPr lvl="0"/>
            <a:endParaRPr lang="en-US" dirty="0"/>
          </a:p>
          <a:p>
            <a:endParaRPr lang="en-US" dirty="0"/>
          </a:p>
        </p:txBody>
      </p:sp>
      <p:sp>
        <p:nvSpPr>
          <p:cNvPr id="4" name="Slide Number Placeholder 3"/>
          <p:cNvSpPr>
            <a:spLocks noGrp="1"/>
          </p:cNvSpPr>
          <p:nvPr>
            <p:ph type="sldNum" sz="quarter" idx="5"/>
          </p:nvPr>
        </p:nvSpPr>
        <p:spPr/>
        <p:txBody>
          <a:bodyPr/>
          <a:lstStyle/>
          <a:p>
            <a:fld id="{88F2444F-E52A-584B-81D4-AC66D7B43BE0}" type="slidenum">
              <a:rPr lang="en-US" smtClean="0"/>
              <a:t>12</a:t>
            </a:fld>
            <a:endParaRPr lang="en-US"/>
          </a:p>
        </p:txBody>
      </p:sp>
    </p:spTree>
    <p:extLst>
      <p:ext uri="{BB962C8B-B14F-4D97-AF65-F5344CB8AC3E}">
        <p14:creationId xmlns:p14="http://schemas.microsoft.com/office/powerpoint/2010/main" val="2043303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dirty="0"/>
              <a:t>“to Know” = means to have knowledge – not always hyper personal love.  See Mark 6:38, 13:28.</a:t>
            </a:r>
          </a:p>
          <a:p>
            <a:endParaRPr lang="en-US" dirty="0"/>
          </a:p>
          <a:p>
            <a:endParaRPr lang="en-US" dirty="0"/>
          </a:p>
          <a:p>
            <a:r>
              <a:rPr lang="en-US" dirty="0"/>
              <a:t>In Acts 26, Paul’s accusers KNEW his manner of life, but did not control it.</a:t>
            </a:r>
          </a:p>
          <a:p>
            <a:endParaRPr lang="en-US" dirty="0"/>
          </a:p>
          <a:p>
            <a:r>
              <a:rPr lang="en-US" dirty="0"/>
              <a:t>In 2 Peter 3:17, Peter’s readers KNEW the destruction of the world is coming, but they did not control this.</a:t>
            </a:r>
          </a:p>
          <a:p>
            <a:endParaRPr lang="en-US" dirty="0"/>
          </a:p>
          <a:p>
            <a:r>
              <a:rPr lang="en-US" dirty="0"/>
              <a:t>** The suggestion that Foreknowledge is equal to COMPLETE and TOTAL control is wrong.  It requires adopting a definition that goes beyond the meaning of the words, goes against the meaning in other passages, and eliminates man’s free-choice to accept or reject the Gospel.</a:t>
            </a:r>
          </a:p>
          <a:p>
            <a:endParaRPr lang="en-US" dirty="0"/>
          </a:p>
          <a:p>
            <a:endParaRPr lang="en-US" dirty="0"/>
          </a:p>
          <a:p>
            <a:r>
              <a:rPr lang="en-US" dirty="0"/>
              <a:t>Foreknowledge &amp; Free-Will can co-exist.</a:t>
            </a:r>
          </a:p>
          <a:p>
            <a:endParaRPr lang="en-US" dirty="0"/>
          </a:p>
          <a:p>
            <a:pPr lvl="1"/>
            <a:r>
              <a:rPr lang="en-US" dirty="0"/>
              <a:t>A Participial To Describe, “</a:t>
            </a:r>
            <a:r>
              <a:rPr lang="en-US" dirty="0" err="1"/>
              <a:t>progin</a:t>
            </a:r>
            <a:r>
              <a:rPr lang="en-US" i="0" dirty="0" err="1">
                <a:effectLst/>
                <a:latin typeface="+mn-lt"/>
              </a:rPr>
              <a:t>ō</a:t>
            </a:r>
            <a:r>
              <a:rPr lang="en-US" dirty="0" err="1"/>
              <a:t>skontes</a:t>
            </a:r>
            <a:r>
              <a:rPr lang="en-US" dirty="0"/>
              <a:t>” (Acts 26:4-5)</a:t>
            </a:r>
          </a:p>
          <a:p>
            <a:pPr lvl="2"/>
            <a:r>
              <a:rPr lang="en-US" dirty="0"/>
              <a:t>People: Before Today’s Trial, They Already Knew Paul’s “Manner of Life” </a:t>
            </a:r>
          </a:p>
          <a:p>
            <a:pPr lvl="1"/>
            <a:r>
              <a:rPr lang="en-US" dirty="0"/>
              <a:t>A Participial To Describe, “</a:t>
            </a:r>
            <a:r>
              <a:rPr lang="en-US" dirty="0" err="1"/>
              <a:t>progin</a:t>
            </a:r>
            <a:r>
              <a:rPr lang="en-US" i="0" dirty="0" err="1">
                <a:effectLst/>
                <a:latin typeface="+mn-lt"/>
              </a:rPr>
              <a:t>ō</a:t>
            </a:r>
            <a:r>
              <a:rPr lang="en-US" dirty="0" err="1"/>
              <a:t>skontes</a:t>
            </a:r>
            <a:r>
              <a:rPr lang="en-US" dirty="0"/>
              <a:t>” (2 Peter 3:16)</a:t>
            </a:r>
          </a:p>
          <a:p>
            <a:pPr lvl="2"/>
            <a:r>
              <a:rPr lang="en-US" dirty="0"/>
              <a:t>People: Before The Day of Judgment Arrives, The Reader Knows It Is Impending</a:t>
            </a:r>
          </a:p>
          <a:p>
            <a:pPr lvl="2"/>
            <a:endParaRPr lang="en-US" dirty="0"/>
          </a:p>
          <a:p>
            <a:pPr lvl="2"/>
            <a:endParaRPr lang="en-US" dirty="0"/>
          </a:p>
          <a:p>
            <a:pPr lvl="2"/>
            <a:endParaRPr lang="en-US" dirty="0"/>
          </a:p>
          <a:p>
            <a:r>
              <a:rPr lang="en-US" dirty="0"/>
              <a:t>Seeing</a:t>
            </a:r>
          </a:p>
          <a:p>
            <a:endParaRPr lang="en-US" dirty="0"/>
          </a:p>
          <a:p>
            <a:r>
              <a:rPr lang="en-US" dirty="0"/>
              <a:t>Knowing</a:t>
            </a:r>
          </a:p>
          <a:p>
            <a:endParaRPr lang="en-US" dirty="0"/>
          </a:p>
          <a:p>
            <a:r>
              <a:rPr lang="en-US" dirty="0"/>
              <a:t>Controlling</a:t>
            </a:r>
          </a:p>
          <a:p>
            <a:pPr lvl="0"/>
            <a:endParaRPr lang="en-US" dirty="0"/>
          </a:p>
          <a:p>
            <a:endParaRPr lang="en-US" dirty="0"/>
          </a:p>
        </p:txBody>
      </p:sp>
      <p:sp>
        <p:nvSpPr>
          <p:cNvPr id="4" name="Slide Number Placeholder 3"/>
          <p:cNvSpPr>
            <a:spLocks noGrp="1"/>
          </p:cNvSpPr>
          <p:nvPr>
            <p:ph type="sldNum" sz="quarter" idx="5"/>
          </p:nvPr>
        </p:nvSpPr>
        <p:spPr/>
        <p:txBody>
          <a:bodyPr/>
          <a:lstStyle/>
          <a:p>
            <a:fld id="{88F2444F-E52A-584B-81D4-AC66D7B43BE0}" type="slidenum">
              <a:rPr lang="en-US" smtClean="0"/>
              <a:t>13</a:t>
            </a:fld>
            <a:endParaRPr lang="en-US"/>
          </a:p>
        </p:txBody>
      </p:sp>
    </p:spTree>
    <p:extLst>
      <p:ext uri="{BB962C8B-B14F-4D97-AF65-F5344CB8AC3E}">
        <p14:creationId xmlns:p14="http://schemas.microsoft.com/office/powerpoint/2010/main" val="481401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dirty="0"/>
              <a:t>God’s predefined boundaries…</a:t>
            </a:r>
          </a:p>
          <a:p>
            <a:endParaRPr lang="en-US" dirty="0"/>
          </a:p>
          <a:p>
            <a:endParaRPr lang="en-US" dirty="0"/>
          </a:p>
          <a:p>
            <a:r>
              <a:rPr lang="en-US" dirty="0"/>
              <a:t>What a GREAT FATHER!</a:t>
            </a:r>
          </a:p>
          <a:p>
            <a:endParaRPr lang="en-US" dirty="0"/>
          </a:p>
          <a:p>
            <a:r>
              <a:rPr lang="en-US" dirty="0"/>
              <a:t>You may have a Dad, who does unexpected fun things – he might randomly announce, let’s go get ice cream… or let’s all go to the park… but when it comes to things that are SERIOUS and consequential… A GREAT FATHEHR gives his best thinking and best planning to – training and raising us with moral character.  The BEST DAD gives his best thinking and planning to looking ahead for our future – from our </a:t>
            </a:r>
            <a:r>
              <a:rPr lang="en-US" dirty="0" err="1"/>
              <a:t>eduction</a:t>
            </a:r>
            <a:r>
              <a:rPr lang="en-US" dirty="0"/>
              <a:t> to our inheritance.  Our heavenly Father deserves our love and confidence for the predestined boundaries He determined in Jesus Christ.</a:t>
            </a:r>
          </a:p>
          <a:p>
            <a:endParaRPr lang="en-US" dirty="0"/>
          </a:p>
          <a:p>
            <a:endParaRPr lang="en-US" dirty="0"/>
          </a:p>
          <a:p>
            <a:endParaRPr lang="en-US" dirty="0"/>
          </a:p>
          <a:p>
            <a:endParaRPr lang="en-US" dirty="0"/>
          </a:p>
          <a:p>
            <a:r>
              <a:rPr lang="en-US" dirty="0"/>
              <a:t>Our Salvation is not an impulse decision, or a spontaneous reaction to unforeseen events.  Our salvation is predestined by God IN JESUS CHRIST.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bg1"/>
                </a:solidFill>
              </a:rPr>
              <a:t>Emphasizes God’s Initiative &amp; Effort From Start to Finish.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bg1"/>
                </a:solidFill>
              </a:rPr>
              <a:t>Provides Insight To His Divine Wisdom, Purpose, &amp; Authority.</a:t>
            </a:r>
            <a:endParaRPr lang="en-US"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8F2444F-E52A-584B-81D4-AC66D7B43BE0}" type="slidenum">
              <a:rPr lang="en-US" smtClean="0"/>
              <a:t>14</a:t>
            </a:fld>
            <a:endParaRPr lang="en-US"/>
          </a:p>
        </p:txBody>
      </p:sp>
    </p:spTree>
    <p:extLst>
      <p:ext uri="{BB962C8B-B14F-4D97-AF65-F5344CB8AC3E}">
        <p14:creationId xmlns:p14="http://schemas.microsoft.com/office/powerpoint/2010/main" val="3384031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dirty="0"/>
              <a:t>God wants very much for you to be part of His family!  He doesn’t want any to be lost.  He has acted with amazing wisdom – and also amazing patience – waiting for us to STOP making excuses.</a:t>
            </a:r>
          </a:p>
          <a:p>
            <a:endParaRPr lang="en-US" dirty="0"/>
          </a:p>
          <a:p>
            <a:r>
              <a:rPr lang="en-US" dirty="0"/>
              <a:t>And accept his invitation.  Today is a great day to confess your faith in Jesus Christ, repent of your sins, and be </a:t>
            </a:r>
            <a:r>
              <a:rPr lang="en-US" dirty="0" err="1"/>
              <a:t>bapized</a:t>
            </a:r>
            <a:r>
              <a:rPr lang="en-US" dirty="0"/>
              <a:t> INTO JESUS CHRIST, become a son or daughter of God!</a:t>
            </a:r>
          </a:p>
        </p:txBody>
      </p:sp>
      <p:sp>
        <p:nvSpPr>
          <p:cNvPr id="4" name="Slide Number Placeholder 3"/>
          <p:cNvSpPr>
            <a:spLocks noGrp="1"/>
          </p:cNvSpPr>
          <p:nvPr>
            <p:ph type="sldNum" sz="quarter" idx="5"/>
          </p:nvPr>
        </p:nvSpPr>
        <p:spPr/>
        <p:txBody>
          <a:bodyPr/>
          <a:lstStyle/>
          <a:p>
            <a:fld id="{88F2444F-E52A-584B-81D4-AC66D7B43BE0}" type="slidenum">
              <a:rPr lang="en-US" smtClean="0"/>
              <a:t>15</a:t>
            </a:fld>
            <a:endParaRPr lang="en-US"/>
          </a:p>
        </p:txBody>
      </p:sp>
    </p:spTree>
    <p:extLst>
      <p:ext uri="{BB962C8B-B14F-4D97-AF65-F5344CB8AC3E}">
        <p14:creationId xmlns:p14="http://schemas.microsoft.com/office/powerpoint/2010/main" val="173021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dirty="0"/>
              <a:t>It is helpful to relate “predestination” to the more common word – pre-determine.</a:t>
            </a:r>
          </a:p>
          <a:p>
            <a:endParaRPr lang="en-US" dirty="0"/>
          </a:p>
          <a:p>
            <a:r>
              <a:rPr lang="en-US" dirty="0"/>
              <a:t>We can see the Greek definition in detail…</a:t>
            </a:r>
          </a:p>
          <a:p>
            <a:endParaRPr lang="en-US" dirty="0"/>
          </a:p>
          <a:p>
            <a:r>
              <a:rPr lang="en-US" dirty="0"/>
              <a:t>Describes the things that God decided before the creation of the world.</a:t>
            </a:r>
          </a:p>
          <a:p>
            <a:endParaRPr lang="en-US" dirty="0"/>
          </a:p>
          <a:p>
            <a:r>
              <a:rPr lang="en-US" dirty="0"/>
              <a:t>Many things in our lives have pre-determined boundaries…</a:t>
            </a:r>
          </a:p>
          <a:p>
            <a:r>
              <a:rPr lang="en-US" dirty="0"/>
              <a:t> - Students applying for scholarships, know there are predetermined academic guidelines.</a:t>
            </a:r>
          </a:p>
          <a:p>
            <a:r>
              <a:rPr lang="en-US" dirty="0"/>
              <a:t>- Companies bidding on new business, know there are predetermined requirements to win the contract.</a:t>
            </a:r>
          </a:p>
          <a:p>
            <a:r>
              <a:rPr lang="en-US" dirty="0"/>
              <a:t>- Christians who are dating, have some pre-determined standards of faith, kindness, and honesty.</a:t>
            </a:r>
          </a:p>
          <a:p>
            <a:endParaRPr lang="en-US" dirty="0"/>
          </a:p>
          <a:p>
            <a:r>
              <a:rPr lang="en-US" dirty="0"/>
              <a:t>This is the idea behind Predestination.  Before He created us, He pre-defined.  He pre-established a set of boundaries we need </a:t>
            </a:r>
            <a:r>
              <a:rPr lang="en-US"/>
              <a:t>to understand.</a:t>
            </a:r>
            <a:endParaRPr lang="en-US" dirty="0"/>
          </a:p>
          <a:p>
            <a:endParaRPr lang="en-US" dirty="0"/>
          </a:p>
          <a:p>
            <a:endParaRPr lang="en-US" dirty="0"/>
          </a:p>
          <a:p>
            <a:endParaRPr lang="en-US" dirty="0"/>
          </a:p>
          <a:p>
            <a:endParaRPr lang="en-US" dirty="0"/>
          </a:p>
          <a:p>
            <a:endParaRPr lang="en-US" dirty="0"/>
          </a:p>
          <a:p>
            <a:r>
              <a:rPr lang="en-US" dirty="0"/>
              <a:t>Literally to pre-determine.  By the context – to pre-determine the destination.</a:t>
            </a:r>
          </a:p>
          <a:p>
            <a:endParaRPr lang="en-US" dirty="0"/>
          </a:p>
          <a:p>
            <a:r>
              <a:rPr lang="en-US" dirty="0"/>
              <a:t>When you get a plane ticket, you select the flight with a Pre-Determined Destination.  You don’t just want any plane. You want the one going where you would like to be.</a:t>
            </a:r>
          </a:p>
        </p:txBody>
      </p:sp>
      <p:sp>
        <p:nvSpPr>
          <p:cNvPr id="4" name="Slide Number Placeholder 3"/>
          <p:cNvSpPr>
            <a:spLocks noGrp="1"/>
          </p:cNvSpPr>
          <p:nvPr>
            <p:ph type="sldNum" sz="quarter" idx="5"/>
          </p:nvPr>
        </p:nvSpPr>
        <p:spPr/>
        <p:txBody>
          <a:bodyPr/>
          <a:lstStyle/>
          <a:p>
            <a:fld id="{88F2444F-E52A-584B-81D4-AC66D7B43BE0}" type="slidenum">
              <a:rPr lang="en-US" smtClean="0"/>
              <a:t>2</a:t>
            </a:fld>
            <a:endParaRPr lang="en-US"/>
          </a:p>
        </p:txBody>
      </p:sp>
    </p:spTree>
    <p:extLst>
      <p:ext uri="{BB962C8B-B14F-4D97-AF65-F5344CB8AC3E}">
        <p14:creationId xmlns:p14="http://schemas.microsoft.com/office/powerpoint/2010/main" val="2227485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dirty="0"/>
              <a:t>Falls into basically two groups…</a:t>
            </a:r>
          </a:p>
          <a:p>
            <a:endParaRPr lang="en-US" dirty="0"/>
          </a:p>
          <a:p>
            <a:r>
              <a:rPr lang="en-US" dirty="0"/>
              <a:t>The King who Predetermines – His Son will carry our sins to the cross.</a:t>
            </a:r>
          </a:p>
          <a:p>
            <a:r>
              <a:rPr lang="en-US" dirty="0"/>
              <a:t>The King who Predetermines – His Message will only be announced when He is ready.</a:t>
            </a:r>
          </a:p>
          <a:p>
            <a:endParaRPr lang="en-US" dirty="0"/>
          </a:p>
          <a:p>
            <a:r>
              <a:rPr lang="en-US" dirty="0"/>
              <a:t>The Father who Predetermines – </a:t>
            </a:r>
          </a:p>
          <a:p>
            <a:endParaRPr lang="en-US" dirty="0"/>
          </a:p>
          <a:p>
            <a:endParaRPr lang="en-US" dirty="0"/>
          </a:p>
          <a:p>
            <a:r>
              <a:rPr lang="en-US" dirty="0"/>
              <a:t>You don’t have to take my word for it… let me put these 4 passages on the screen so you can see it for yourself….</a:t>
            </a:r>
          </a:p>
          <a:p>
            <a:endParaRPr lang="en-US" dirty="0"/>
          </a:p>
          <a:p>
            <a:endParaRPr lang="en-US" dirty="0"/>
          </a:p>
          <a:p>
            <a:endParaRPr lang="en-US" dirty="0"/>
          </a:p>
          <a:p>
            <a:r>
              <a:rPr lang="en-US" dirty="0"/>
              <a:t>Passages about Jesus: His death and the subsequent preaching of His Gospel.</a:t>
            </a:r>
          </a:p>
          <a:p>
            <a:r>
              <a:rPr lang="en-US" dirty="0"/>
              <a:t>Passages about Christians: Our salvation– specifically, God’s eternal actions to carry out our salvation.</a:t>
            </a:r>
          </a:p>
          <a:p>
            <a:endParaRPr lang="en-US" dirty="0"/>
          </a:p>
          <a:p>
            <a:r>
              <a:rPr lang="en-US" dirty="0"/>
              <a:t>Notice that “purpose” or “counsel” is connected with this.</a:t>
            </a:r>
          </a:p>
          <a:p>
            <a:endParaRPr lang="en-US" dirty="0"/>
          </a:p>
          <a:p>
            <a:r>
              <a:rPr lang="en-US" dirty="0"/>
              <a:t>God is determined, unwavering, and unfailing in accomplishing His plans.  He can be counted on!</a:t>
            </a:r>
          </a:p>
          <a:p>
            <a:endParaRPr lang="en-US" dirty="0"/>
          </a:p>
          <a:p>
            <a:r>
              <a:rPr lang="en-US" dirty="0"/>
              <a:t>He is the Father who makes a plan and sees it through to the end.</a:t>
            </a:r>
          </a:p>
          <a:p>
            <a:endParaRPr lang="en-US" dirty="0"/>
          </a:p>
          <a:p>
            <a:r>
              <a:rPr lang="en-US" dirty="0"/>
              <a:t>&gt;&gt; Not to over force the flow of thought, but please see this is all Christ-Centric!</a:t>
            </a:r>
          </a:p>
          <a:p>
            <a:endParaRPr lang="en-US" dirty="0"/>
          </a:p>
          <a:p>
            <a:r>
              <a:rPr lang="en-US" dirty="0"/>
              <a:t>People would reject and crucify Jesus.</a:t>
            </a:r>
          </a:p>
          <a:p>
            <a:r>
              <a:rPr lang="en-US" dirty="0"/>
              <a:t>People would hear about Jesus.</a:t>
            </a:r>
          </a:p>
          <a:p>
            <a:r>
              <a:rPr lang="en-US" dirty="0"/>
              <a:t>People would love Jesus.</a:t>
            </a:r>
          </a:p>
          <a:p>
            <a:r>
              <a:rPr lang="en-US" dirty="0"/>
              <a:t>People would be blessed in Jesus.</a:t>
            </a:r>
          </a:p>
        </p:txBody>
      </p:sp>
      <p:sp>
        <p:nvSpPr>
          <p:cNvPr id="4" name="Slide Number Placeholder 3"/>
          <p:cNvSpPr>
            <a:spLocks noGrp="1"/>
          </p:cNvSpPr>
          <p:nvPr>
            <p:ph type="sldNum" sz="quarter" idx="5"/>
          </p:nvPr>
        </p:nvSpPr>
        <p:spPr/>
        <p:txBody>
          <a:bodyPr/>
          <a:lstStyle/>
          <a:p>
            <a:fld id="{88F2444F-E52A-584B-81D4-AC66D7B43BE0}" type="slidenum">
              <a:rPr lang="en-US" smtClean="0"/>
              <a:t>3</a:t>
            </a:fld>
            <a:endParaRPr lang="en-US"/>
          </a:p>
        </p:txBody>
      </p:sp>
    </p:spTree>
    <p:extLst>
      <p:ext uri="{BB962C8B-B14F-4D97-AF65-F5344CB8AC3E}">
        <p14:creationId xmlns:p14="http://schemas.microsoft.com/office/powerpoint/2010/main" val="1036374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dirty="0"/>
              <a:t>The King’s Plan Is Not Stopped By Other Rulers.</a:t>
            </a:r>
          </a:p>
          <a:p>
            <a:r>
              <a:rPr lang="en-US" dirty="0"/>
              <a:t>The King’s Wisdom Has Been Guiding His Actions All Along &amp; Is Only Now Being Disclosed.</a:t>
            </a:r>
          </a:p>
          <a:p>
            <a:endParaRPr lang="en-US" dirty="0"/>
          </a:p>
          <a:p>
            <a:r>
              <a:rPr lang="en-US" dirty="0"/>
              <a:t>The Father’s Love – Wants To Bless His Creation</a:t>
            </a:r>
          </a:p>
          <a:p>
            <a:r>
              <a:rPr lang="en-US" dirty="0"/>
              <a:t>The Father’s Reliability – His Plans Will Reach Their Fulfillment.</a:t>
            </a:r>
          </a:p>
          <a:p>
            <a:endParaRPr lang="en-US" dirty="0"/>
          </a:p>
          <a:p>
            <a:endParaRPr lang="en-US" dirty="0"/>
          </a:p>
          <a:p>
            <a:r>
              <a:rPr lang="en-US" dirty="0"/>
              <a:t>Some people want to train their children to be doctors or lawyers.</a:t>
            </a:r>
          </a:p>
          <a:p>
            <a:r>
              <a:rPr lang="en-US" dirty="0"/>
              <a:t>Some people want to train their children to excel in sports or business.</a:t>
            </a:r>
          </a:p>
          <a:p>
            <a:r>
              <a:rPr lang="en-US" dirty="0"/>
              <a:t>But God – he knows exactly what he wants His children to be – He want to train them to be like Jesus.</a:t>
            </a:r>
          </a:p>
        </p:txBody>
      </p:sp>
      <p:sp>
        <p:nvSpPr>
          <p:cNvPr id="4" name="Slide Number Placeholder 3"/>
          <p:cNvSpPr>
            <a:spLocks noGrp="1"/>
          </p:cNvSpPr>
          <p:nvPr>
            <p:ph type="sldNum" sz="quarter" idx="5"/>
          </p:nvPr>
        </p:nvSpPr>
        <p:spPr/>
        <p:txBody>
          <a:bodyPr/>
          <a:lstStyle/>
          <a:p>
            <a:fld id="{88F2444F-E52A-584B-81D4-AC66D7B43BE0}" type="slidenum">
              <a:rPr lang="en-US" smtClean="0"/>
              <a:t>4</a:t>
            </a:fld>
            <a:endParaRPr lang="en-US"/>
          </a:p>
        </p:txBody>
      </p:sp>
    </p:spTree>
    <p:extLst>
      <p:ext uri="{BB962C8B-B14F-4D97-AF65-F5344CB8AC3E}">
        <p14:creationId xmlns:p14="http://schemas.microsoft.com/office/powerpoint/2010/main" val="203958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dirty="0"/>
              <a:t>Two weeks ago, we looked at Isaiah 46 for an overview of God’s foreknowledge.</a:t>
            </a:r>
          </a:p>
          <a:p>
            <a:endParaRPr lang="en-US" dirty="0"/>
          </a:p>
          <a:p>
            <a:r>
              <a:rPr lang="en-US" dirty="0"/>
              <a:t>Today, I also want us to get an overview – this time DIRECTLY from Jesus in Luke 14</a:t>
            </a:r>
          </a:p>
          <a:p>
            <a:endParaRPr lang="en-US" dirty="0"/>
          </a:p>
          <a:p>
            <a:endParaRPr lang="en-US" dirty="0"/>
          </a:p>
          <a:p>
            <a:r>
              <a:rPr lang="en-US" dirty="0"/>
              <a:t>TO OPEN HIS HOME…</a:t>
            </a:r>
          </a:p>
          <a:p>
            <a:r>
              <a:rPr lang="en-US" dirty="0"/>
              <a:t>- He predetermines the time and location.</a:t>
            </a:r>
          </a:p>
          <a:p>
            <a:r>
              <a:rPr lang="en-US" dirty="0"/>
              <a:t>- He predetermines the lavish dinner to serve.</a:t>
            </a:r>
          </a:p>
          <a:p>
            <a:endParaRPr lang="en-US" dirty="0"/>
          </a:p>
          <a:p>
            <a:r>
              <a:rPr lang="en-US" dirty="0"/>
              <a:t>TO INVITE, NOT FORCE…</a:t>
            </a:r>
          </a:p>
          <a:p>
            <a:r>
              <a:rPr lang="en-US" dirty="0"/>
              <a:t>- It is His choice to make this a kind and attractive offer that reasonable people would want to accept with gratitude.</a:t>
            </a:r>
          </a:p>
          <a:p>
            <a:r>
              <a:rPr lang="en-US" dirty="0"/>
              <a:t>- It is His choice to select a specific servant to carry this message.</a:t>
            </a:r>
          </a:p>
          <a:p>
            <a:endParaRPr lang="en-US" dirty="0"/>
          </a:p>
          <a:p>
            <a:r>
              <a:rPr lang="en-US" dirty="0"/>
              <a:t>TO WELCOME THE HUMBLE…</a:t>
            </a:r>
          </a:p>
          <a:p>
            <a:r>
              <a:rPr lang="en-US" dirty="0"/>
              <a:t>- It is His choice to delay the dinner until the house is Filled. He doesn’t want anyone to miss out.</a:t>
            </a:r>
          </a:p>
          <a:p>
            <a:r>
              <a:rPr lang="en-US" dirty="0"/>
              <a:t>- It is His choice to first invite one group, and then invite additional groups.</a:t>
            </a:r>
          </a:p>
          <a:p>
            <a:r>
              <a:rPr lang="en-US" dirty="0"/>
              <a:t>- It is His choice to ignore worldly status symbols of wealth or power, but to </a:t>
            </a:r>
            <a:r>
              <a:rPr lang="en-US" dirty="0" err="1"/>
              <a:t>speicifically</a:t>
            </a:r>
            <a:r>
              <a:rPr lang="en-US" dirty="0"/>
              <a:t> look for grateful and humble people who know they need what He is offering.</a:t>
            </a:r>
          </a:p>
          <a:p>
            <a:endParaRPr lang="en-US" dirty="0"/>
          </a:p>
          <a:p>
            <a:r>
              <a:rPr lang="en-US" dirty="0"/>
              <a:t>This parable, as well as the similar parable of the wedding feast in Mt 22 is really helpful to keep in mind as we think about the DECISIONS and CHOICES that GOD MAKES.</a:t>
            </a:r>
          </a:p>
          <a:p>
            <a:endParaRPr lang="en-US" dirty="0"/>
          </a:p>
          <a:p>
            <a:endParaRPr lang="en-US" dirty="0"/>
          </a:p>
          <a:p>
            <a:endParaRPr lang="en-US" dirty="0"/>
          </a:p>
          <a:p>
            <a:endParaRPr lang="en-US" dirty="0"/>
          </a:p>
          <a:p>
            <a:r>
              <a:rPr lang="en-US" dirty="0"/>
              <a:t>The King’s Plan Is Not Stopped By Other Rulers.</a:t>
            </a:r>
          </a:p>
          <a:p>
            <a:r>
              <a:rPr lang="en-US" dirty="0"/>
              <a:t>The King’s Wisdom Has Been Guiding His Actions All Along &amp; Is Only Now Being Disclosed.</a:t>
            </a:r>
          </a:p>
          <a:p>
            <a:endParaRPr lang="en-US" dirty="0"/>
          </a:p>
          <a:p>
            <a:r>
              <a:rPr lang="en-US" dirty="0"/>
              <a:t>The Father’s Love – Wants To Bless His Creation</a:t>
            </a:r>
          </a:p>
          <a:p>
            <a:r>
              <a:rPr lang="en-US" dirty="0"/>
              <a:t>The Father’s Reliability – His Plans Will Reach Their Fulfillment.</a:t>
            </a:r>
          </a:p>
          <a:p>
            <a:endParaRPr lang="en-US" dirty="0"/>
          </a:p>
          <a:p>
            <a:endParaRPr lang="en-US" dirty="0"/>
          </a:p>
          <a:p>
            <a:endParaRPr lang="en-US" dirty="0"/>
          </a:p>
          <a:p>
            <a:r>
              <a:rPr lang="en-US" dirty="0">
                <a:solidFill>
                  <a:schemeClr val="bg1"/>
                </a:solidFill>
              </a:rPr>
              <a:t>Luke 14: Before Anyone Was Invited…</a:t>
            </a:r>
          </a:p>
          <a:p>
            <a:r>
              <a:rPr lang="en-US" dirty="0">
                <a:solidFill>
                  <a:schemeClr val="bg1"/>
                </a:solidFill>
              </a:rPr>
              <a:t>God Predetermined To Host A Banquet.</a:t>
            </a:r>
          </a:p>
          <a:p>
            <a:r>
              <a:rPr lang="en-US" dirty="0">
                <a:solidFill>
                  <a:schemeClr val="bg1"/>
                </a:solidFill>
              </a:rPr>
              <a:t>God Predetermined The Time &amp; Location of His Banquet.</a:t>
            </a:r>
          </a:p>
          <a:p>
            <a:r>
              <a:rPr lang="en-US" dirty="0">
                <a:solidFill>
                  <a:schemeClr val="bg1"/>
                </a:solidFill>
              </a:rPr>
              <a:t>God Predetermined The Invitations He Would Make To His Banquet.</a:t>
            </a:r>
          </a:p>
          <a:p>
            <a:r>
              <a:rPr lang="en-US" dirty="0">
                <a:solidFill>
                  <a:schemeClr val="bg1"/>
                </a:solidFill>
              </a:rPr>
              <a:t>God’s Choice: He Will Open His Home For A Great Banquet.</a:t>
            </a:r>
          </a:p>
          <a:p>
            <a:r>
              <a:rPr lang="en-US" dirty="0">
                <a:solidFill>
                  <a:schemeClr val="bg1"/>
                </a:solidFill>
              </a:rPr>
              <a:t>God’s Choice: He Will Select Servants To Announce His Invitation.</a:t>
            </a:r>
          </a:p>
          <a:p>
            <a:pPr marL="0" indent="0">
              <a:buFont typeface="Arial" panose="020B0604020202020204" pitchFamily="34" charset="0"/>
              <a:buNone/>
            </a:pPr>
            <a:endParaRPr lang="en-US" dirty="0">
              <a:solidFill>
                <a:schemeClr val="bg1"/>
              </a:solidFill>
            </a:endParaRPr>
          </a:p>
          <a:p>
            <a:r>
              <a:rPr lang="en-US" dirty="0">
                <a:solidFill>
                  <a:schemeClr val="bg1"/>
                </a:solidFill>
              </a:rPr>
              <a:t>God’s Choice: He Will First Invite One Group, Then Others.</a:t>
            </a:r>
          </a:p>
          <a:p>
            <a:r>
              <a:rPr lang="en-US" dirty="0">
                <a:solidFill>
                  <a:schemeClr val="bg1"/>
                </a:solidFill>
              </a:rPr>
              <a:t>God’s Choice: He Will Fill His House With The Humble.</a:t>
            </a:r>
            <a:br>
              <a:rPr lang="en-US" dirty="0">
                <a:solidFill>
                  <a:schemeClr val="bg1"/>
                </a:solidFill>
              </a:rPr>
            </a:br>
            <a:endParaRPr lang="en-US" dirty="0">
              <a:solidFill>
                <a:schemeClr val="bg1"/>
              </a:solidFill>
            </a:endParaRPr>
          </a:p>
          <a:p>
            <a:r>
              <a:rPr lang="en-US" dirty="0">
                <a:solidFill>
                  <a:schemeClr val="bg1"/>
                </a:solidFill>
              </a:rPr>
              <a:t>Man’s Choice: To Evaluate The Invitation &amp; The Alternatives.</a:t>
            </a:r>
          </a:p>
          <a:p>
            <a:r>
              <a:rPr lang="en-US" dirty="0">
                <a:solidFill>
                  <a:schemeClr val="bg1"/>
                </a:solidFill>
              </a:rPr>
              <a:t>Man’s Choice: To Accept or Reject The Master’s Gracious Invitation.</a:t>
            </a:r>
          </a:p>
          <a:p>
            <a:endParaRPr lang="en-US" dirty="0"/>
          </a:p>
        </p:txBody>
      </p:sp>
      <p:sp>
        <p:nvSpPr>
          <p:cNvPr id="4" name="Slide Number Placeholder 3"/>
          <p:cNvSpPr>
            <a:spLocks noGrp="1"/>
          </p:cNvSpPr>
          <p:nvPr>
            <p:ph type="sldNum" sz="quarter" idx="5"/>
          </p:nvPr>
        </p:nvSpPr>
        <p:spPr/>
        <p:txBody>
          <a:bodyPr/>
          <a:lstStyle/>
          <a:p>
            <a:fld id="{88F2444F-E52A-584B-81D4-AC66D7B43BE0}" type="slidenum">
              <a:rPr lang="en-US" smtClean="0"/>
              <a:t>5</a:t>
            </a:fld>
            <a:endParaRPr lang="en-US"/>
          </a:p>
        </p:txBody>
      </p:sp>
    </p:spTree>
    <p:extLst>
      <p:ext uri="{BB962C8B-B14F-4D97-AF65-F5344CB8AC3E}">
        <p14:creationId xmlns:p14="http://schemas.microsoft.com/office/powerpoint/2010/main" val="3667861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dirty="0"/>
              <a:t>This chapter answers 3 questions for us: What?  Why?  And How?</a:t>
            </a:r>
          </a:p>
          <a:p>
            <a:endParaRPr lang="en-US" dirty="0"/>
          </a:p>
          <a:p>
            <a:r>
              <a:rPr lang="en-US" dirty="0"/>
              <a:t>What is God Doing? He is pre-determining Who He will Adopt…</a:t>
            </a:r>
          </a:p>
          <a:p>
            <a:r>
              <a:rPr lang="en-US" dirty="0"/>
              <a:t>- He is making a predetermined decision to Adopt and to Provide an Inheritance for His children.</a:t>
            </a:r>
          </a:p>
          <a:p>
            <a:endParaRPr lang="en-US" dirty="0"/>
          </a:p>
          <a:p>
            <a:r>
              <a:rPr lang="en-US" dirty="0"/>
              <a:t>Why is He doing this?  </a:t>
            </a:r>
          </a:p>
          <a:p>
            <a:r>
              <a:rPr lang="en-US" dirty="0"/>
              <a:t>- Because He wants to. It is according to His Will, His Purpose – to show his kindness and love.</a:t>
            </a:r>
          </a:p>
          <a:p>
            <a:endParaRPr lang="en-US" dirty="0"/>
          </a:p>
          <a:p>
            <a:r>
              <a:rPr lang="en-US" dirty="0"/>
              <a:t>How Is God Doing This? What is the Criteria for WHO will be Adopted? Who comes within the Family of God? </a:t>
            </a:r>
            <a:br>
              <a:rPr lang="en-US" dirty="0"/>
            </a:br>
            <a:r>
              <a:rPr lang="en-US" dirty="0"/>
              <a:t>-  Those who enter through Jesus, the door.</a:t>
            </a:r>
          </a:p>
          <a:p>
            <a:r>
              <a:rPr lang="en-US" dirty="0"/>
              <a:t>- Those who put their faith and hope in Jesus.  Those who come WITHIN the boundaries of the body of Christ.</a:t>
            </a:r>
          </a:p>
          <a:p>
            <a:endParaRPr lang="en-US" dirty="0"/>
          </a:p>
          <a:p>
            <a:r>
              <a:rPr lang="en-US" dirty="0"/>
              <a:t>(Edit: Do I need to add another ”Who?” question besides just blending it with the “how” – so highlight the “we” and “us” phrases to point out that it is people who have repented of their sins and been baptized into Christ. (Acts 19:5)</a:t>
            </a:r>
          </a:p>
          <a:p>
            <a:endParaRPr lang="en-US" dirty="0"/>
          </a:p>
          <a:p>
            <a:endParaRPr lang="en-US" dirty="0"/>
          </a:p>
          <a:p>
            <a:r>
              <a:rPr lang="en-US" dirty="0"/>
              <a:t>He didn’t just know them…</a:t>
            </a:r>
          </a:p>
          <a:p>
            <a:r>
              <a:rPr lang="en-US" dirty="0"/>
              <a:t>He decided to adopt them…</a:t>
            </a:r>
          </a:p>
          <a:p>
            <a:r>
              <a:rPr lang="en-US" dirty="0"/>
              <a:t>He didn’t just decide to adopt them… He decided to adopt those who believe in Jesus.</a:t>
            </a:r>
          </a:p>
          <a:p>
            <a:r>
              <a:rPr lang="en-US" dirty="0"/>
              <a:t>And more than knowing </a:t>
            </a:r>
            <a:r>
              <a:rPr lang="en-US" dirty="0" err="1"/>
              <a:t>them,more</a:t>
            </a:r>
            <a:r>
              <a:rPr lang="en-US" dirty="0"/>
              <a:t> than determining to adopt them, more than determining that accepting Jesus would be the condition of our adoption, He also determined to give those He adopts in Christ an incredible inheritance!</a:t>
            </a:r>
          </a:p>
          <a:p>
            <a:endParaRPr lang="en-US" dirty="0"/>
          </a:p>
          <a:p>
            <a:endParaRPr lang="en-US" dirty="0"/>
          </a:p>
          <a:p>
            <a:endParaRPr lang="en-US" dirty="0"/>
          </a:p>
          <a:p>
            <a:endParaRPr lang="en-US" dirty="0"/>
          </a:p>
          <a:p>
            <a:r>
              <a:rPr lang="en-US" dirty="0"/>
              <a:t>Schools do this all the time.  There is a pre-determined trip to Washington D.C. for 8</a:t>
            </a:r>
            <a:r>
              <a:rPr lang="en-US" baseline="30000" dirty="0"/>
              <a:t>th</a:t>
            </a:r>
            <a:r>
              <a:rPr lang="en-US" dirty="0"/>
              <a:t> Grade students.  Or There is a predetermined celebration for all Graduating Seniors.</a:t>
            </a:r>
          </a:p>
          <a:p>
            <a:endParaRPr lang="en-US" dirty="0"/>
          </a:p>
          <a:p>
            <a:r>
              <a:rPr lang="en-US" dirty="0"/>
              <a:t>I can pre-determine the Criteria – all those who with a B and above get to go waterskiing.</a:t>
            </a:r>
          </a:p>
          <a:p>
            <a:r>
              <a:rPr lang="en-US" dirty="0"/>
              <a:t>I can pre-determine the Calling – you have to accept my invitation for this day and time.</a:t>
            </a:r>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bg1"/>
                </a:solidFill>
              </a:rPr>
              <a:t>Before creating the world, God the Father decided to adopt people who believe in Jesus, train them to become like Jesus, and bless them with an inheritance with Jesus. </a:t>
            </a:r>
            <a:endParaRPr lang="en-US" sz="1200" dirty="0"/>
          </a:p>
          <a:p>
            <a:endParaRPr lang="en-US" dirty="0"/>
          </a:p>
        </p:txBody>
      </p:sp>
      <p:sp>
        <p:nvSpPr>
          <p:cNvPr id="4" name="Slide Number Placeholder 3"/>
          <p:cNvSpPr>
            <a:spLocks noGrp="1"/>
          </p:cNvSpPr>
          <p:nvPr>
            <p:ph type="sldNum" sz="quarter" idx="5"/>
          </p:nvPr>
        </p:nvSpPr>
        <p:spPr/>
        <p:txBody>
          <a:bodyPr/>
          <a:lstStyle/>
          <a:p>
            <a:fld id="{88F2444F-E52A-584B-81D4-AC66D7B43BE0}" type="slidenum">
              <a:rPr lang="en-US" smtClean="0"/>
              <a:t>6</a:t>
            </a:fld>
            <a:endParaRPr lang="en-US"/>
          </a:p>
        </p:txBody>
      </p:sp>
    </p:spTree>
    <p:extLst>
      <p:ext uri="{BB962C8B-B14F-4D97-AF65-F5344CB8AC3E}">
        <p14:creationId xmlns:p14="http://schemas.microsoft.com/office/powerpoint/2010/main" val="506106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dirty="0"/>
              <a:t>This chapter answers 3 questions for us: What?  Why?  And How?</a:t>
            </a:r>
          </a:p>
          <a:p>
            <a:endParaRPr lang="en-US" dirty="0"/>
          </a:p>
          <a:p>
            <a:r>
              <a:rPr lang="en-US" dirty="0"/>
              <a:t>What is God Doing?</a:t>
            </a:r>
          </a:p>
          <a:p>
            <a:r>
              <a:rPr lang="en-US" dirty="0"/>
              <a:t>- He is making a predetermined decision to Adopt and to Provide an Inheritance for His children.</a:t>
            </a:r>
          </a:p>
          <a:p>
            <a:endParaRPr lang="en-US" dirty="0"/>
          </a:p>
          <a:p>
            <a:r>
              <a:rPr lang="en-US" dirty="0"/>
              <a:t>Why is He doing this?  </a:t>
            </a:r>
          </a:p>
          <a:p>
            <a:r>
              <a:rPr lang="en-US" dirty="0"/>
              <a:t>- Because He wants to. It is according to His Will, His Purpose – to show his kindness and love.</a:t>
            </a:r>
          </a:p>
          <a:p>
            <a:endParaRPr lang="en-US" dirty="0"/>
          </a:p>
          <a:p>
            <a:r>
              <a:rPr lang="en-US" dirty="0"/>
              <a:t>How Is God Doing This? What is the Criteria for WHO will be Adopted? Who comes within the Family of God? </a:t>
            </a:r>
            <a:br>
              <a:rPr lang="en-US" dirty="0"/>
            </a:br>
            <a:r>
              <a:rPr lang="en-US" dirty="0"/>
              <a:t>-  Those who enter through Jesus, the door.</a:t>
            </a:r>
          </a:p>
          <a:p>
            <a:r>
              <a:rPr lang="en-US" dirty="0"/>
              <a:t>- Those who put their faith and hope in Jesus.  Those who come WITHIN the boundaries of the body of Christ.</a:t>
            </a:r>
          </a:p>
          <a:p>
            <a:endParaRPr lang="en-US" dirty="0"/>
          </a:p>
          <a:p>
            <a:r>
              <a:rPr lang="en-US" dirty="0"/>
              <a:t>(Edit: Do I need to add another ”Who?” question besides just blending it with the “how” – so highlight the “we” and “us” phrases to point out that it is people who have repented of their sins and been baptized into Christ. (Acts 19:5)</a:t>
            </a:r>
          </a:p>
        </p:txBody>
      </p:sp>
      <p:sp>
        <p:nvSpPr>
          <p:cNvPr id="4" name="Slide Number Placeholder 3"/>
          <p:cNvSpPr>
            <a:spLocks noGrp="1"/>
          </p:cNvSpPr>
          <p:nvPr>
            <p:ph type="sldNum" sz="quarter" idx="5"/>
          </p:nvPr>
        </p:nvSpPr>
        <p:spPr/>
        <p:txBody>
          <a:bodyPr/>
          <a:lstStyle/>
          <a:p>
            <a:fld id="{88F2444F-E52A-584B-81D4-AC66D7B43BE0}" type="slidenum">
              <a:rPr lang="en-US" smtClean="0"/>
              <a:t>7</a:t>
            </a:fld>
            <a:endParaRPr lang="en-US"/>
          </a:p>
        </p:txBody>
      </p:sp>
    </p:spTree>
    <p:extLst>
      <p:ext uri="{BB962C8B-B14F-4D97-AF65-F5344CB8AC3E}">
        <p14:creationId xmlns:p14="http://schemas.microsoft.com/office/powerpoint/2010/main" val="1049611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dirty="0"/>
              <a:t>Of these 5 words, predestine is the only one that has a description of what Paul means.</a:t>
            </a:r>
          </a:p>
          <a:p>
            <a:endParaRPr lang="en-US" dirty="0"/>
          </a:p>
          <a:p>
            <a:r>
              <a:rPr lang="en-US" dirty="0"/>
              <a:t>Paul specifically tells us, that the thing God has pre-defined is:  What kind of people He is looking for. </a:t>
            </a:r>
          </a:p>
          <a:p>
            <a:endParaRPr lang="en-US" dirty="0"/>
          </a:p>
          <a:p>
            <a:r>
              <a:rPr lang="en-US" dirty="0"/>
              <a:t>He is specifically looking for people “those who love God” and “those accept and submit to His purposes” and those who will be “conformed to the image of Jesus.”</a:t>
            </a:r>
          </a:p>
          <a:p>
            <a:endParaRPr lang="en-US" dirty="0"/>
          </a:p>
          <a:p>
            <a:endParaRPr lang="en-US" dirty="0"/>
          </a:p>
          <a:p>
            <a:endParaRPr lang="en-US" dirty="0"/>
          </a:p>
          <a:p>
            <a:r>
              <a:rPr lang="en-US" dirty="0"/>
              <a:t>How do we know that God causes all things to work for our good?</a:t>
            </a:r>
          </a:p>
          <a:p>
            <a:endParaRPr lang="en-US" dirty="0"/>
          </a:p>
          <a:p>
            <a:r>
              <a:rPr lang="en-US" dirty="0"/>
              <a:t>Because we know these 5 actions he has taken.  The arch of all 5 of these </a:t>
            </a:r>
            <a:r>
              <a:rPr lang="en-US" dirty="0" err="1"/>
              <a:t>actinos</a:t>
            </a:r>
            <a:r>
              <a:rPr lang="en-US" dirty="0"/>
              <a:t> has been for our good.</a:t>
            </a:r>
          </a:p>
          <a:p>
            <a:endParaRPr lang="en-US" dirty="0"/>
          </a:p>
          <a:p>
            <a:r>
              <a:rPr lang="en-US" dirty="0"/>
              <a:t>The second of these 5 actions for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bg1"/>
                </a:solidFill>
              </a:rPr>
              <a:t>God not only decided that what HE WANTED, was imitators of Christ, but He also acted to invite us to become what He was looking for, and to make us pure and holy in Christ.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i="1" dirty="0">
                <a:solidFill>
                  <a:schemeClr val="bg1"/>
                </a:solidFill>
              </a:rPr>
            </a:br>
            <a:r>
              <a:rPr lang="en-US" sz="1200" i="1" dirty="0">
                <a:solidFill>
                  <a:schemeClr val="bg1"/>
                </a:solidFill>
              </a:rPr>
              <a:t>to take actions that would develop Christlike character in His children.</a:t>
            </a:r>
            <a:endParaRPr lang="en-US" sz="1200" dirty="0"/>
          </a:p>
          <a:p>
            <a:endParaRPr lang="en-US" dirty="0"/>
          </a:p>
        </p:txBody>
      </p:sp>
      <p:sp>
        <p:nvSpPr>
          <p:cNvPr id="4" name="Slide Number Placeholder 3"/>
          <p:cNvSpPr>
            <a:spLocks noGrp="1"/>
          </p:cNvSpPr>
          <p:nvPr>
            <p:ph type="sldNum" sz="quarter" idx="5"/>
          </p:nvPr>
        </p:nvSpPr>
        <p:spPr/>
        <p:txBody>
          <a:bodyPr/>
          <a:lstStyle/>
          <a:p>
            <a:fld id="{88F2444F-E52A-584B-81D4-AC66D7B43BE0}" type="slidenum">
              <a:rPr lang="en-US" smtClean="0"/>
              <a:t>8</a:t>
            </a:fld>
            <a:endParaRPr lang="en-US"/>
          </a:p>
        </p:txBody>
      </p:sp>
    </p:spTree>
    <p:extLst>
      <p:ext uri="{BB962C8B-B14F-4D97-AF65-F5344CB8AC3E}">
        <p14:creationId xmlns:p14="http://schemas.microsoft.com/office/powerpoint/2010/main" val="3214853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F2444F-E52A-584B-81D4-AC66D7B43BE0}" type="slidenum">
              <a:rPr lang="en-US" smtClean="0"/>
              <a:t>9</a:t>
            </a:fld>
            <a:endParaRPr lang="en-US"/>
          </a:p>
        </p:txBody>
      </p:sp>
    </p:spTree>
    <p:extLst>
      <p:ext uri="{BB962C8B-B14F-4D97-AF65-F5344CB8AC3E}">
        <p14:creationId xmlns:p14="http://schemas.microsoft.com/office/powerpoint/2010/main" val="1746988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38DAA0-848E-DC48-ACF9-73B6205BEC4E}" type="datetimeFigureOut">
              <a:rPr lang="en-US" smtClean="0"/>
              <a:t>9/8/23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6432B-292E-7141-AEA1-6C96D6312326}" type="slidenum">
              <a:rPr lang="en-US" smtClean="0"/>
              <a:t>‹#›</a:t>
            </a:fld>
            <a:endParaRPr lang="en-US"/>
          </a:p>
        </p:txBody>
      </p:sp>
    </p:spTree>
    <p:extLst>
      <p:ext uri="{BB962C8B-B14F-4D97-AF65-F5344CB8AC3E}">
        <p14:creationId xmlns:p14="http://schemas.microsoft.com/office/powerpoint/2010/main" val="266353929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38DAA0-848E-DC48-ACF9-73B6205BEC4E}" type="datetimeFigureOut">
              <a:rPr lang="en-US" smtClean="0"/>
              <a:t>9/8/23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6432B-292E-7141-AEA1-6C96D6312326}" type="slidenum">
              <a:rPr lang="en-US" smtClean="0"/>
              <a:t>‹#›</a:t>
            </a:fld>
            <a:endParaRPr lang="en-US"/>
          </a:p>
        </p:txBody>
      </p:sp>
    </p:spTree>
    <p:extLst>
      <p:ext uri="{BB962C8B-B14F-4D97-AF65-F5344CB8AC3E}">
        <p14:creationId xmlns:p14="http://schemas.microsoft.com/office/powerpoint/2010/main" val="229021226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38DAA0-848E-DC48-ACF9-73B6205BEC4E}" type="datetimeFigureOut">
              <a:rPr lang="en-US" smtClean="0"/>
              <a:t>9/8/23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6432B-292E-7141-AEA1-6C96D6312326}" type="slidenum">
              <a:rPr lang="en-US" smtClean="0"/>
              <a:t>‹#›</a:t>
            </a:fld>
            <a:endParaRPr lang="en-US"/>
          </a:p>
        </p:txBody>
      </p:sp>
    </p:spTree>
    <p:extLst>
      <p:ext uri="{BB962C8B-B14F-4D97-AF65-F5344CB8AC3E}">
        <p14:creationId xmlns:p14="http://schemas.microsoft.com/office/powerpoint/2010/main" val="1210353485"/>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A38DAA0-848E-DC48-ACF9-73B6205BEC4E}" type="datetimeFigureOut">
              <a:rPr lang="en-US" smtClean="0"/>
              <a:t>9/8/23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6432B-292E-7141-AEA1-6C96D6312326}" type="slidenum">
              <a:rPr lang="en-US" smtClean="0"/>
              <a:t>‹#›</a:t>
            </a:fld>
            <a:endParaRPr lang="en-US"/>
          </a:p>
        </p:txBody>
      </p:sp>
    </p:spTree>
    <p:extLst>
      <p:ext uri="{BB962C8B-B14F-4D97-AF65-F5344CB8AC3E}">
        <p14:creationId xmlns:p14="http://schemas.microsoft.com/office/powerpoint/2010/main" val="308770536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38DAA0-848E-DC48-ACF9-73B6205BEC4E}" type="datetimeFigureOut">
              <a:rPr lang="en-US" smtClean="0"/>
              <a:t>9/8/23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6432B-292E-7141-AEA1-6C96D6312326}" type="slidenum">
              <a:rPr lang="en-US" smtClean="0"/>
              <a:t>‹#›</a:t>
            </a:fld>
            <a:endParaRPr lang="en-US"/>
          </a:p>
        </p:txBody>
      </p:sp>
    </p:spTree>
    <p:extLst>
      <p:ext uri="{BB962C8B-B14F-4D97-AF65-F5344CB8AC3E}">
        <p14:creationId xmlns:p14="http://schemas.microsoft.com/office/powerpoint/2010/main" val="2557242601"/>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38DAA0-848E-DC48-ACF9-73B6205BEC4E}" type="datetimeFigureOut">
              <a:rPr lang="en-US" smtClean="0"/>
              <a:t>9/8/23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B6432B-292E-7141-AEA1-6C96D6312326}" type="slidenum">
              <a:rPr lang="en-US" smtClean="0"/>
              <a:t>‹#›</a:t>
            </a:fld>
            <a:endParaRPr lang="en-US"/>
          </a:p>
        </p:txBody>
      </p:sp>
    </p:spTree>
    <p:extLst>
      <p:ext uri="{BB962C8B-B14F-4D97-AF65-F5344CB8AC3E}">
        <p14:creationId xmlns:p14="http://schemas.microsoft.com/office/powerpoint/2010/main" val="3868379857"/>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38DAA0-848E-DC48-ACF9-73B6205BEC4E}" type="datetimeFigureOut">
              <a:rPr lang="en-US" smtClean="0"/>
              <a:t>9/8/23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B6432B-292E-7141-AEA1-6C96D6312326}" type="slidenum">
              <a:rPr lang="en-US" smtClean="0"/>
              <a:t>‹#›</a:t>
            </a:fld>
            <a:endParaRPr lang="en-US"/>
          </a:p>
        </p:txBody>
      </p:sp>
    </p:spTree>
    <p:extLst>
      <p:ext uri="{BB962C8B-B14F-4D97-AF65-F5344CB8AC3E}">
        <p14:creationId xmlns:p14="http://schemas.microsoft.com/office/powerpoint/2010/main" val="1784145061"/>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38DAA0-848E-DC48-ACF9-73B6205BEC4E}" type="datetimeFigureOut">
              <a:rPr lang="en-US" smtClean="0"/>
              <a:t>9/8/23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B6432B-292E-7141-AEA1-6C96D6312326}" type="slidenum">
              <a:rPr lang="en-US" smtClean="0"/>
              <a:t>‹#›</a:t>
            </a:fld>
            <a:endParaRPr lang="en-US"/>
          </a:p>
        </p:txBody>
      </p:sp>
    </p:spTree>
    <p:extLst>
      <p:ext uri="{BB962C8B-B14F-4D97-AF65-F5344CB8AC3E}">
        <p14:creationId xmlns:p14="http://schemas.microsoft.com/office/powerpoint/2010/main" val="492611395"/>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38DAA0-848E-DC48-ACF9-73B6205BEC4E}" type="datetimeFigureOut">
              <a:rPr lang="en-US" smtClean="0"/>
              <a:t>9/8/23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B6432B-292E-7141-AEA1-6C96D6312326}" type="slidenum">
              <a:rPr lang="en-US" smtClean="0"/>
              <a:t>‹#›</a:t>
            </a:fld>
            <a:endParaRPr lang="en-US"/>
          </a:p>
        </p:txBody>
      </p:sp>
    </p:spTree>
    <p:extLst>
      <p:ext uri="{BB962C8B-B14F-4D97-AF65-F5344CB8AC3E}">
        <p14:creationId xmlns:p14="http://schemas.microsoft.com/office/powerpoint/2010/main" val="16739610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A38DAA0-848E-DC48-ACF9-73B6205BEC4E}" type="datetimeFigureOut">
              <a:rPr lang="en-US" smtClean="0"/>
              <a:t>9/8/23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B6432B-292E-7141-AEA1-6C96D6312326}" type="slidenum">
              <a:rPr lang="en-US" smtClean="0"/>
              <a:t>‹#›</a:t>
            </a:fld>
            <a:endParaRPr lang="en-US"/>
          </a:p>
        </p:txBody>
      </p:sp>
    </p:spTree>
    <p:extLst>
      <p:ext uri="{BB962C8B-B14F-4D97-AF65-F5344CB8AC3E}">
        <p14:creationId xmlns:p14="http://schemas.microsoft.com/office/powerpoint/2010/main" val="839113556"/>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A38DAA0-848E-DC48-ACF9-73B6205BEC4E}" type="datetimeFigureOut">
              <a:rPr lang="en-US" smtClean="0"/>
              <a:t>9/8/23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B6432B-292E-7141-AEA1-6C96D6312326}" type="slidenum">
              <a:rPr lang="en-US" smtClean="0"/>
              <a:t>‹#›</a:t>
            </a:fld>
            <a:endParaRPr lang="en-US"/>
          </a:p>
        </p:txBody>
      </p:sp>
    </p:spTree>
    <p:extLst>
      <p:ext uri="{BB962C8B-B14F-4D97-AF65-F5344CB8AC3E}">
        <p14:creationId xmlns:p14="http://schemas.microsoft.com/office/powerpoint/2010/main" val="323799184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BA38DAA0-848E-DC48-ACF9-73B6205BEC4E}" type="datetimeFigureOut">
              <a:rPr lang="en-US" smtClean="0"/>
              <a:t>9/8/23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FFB6432B-292E-7141-AEA1-6C96D6312326}" type="slidenum">
              <a:rPr lang="en-US" smtClean="0"/>
              <a:t>‹#›</a:t>
            </a:fld>
            <a:endParaRPr lang="en-US"/>
          </a:p>
        </p:txBody>
      </p:sp>
    </p:spTree>
    <p:extLst>
      <p:ext uri="{BB962C8B-B14F-4D97-AF65-F5344CB8AC3E}">
        <p14:creationId xmlns:p14="http://schemas.microsoft.com/office/powerpoint/2010/main" val="3707918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BC171-4A16-D6CF-8A17-BB19308E2B96}"/>
              </a:ext>
            </a:extLst>
          </p:cNvPr>
          <p:cNvSpPr>
            <a:spLocks noGrp="1"/>
          </p:cNvSpPr>
          <p:nvPr>
            <p:ph type="ctrTitle"/>
          </p:nvPr>
        </p:nvSpPr>
        <p:spPr/>
        <p:txBody>
          <a:bodyPr/>
          <a:lstStyle/>
          <a:p>
            <a:r>
              <a:rPr lang="en-US" dirty="0"/>
              <a:t>The Predestination of God</a:t>
            </a:r>
          </a:p>
        </p:txBody>
      </p:sp>
      <p:sp>
        <p:nvSpPr>
          <p:cNvPr id="3" name="Subtitle 2">
            <a:extLst>
              <a:ext uri="{FF2B5EF4-FFF2-40B4-BE49-F238E27FC236}">
                <a16:creationId xmlns:a16="http://schemas.microsoft.com/office/drawing/2014/main" id="{9E17336E-1B32-B8F6-8E07-5346E200D4C1}"/>
              </a:ext>
            </a:extLst>
          </p:cNvPr>
          <p:cNvSpPr>
            <a:spLocks noGrp="1"/>
          </p:cNvSpPr>
          <p:nvPr>
            <p:ph type="subTitle" idx="1"/>
          </p:nvPr>
        </p:nvSpPr>
        <p:spPr/>
        <p:txBody>
          <a:bodyPr/>
          <a:lstStyle/>
          <a:p>
            <a:endParaRPr lang="en-US"/>
          </a:p>
        </p:txBody>
      </p:sp>
      <p:pic>
        <p:nvPicPr>
          <p:cNvPr id="8" name="Picture 7" descr="A blue and white background with white text&#10;&#10;Description automatically generated">
            <a:extLst>
              <a:ext uri="{FF2B5EF4-FFF2-40B4-BE49-F238E27FC236}">
                <a16:creationId xmlns:a16="http://schemas.microsoft.com/office/drawing/2014/main" id="{5666296B-9F9B-24AF-539F-C85B941325BC}"/>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304582516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7A594-AF4A-ADD9-5A0A-9E325C1D0996}"/>
              </a:ext>
            </a:extLst>
          </p:cNvPr>
          <p:cNvSpPr>
            <a:spLocks noGrp="1"/>
          </p:cNvSpPr>
          <p:nvPr>
            <p:ph type="title"/>
          </p:nvPr>
        </p:nvSpPr>
        <p:spPr>
          <a:xfrm>
            <a:off x="628650" y="304271"/>
            <a:ext cx="7886700" cy="945795"/>
          </a:xfrm>
        </p:spPr>
        <p:txBody>
          <a:bodyPr>
            <a:normAutofit/>
          </a:bodyPr>
          <a:lstStyle/>
          <a:p>
            <a:pPr algn="ctr"/>
            <a:r>
              <a:rPr lang="en-US" sz="3200" b="1" i="1" dirty="0"/>
              <a:t>Question: What About Free-Will?</a:t>
            </a:r>
          </a:p>
        </p:txBody>
      </p:sp>
      <p:sp>
        <p:nvSpPr>
          <p:cNvPr id="3" name="Content Placeholder 2">
            <a:extLst>
              <a:ext uri="{FF2B5EF4-FFF2-40B4-BE49-F238E27FC236}">
                <a16:creationId xmlns:a16="http://schemas.microsoft.com/office/drawing/2014/main" id="{93E4EECF-3B71-DB5F-E045-4CBF82E8E799}"/>
              </a:ext>
            </a:extLst>
          </p:cNvPr>
          <p:cNvSpPr>
            <a:spLocks noGrp="1"/>
          </p:cNvSpPr>
          <p:nvPr>
            <p:ph idx="1"/>
          </p:nvPr>
        </p:nvSpPr>
        <p:spPr>
          <a:xfrm>
            <a:off x="628650" y="1398995"/>
            <a:ext cx="7886700" cy="3890638"/>
          </a:xfrm>
        </p:spPr>
        <p:txBody>
          <a:bodyPr>
            <a:normAutofit/>
          </a:bodyPr>
          <a:lstStyle/>
          <a:p>
            <a:r>
              <a:rPr lang="en-US" sz="2000" b="1" i="1" dirty="0"/>
              <a:t>Given Everything We’ve Learned About God’s Foreknowledge &amp; Predestination, Do We Really Have Free-Will?</a:t>
            </a:r>
            <a:endParaRPr lang="en-US" sz="2000" dirty="0"/>
          </a:p>
          <a:p>
            <a:r>
              <a:rPr lang="en-US" dirty="0"/>
              <a:t>God Predestined, But Jesus Still Made Personal Choices.</a:t>
            </a:r>
          </a:p>
          <a:p>
            <a:pPr lvl="1"/>
            <a:r>
              <a:rPr lang="en-US" dirty="0"/>
              <a:t>Matthew 26:52-54, John 10:18</a:t>
            </a:r>
          </a:p>
          <a:p>
            <a:r>
              <a:rPr lang="en-US" dirty="0"/>
              <a:t>God Predestined, But Pilate Still Made Personal Choices.</a:t>
            </a:r>
          </a:p>
          <a:p>
            <a:pPr lvl="1"/>
            <a:r>
              <a:rPr lang="en-US" dirty="0"/>
              <a:t>Acts 4:28 – Pilate still had a choice…</a:t>
            </a:r>
          </a:p>
          <a:p>
            <a:pPr lvl="1"/>
            <a:r>
              <a:rPr lang="en-US" dirty="0"/>
              <a:t>Matthew 27:19 – Pilate’s wife warned him.</a:t>
            </a:r>
          </a:p>
          <a:p>
            <a:pPr lvl="1"/>
            <a:r>
              <a:rPr lang="en-US" dirty="0"/>
              <a:t>Luke 23:4, 20 – Pilate knew Jesus was innocent.</a:t>
            </a:r>
          </a:p>
          <a:p>
            <a:pPr lvl="1"/>
            <a:r>
              <a:rPr lang="en-US" dirty="0"/>
              <a:t>John 19:7-12 – Pilate decided to please the crowd.</a:t>
            </a:r>
          </a:p>
          <a:p>
            <a:r>
              <a:rPr lang="en-US" dirty="0"/>
              <a:t>Even After We Are Adopted By God, He Gives Us Free Choice.</a:t>
            </a:r>
          </a:p>
          <a:p>
            <a:pPr lvl="1"/>
            <a:r>
              <a:rPr lang="en-US" dirty="0"/>
              <a:t>Hebrew 10:29, 2 Peter 2:20</a:t>
            </a:r>
          </a:p>
          <a:p>
            <a:pPr lvl="1"/>
            <a:endParaRPr lang="en-US" dirty="0"/>
          </a:p>
        </p:txBody>
      </p:sp>
    </p:spTree>
    <p:extLst>
      <p:ext uri="{BB962C8B-B14F-4D97-AF65-F5344CB8AC3E}">
        <p14:creationId xmlns:p14="http://schemas.microsoft.com/office/powerpoint/2010/main" val="27973397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529A6-A008-0E77-397A-BF49824707C9}"/>
              </a:ext>
            </a:extLst>
          </p:cNvPr>
          <p:cNvSpPr>
            <a:spLocks noGrp="1"/>
          </p:cNvSpPr>
          <p:nvPr>
            <p:ph type="title"/>
          </p:nvPr>
        </p:nvSpPr>
        <p:spPr>
          <a:xfrm>
            <a:off x="628650" y="695866"/>
            <a:ext cx="7886700" cy="4790534"/>
          </a:xfrm>
        </p:spPr>
        <p:txBody>
          <a:bodyPr>
            <a:normAutofit/>
          </a:bodyPr>
          <a:lstStyle/>
          <a:p>
            <a:pPr algn="ctr"/>
            <a:r>
              <a:rPr lang="en-US" sz="3600" dirty="0"/>
              <a:t>Predestination Describes God’s </a:t>
            </a:r>
            <a:br>
              <a:rPr lang="en-US" sz="3600" dirty="0"/>
            </a:br>
            <a:r>
              <a:rPr lang="en-US" sz="3600" dirty="0"/>
              <a:t>Decision To Bring People Into His Family On The Basis </a:t>
            </a:r>
            <a:r>
              <a:rPr lang="en-US" sz="3600"/>
              <a:t>of Faith </a:t>
            </a:r>
            <a:r>
              <a:rPr lang="en-US" sz="3600" dirty="0"/>
              <a:t>In Jesus Christ.</a:t>
            </a:r>
            <a:br>
              <a:rPr lang="en-US" sz="3600" dirty="0"/>
            </a:br>
            <a:br>
              <a:rPr lang="en-US" sz="3600" dirty="0"/>
            </a:br>
            <a:r>
              <a:rPr lang="en-US" sz="2800" b="1" i="1" dirty="0"/>
              <a:t>(Ephesians 1:3-11, Romans 8:28-30)</a:t>
            </a:r>
            <a:br>
              <a:rPr lang="en-US" sz="3600" dirty="0"/>
            </a:br>
            <a:endParaRPr lang="en-US" sz="3600" dirty="0"/>
          </a:p>
        </p:txBody>
      </p:sp>
    </p:spTree>
    <p:extLst>
      <p:ext uri="{BB962C8B-B14F-4D97-AF65-F5344CB8AC3E}">
        <p14:creationId xmlns:p14="http://schemas.microsoft.com/office/powerpoint/2010/main" val="169422316"/>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529A6-A008-0E77-397A-BF49824707C9}"/>
              </a:ext>
            </a:extLst>
          </p:cNvPr>
          <p:cNvSpPr>
            <a:spLocks noGrp="1"/>
          </p:cNvSpPr>
          <p:nvPr>
            <p:ph type="title"/>
          </p:nvPr>
        </p:nvSpPr>
        <p:spPr>
          <a:xfrm>
            <a:off x="628650" y="695867"/>
            <a:ext cx="7886700" cy="1104636"/>
          </a:xfrm>
        </p:spPr>
        <p:txBody>
          <a:bodyPr>
            <a:normAutofit/>
          </a:bodyPr>
          <a:lstStyle/>
          <a:p>
            <a:pPr algn="ctr"/>
            <a:r>
              <a:rPr lang="en-US" sz="3600" dirty="0"/>
              <a:t>God’s Predestination Is Certain </a:t>
            </a:r>
            <a:br>
              <a:rPr lang="en-US" sz="3600" dirty="0"/>
            </a:br>
            <a:r>
              <a:rPr lang="en-US" sz="3600" u="sng" dirty="0"/>
              <a:t>But It’s Not An Unconditional Election</a:t>
            </a:r>
            <a:r>
              <a:rPr lang="en-US" sz="3600" dirty="0"/>
              <a:t>. </a:t>
            </a:r>
          </a:p>
        </p:txBody>
      </p:sp>
      <p:sp>
        <p:nvSpPr>
          <p:cNvPr id="7" name="TextBox 6">
            <a:extLst>
              <a:ext uri="{FF2B5EF4-FFF2-40B4-BE49-F238E27FC236}">
                <a16:creationId xmlns:a16="http://schemas.microsoft.com/office/drawing/2014/main" id="{583DE0A0-C760-F18F-CFF1-C2EC5ACA9032}"/>
              </a:ext>
            </a:extLst>
          </p:cNvPr>
          <p:cNvSpPr txBox="1"/>
          <p:nvPr/>
        </p:nvSpPr>
        <p:spPr>
          <a:xfrm>
            <a:off x="2688134" y="1910563"/>
            <a:ext cx="3767731" cy="461665"/>
          </a:xfrm>
          <a:prstGeom prst="rect">
            <a:avLst/>
          </a:prstGeom>
          <a:noFill/>
        </p:spPr>
        <p:txBody>
          <a:bodyPr wrap="square" rtlCol="0">
            <a:spAutoFit/>
          </a:bodyPr>
          <a:lstStyle/>
          <a:p>
            <a:pPr algn="ctr"/>
            <a:r>
              <a:rPr lang="en-US" sz="2400" i="1" dirty="0">
                <a:solidFill>
                  <a:schemeClr val="bg1"/>
                </a:solidFill>
                <a:latin typeface="+mj-lt"/>
              </a:rPr>
              <a:t>CALVINISM TEACHES…</a:t>
            </a:r>
          </a:p>
        </p:txBody>
      </p:sp>
      <p:grpSp>
        <p:nvGrpSpPr>
          <p:cNvPr id="14" name="Group 13">
            <a:extLst>
              <a:ext uri="{FF2B5EF4-FFF2-40B4-BE49-F238E27FC236}">
                <a16:creationId xmlns:a16="http://schemas.microsoft.com/office/drawing/2014/main" id="{9023B61D-F9D4-D782-C52A-CDBFCBA77252}"/>
              </a:ext>
            </a:extLst>
          </p:cNvPr>
          <p:cNvGrpSpPr/>
          <p:nvPr/>
        </p:nvGrpSpPr>
        <p:grpSpPr>
          <a:xfrm>
            <a:off x="1158240" y="2373971"/>
            <a:ext cx="6797039" cy="1014176"/>
            <a:chOff x="1158240" y="2373971"/>
            <a:chExt cx="6797039" cy="1014176"/>
          </a:xfrm>
        </p:grpSpPr>
        <p:sp>
          <p:nvSpPr>
            <p:cNvPr id="6" name="Rounded Rectangle 5">
              <a:extLst>
                <a:ext uri="{FF2B5EF4-FFF2-40B4-BE49-F238E27FC236}">
                  <a16:creationId xmlns:a16="http://schemas.microsoft.com/office/drawing/2014/main" id="{6F16175A-385A-33D6-A5AC-E2128E8E1313}"/>
                </a:ext>
              </a:extLst>
            </p:cNvPr>
            <p:cNvSpPr/>
            <p:nvPr/>
          </p:nvSpPr>
          <p:spPr>
            <a:xfrm>
              <a:off x="1158240" y="2373971"/>
              <a:ext cx="6797039" cy="633389"/>
            </a:xfrm>
            <a:prstGeom prst="roundRect">
              <a:avLst>
                <a:gd name="adj" fmla="val 19507"/>
              </a:avLst>
            </a:prstGeom>
            <a:noFill/>
            <a:ln w="12700">
              <a:solidFill>
                <a:schemeClr val="bg1">
                  <a:alpha val="7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chemeClr val="bg1"/>
                  </a:solidFill>
                </a:rPr>
                <a:t>To Predestine </a:t>
              </a:r>
              <a:r>
                <a:rPr lang="en-US" sz="2000" b="1" i="1" u="sng" dirty="0">
                  <a:solidFill>
                    <a:schemeClr val="bg1"/>
                  </a:solidFill>
                </a:rPr>
                <a:t>is</a:t>
              </a:r>
              <a:r>
                <a:rPr lang="en-US" sz="2000" b="1" i="1" dirty="0">
                  <a:solidFill>
                    <a:schemeClr val="bg1"/>
                  </a:solidFill>
                </a:rPr>
                <a:t> To Preselect APART from any</a:t>
              </a:r>
              <a:br>
                <a:rPr lang="en-US" sz="2000" b="1" i="1" dirty="0">
                  <a:solidFill>
                    <a:schemeClr val="bg1"/>
                  </a:solidFill>
                </a:rPr>
              </a:br>
              <a:r>
                <a:rPr lang="en-US" sz="2000" b="1" i="1" dirty="0">
                  <a:solidFill>
                    <a:schemeClr val="bg1"/>
                  </a:solidFill>
                </a:rPr>
                <a:t> “condition in men”  Rom. 9:11</a:t>
              </a:r>
            </a:p>
          </p:txBody>
        </p:sp>
        <p:sp>
          <p:nvSpPr>
            <p:cNvPr id="8" name="Down Arrow 7">
              <a:extLst>
                <a:ext uri="{FF2B5EF4-FFF2-40B4-BE49-F238E27FC236}">
                  <a16:creationId xmlns:a16="http://schemas.microsoft.com/office/drawing/2014/main" id="{26EADE3A-E1E1-53BC-A66B-8188A258BAFD}"/>
                </a:ext>
              </a:extLst>
            </p:cNvPr>
            <p:cNvSpPr/>
            <p:nvPr/>
          </p:nvSpPr>
          <p:spPr>
            <a:xfrm>
              <a:off x="4428781" y="3123742"/>
              <a:ext cx="220337" cy="264405"/>
            </a:xfrm>
            <a:prstGeom prst="down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6C7731D6-5680-B5A2-5D64-91F23279A00D}"/>
              </a:ext>
            </a:extLst>
          </p:cNvPr>
          <p:cNvSpPr txBox="1"/>
          <p:nvPr/>
        </p:nvSpPr>
        <p:spPr>
          <a:xfrm>
            <a:off x="628650" y="3373202"/>
            <a:ext cx="7886700" cy="1508105"/>
          </a:xfrm>
          <a:prstGeom prst="rect">
            <a:avLst/>
          </a:prstGeom>
          <a:noFill/>
        </p:spPr>
        <p:txBody>
          <a:bodyPr wrap="square" rtlCol="0">
            <a:spAutoFit/>
          </a:bodyPr>
          <a:lstStyle/>
          <a:p>
            <a:pPr algn="ctr"/>
            <a:r>
              <a:rPr lang="en-US" sz="2400" i="1" dirty="0">
                <a:solidFill>
                  <a:schemeClr val="bg1"/>
                </a:solidFill>
                <a:latin typeface="+mj-lt"/>
              </a:rPr>
              <a:t>“It is thus of the essence of the NT doctrine of election to characterize it as unconditional, and this means that the source and cause reside in God’s sovereign good pleasure alone.” </a:t>
            </a:r>
            <a:br>
              <a:rPr lang="en-US" sz="2400" i="1" dirty="0">
                <a:solidFill>
                  <a:schemeClr val="bg1"/>
                </a:solidFill>
                <a:latin typeface="+mj-lt"/>
              </a:rPr>
            </a:br>
            <a:r>
              <a:rPr lang="en-US" sz="2000" i="1" dirty="0">
                <a:solidFill>
                  <a:schemeClr val="bg1"/>
                </a:solidFill>
                <a:latin typeface="+mj-lt"/>
              </a:rPr>
              <a:t>(J. Murray, Zondervan Encyclopedia, Vol 2, Page 272)</a:t>
            </a:r>
            <a:endParaRPr lang="en-US" sz="2400" i="1" dirty="0">
              <a:solidFill>
                <a:schemeClr val="bg1"/>
              </a:solidFill>
              <a:latin typeface="+mj-lt"/>
            </a:endParaRPr>
          </a:p>
        </p:txBody>
      </p:sp>
    </p:spTree>
    <p:extLst>
      <p:ext uri="{BB962C8B-B14F-4D97-AF65-F5344CB8AC3E}">
        <p14:creationId xmlns:p14="http://schemas.microsoft.com/office/powerpoint/2010/main" val="22489836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529A6-A008-0E77-397A-BF49824707C9}"/>
              </a:ext>
            </a:extLst>
          </p:cNvPr>
          <p:cNvSpPr>
            <a:spLocks noGrp="1"/>
          </p:cNvSpPr>
          <p:nvPr>
            <p:ph type="title"/>
          </p:nvPr>
        </p:nvSpPr>
        <p:spPr>
          <a:xfrm>
            <a:off x="628650" y="695867"/>
            <a:ext cx="7886700" cy="1104636"/>
          </a:xfrm>
        </p:spPr>
        <p:txBody>
          <a:bodyPr>
            <a:normAutofit/>
          </a:bodyPr>
          <a:lstStyle/>
          <a:p>
            <a:pPr algn="ctr"/>
            <a:r>
              <a:rPr lang="en-US" sz="3600" dirty="0"/>
              <a:t>God’s Predestination Is Certain </a:t>
            </a:r>
            <a:br>
              <a:rPr lang="en-US" sz="3600" dirty="0"/>
            </a:br>
            <a:r>
              <a:rPr lang="en-US" sz="3600" u="sng" dirty="0"/>
              <a:t>But It’s Not An Unconditional Election</a:t>
            </a:r>
            <a:r>
              <a:rPr lang="en-US" sz="3600" dirty="0"/>
              <a:t>. </a:t>
            </a:r>
          </a:p>
        </p:txBody>
      </p:sp>
      <p:sp>
        <p:nvSpPr>
          <p:cNvPr id="7" name="TextBox 6">
            <a:extLst>
              <a:ext uri="{FF2B5EF4-FFF2-40B4-BE49-F238E27FC236}">
                <a16:creationId xmlns:a16="http://schemas.microsoft.com/office/drawing/2014/main" id="{583DE0A0-C760-F18F-CFF1-C2EC5ACA9032}"/>
              </a:ext>
            </a:extLst>
          </p:cNvPr>
          <p:cNvSpPr txBox="1"/>
          <p:nvPr/>
        </p:nvSpPr>
        <p:spPr>
          <a:xfrm>
            <a:off x="2688134" y="1910563"/>
            <a:ext cx="3767731" cy="461665"/>
          </a:xfrm>
          <a:prstGeom prst="rect">
            <a:avLst/>
          </a:prstGeom>
          <a:noFill/>
        </p:spPr>
        <p:txBody>
          <a:bodyPr wrap="square" rtlCol="0">
            <a:spAutoFit/>
          </a:bodyPr>
          <a:lstStyle/>
          <a:p>
            <a:pPr algn="ctr"/>
            <a:r>
              <a:rPr lang="en-US" sz="2400" i="1" dirty="0">
                <a:solidFill>
                  <a:schemeClr val="bg1"/>
                </a:solidFill>
                <a:latin typeface="+mj-lt"/>
              </a:rPr>
              <a:t>CALVINISM FAILS…</a:t>
            </a:r>
          </a:p>
        </p:txBody>
      </p:sp>
      <p:grpSp>
        <p:nvGrpSpPr>
          <p:cNvPr id="14" name="Group 13">
            <a:extLst>
              <a:ext uri="{FF2B5EF4-FFF2-40B4-BE49-F238E27FC236}">
                <a16:creationId xmlns:a16="http://schemas.microsoft.com/office/drawing/2014/main" id="{9023B61D-F9D4-D782-C52A-CDBFCBA77252}"/>
              </a:ext>
            </a:extLst>
          </p:cNvPr>
          <p:cNvGrpSpPr/>
          <p:nvPr/>
        </p:nvGrpSpPr>
        <p:grpSpPr>
          <a:xfrm>
            <a:off x="1158240" y="2373971"/>
            <a:ext cx="6797039" cy="1014176"/>
            <a:chOff x="1158240" y="2373971"/>
            <a:chExt cx="6797039" cy="1014176"/>
          </a:xfrm>
        </p:grpSpPr>
        <p:sp>
          <p:nvSpPr>
            <p:cNvPr id="6" name="Rounded Rectangle 5">
              <a:extLst>
                <a:ext uri="{FF2B5EF4-FFF2-40B4-BE49-F238E27FC236}">
                  <a16:creationId xmlns:a16="http://schemas.microsoft.com/office/drawing/2014/main" id="{6F16175A-385A-33D6-A5AC-E2128E8E1313}"/>
                </a:ext>
              </a:extLst>
            </p:cNvPr>
            <p:cNvSpPr/>
            <p:nvPr/>
          </p:nvSpPr>
          <p:spPr>
            <a:xfrm>
              <a:off x="1158240" y="2373971"/>
              <a:ext cx="6797039" cy="633389"/>
            </a:xfrm>
            <a:prstGeom prst="roundRect">
              <a:avLst>
                <a:gd name="adj" fmla="val 19507"/>
              </a:avLst>
            </a:prstGeom>
            <a:noFill/>
            <a:ln w="12700">
              <a:solidFill>
                <a:schemeClr val="bg1">
                  <a:alpha val="7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chemeClr val="bg1"/>
                  </a:solidFill>
                </a:rPr>
                <a:t>To Fully Account For The Role of Christ! (Eph 1:4)</a:t>
              </a:r>
            </a:p>
          </p:txBody>
        </p:sp>
        <p:sp>
          <p:nvSpPr>
            <p:cNvPr id="8" name="Down Arrow 7">
              <a:extLst>
                <a:ext uri="{FF2B5EF4-FFF2-40B4-BE49-F238E27FC236}">
                  <a16:creationId xmlns:a16="http://schemas.microsoft.com/office/drawing/2014/main" id="{26EADE3A-E1E1-53BC-A66B-8188A258BAFD}"/>
                </a:ext>
              </a:extLst>
            </p:cNvPr>
            <p:cNvSpPr/>
            <p:nvPr/>
          </p:nvSpPr>
          <p:spPr>
            <a:xfrm>
              <a:off x="4428781" y="3123742"/>
              <a:ext cx="220337" cy="264405"/>
            </a:xfrm>
            <a:prstGeom prst="down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6C7731D6-5680-B5A2-5D64-91F23279A00D}"/>
              </a:ext>
            </a:extLst>
          </p:cNvPr>
          <p:cNvSpPr txBox="1"/>
          <p:nvPr/>
        </p:nvSpPr>
        <p:spPr>
          <a:xfrm>
            <a:off x="628650" y="3373202"/>
            <a:ext cx="7886700" cy="1508105"/>
          </a:xfrm>
          <a:prstGeom prst="rect">
            <a:avLst/>
          </a:prstGeom>
          <a:noFill/>
        </p:spPr>
        <p:txBody>
          <a:bodyPr wrap="square" rtlCol="0">
            <a:spAutoFit/>
          </a:bodyPr>
          <a:lstStyle/>
          <a:p>
            <a:pPr algn="ctr"/>
            <a:r>
              <a:rPr lang="en-US" sz="2400" i="1" dirty="0">
                <a:solidFill>
                  <a:schemeClr val="bg1"/>
                </a:solidFill>
                <a:latin typeface="+mj-lt"/>
              </a:rPr>
              <a:t>Describing Eph 1:4 “Much debate has arisen…Since there are no parallel passages… Christian faith is resigned to the unsolved mysteries with which revelation confronts us.” </a:t>
            </a:r>
            <a:br>
              <a:rPr lang="en-US" sz="2400" i="1" dirty="0">
                <a:solidFill>
                  <a:schemeClr val="bg1"/>
                </a:solidFill>
                <a:latin typeface="+mj-lt"/>
              </a:rPr>
            </a:br>
            <a:r>
              <a:rPr lang="en-US" sz="2000" i="1" dirty="0">
                <a:solidFill>
                  <a:schemeClr val="bg1"/>
                </a:solidFill>
                <a:latin typeface="+mj-lt"/>
              </a:rPr>
              <a:t>(J. Murray, Zondervan Encyclopedia, Vol 2, Page 272)</a:t>
            </a:r>
            <a:endParaRPr lang="en-US" sz="2400" i="1" dirty="0">
              <a:solidFill>
                <a:schemeClr val="bg1"/>
              </a:solidFill>
              <a:latin typeface="+mj-lt"/>
            </a:endParaRPr>
          </a:p>
        </p:txBody>
      </p:sp>
    </p:spTree>
    <p:extLst>
      <p:ext uri="{BB962C8B-B14F-4D97-AF65-F5344CB8AC3E}">
        <p14:creationId xmlns:p14="http://schemas.microsoft.com/office/powerpoint/2010/main" val="7059071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D19A6A0-659A-F4FE-839D-840B883CF4EA}"/>
              </a:ext>
            </a:extLst>
          </p:cNvPr>
          <p:cNvGrpSpPr/>
          <p:nvPr/>
        </p:nvGrpSpPr>
        <p:grpSpPr>
          <a:xfrm>
            <a:off x="321324" y="196385"/>
            <a:ext cx="3860459" cy="915909"/>
            <a:chOff x="215091" y="2206702"/>
            <a:chExt cx="3860459" cy="915909"/>
          </a:xfrm>
        </p:grpSpPr>
        <p:sp>
          <p:nvSpPr>
            <p:cNvPr id="6" name="TextBox 5">
              <a:extLst>
                <a:ext uri="{FF2B5EF4-FFF2-40B4-BE49-F238E27FC236}">
                  <a16:creationId xmlns:a16="http://schemas.microsoft.com/office/drawing/2014/main" id="{1BD4C6F0-B1C8-E77F-10D6-417094CCF9AD}"/>
                </a:ext>
              </a:extLst>
            </p:cNvPr>
            <p:cNvSpPr txBox="1"/>
            <p:nvPr/>
          </p:nvSpPr>
          <p:spPr>
            <a:xfrm>
              <a:off x="231086" y="2206702"/>
              <a:ext cx="2729948" cy="523220"/>
            </a:xfrm>
            <a:prstGeom prst="rect">
              <a:avLst/>
            </a:prstGeom>
            <a:noFill/>
          </p:spPr>
          <p:txBody>
            <a:bodyPr wrap="square" rtlCol="0">
              <a:spAutoFit/>
            </a:bodyPr>
            <a:lstStyle/>
            <a:p>
              <a:r>
                <a:rPr lang="en-US" sz="2800" dirty="0">
                  <a:solidFill>
                    <a:schemeClr val="bg1"/>
                  </a:solidFill>
                  <a:latin typeface="+mj-lt"/>
                </a:rPr>
                <a:t>UNDERSTANDING</a:t>
              </a:r>
            </a:p>
          </p:txBody>
        </p:sp>
        <p:sp>
          <p:nvSpPr>
            <p:cNvPr id="7" name="TextBox 6">
              <a:extLst>
                <a:ext uri="{FF2B5EF4-FFF2-40B4-BE49-F238E27FC236}">
                  <a16:creationId xmlns:a16="http://schemas.microsoft.com/office/drawing/2014/main" id="{2F6D718E-1DC6-09FB-C06A-751DEC47EADF}"/>
                </a:ext>
              </a:extLst>
            </p:cNvPr>
            <p:cNvSpPr txBox="1"/>
            <p:nvPr/>
          </p:nvSpPr>
          <p:spPr>
            <a:xfrm>
              <a:off x="215091" y="2537836"/>
              <a:ext cx="3860459"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PREDESTINATION</a:t>
              </a:r>
              <a:endParaRPr lang="en-US" sz="3000" dirty="0">
                <a:solidFill>
                  <a:schemeClr val="bg1"/>
                </a:solidFill>
              </a:endParaRPr>
            </a:p>
          </p:txBody>
        </p:sp>
      </p:grpSp>
      <p:sp>
        <p:nvSpPr>
          <p:cNvPr id="5" name="Content Placeholder 2">
            <a:extLst>
              <a:ext uri="{FF2B5EF4-FFF2-40B4-BE49-F238E27FC236}">
                <a16:creationId xmlns:a16="http://schemas.microsoft.com/office/drawing/2014/main" id="{E5E708D3-EB9D-7965-21ED-95F3EA661E59}"/>
              </a:ext>
            </a:extLst>
          </p:cNvPr>
          <p:cNvSpPr txBox="1">
            <a:spLocks/>
          </p:cNvSpPr>
          <p:nvPr/>
        </p:nvSpPr>
        <p:spPr>
          <a:xfrm>
            <a:off x="628650" y="1521354"/>
            <a:ext cx="7886700" cy="3626115"/>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solidFill>
                <a:schemeClr val="bg1"/>
              </a:solidFill>
            </a:endParaRPr>
          </a:p>
        </p:txBody>
      </p:sp>
      <p:sp>
        <p:nvSpPr>
          <p:cNvPr id="10" name="Rounded Rectangle 9">
            <a:extLst>
              <a:ext uri="{FF2B5EF4-FFF2-40B4-BE49-F238E27FC236}">
                <a16:creationId xmlns:a16="http://schemas.microsoft.com/office/drawing/2014/main" id="{4000D4EE-6B4B-45AD-5537-009DB62A41AC}"/>
              </a:ext>
            </a:extLst>
          </p:cNvPr>
          <p:cNvSpPr/>
          <p:nvPr/>
        </p:nvSpPr>
        <p:spPr>
          <a:xfrm>
            <a:off x="1094125" y="1539663"/>
            <a:ext cx="6672487" cy="450848"/>
          </a:xfrm>
          <a:prstGeom prst="roundRect">
            <a:avLst>
              <a:gd name="adj" fmla="val 50000"/>
            </a:avLst>
          </a:prstGeom>
          <a:noFill/>
          <a:ln w="12700">
            <a:solidFill>
              <a:schemeClr val="bg1">
                <a:alpha val="7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i="1" dirty="0">
                <a:solidFill>
                  <a:schemeClr val="bg1"/>
                </a:solidFill>
              </a:rPr>
              <a:t>Increases Our Love For &amp; Confidence In Our Heavenly Father.</a:t>
            </a:r>
            <a:endParaRPr lang="en-US" dirty="0">
              <a:solidFill>
                <a:schemeClr val="bg1"/>
              </a:solidFill>
            </a:endParaRPr>
          </a:p>
        </p:txBody>
      </p:sp>
      <p:sp>
        <p:nvSpPr>
          <p:cNvPr id="2" name="Rounded Rectangle 1">
            <a:extLst>
              <a:ext uri="{FF2B5EF4-FFF2-40B4-BE49-F238E27FC236}">
                <a16:creationId xmlns:a16="http://schemas.microsoft.com/office/drawing/2014/main" id="{4B17EC8C-65E9-36A3-8AF2-21CB1870ADA9}"/>
              </a:ext>
            </a:extLst>
          </p:cNvPr>
          <p:cNvSpPr/>
          <p:nvPr/>
        </p:nvSpPr>
        <p:spPr>
          <a:xfrm>
            <a:off x="1094125" y="2174147"/>
            <a:ext cx="6672487" cy="450848"/>
          </a:xfrm>
          <a:prstGeom prst="roundRect">
            <a:avLst>
              <a:gd name="adj" fmla="val 50000"/>
            </a:avLst>
          </a:prstGeom>
          <a:noFill/>
          <a:ln w="12700">
            <a:solidFill>
              <a:schemeClr val="bg1">
                <a:alpha val="7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i="1" dirty="0">
                <a:solidFill>
                  <a:schemeClr val="bg1"/>
                </a:solidFill>
              </a:rPr>
              <a:t>Clarifies The Basis of God’s Choice: “In Christ” &amp; “Conformed”</a:t>
            </a:r>
            <a:endParaRPr lang="en-US" dirty="0">
              <a:solidFill>
                <a:schemeClr val="bg1"/>
              </a:solidFill>
            </a:endParaRPr>
          </a:p>
        </p:txBody>
      </p:sp>
      <p:sp>
        <p:nvSpPr>
          <p:cNvPr id="8" name="Rounded Rectangle 7">
            <a:extLst>
              <a:ext uri="{FF2B5EF4-FFF2-40B4-BE49-F238E27FC236}">
                <a16:creationId xmlns:a16="http://schemas.microsoft.com/office/drawing/2014/main" id="{6E34DAAA-8FB9-EA75-C853-5A825BCADF30}"/>
              </a:ext>
            </a:extLst>
          </p:cNvPr>
          <p:cNvSpPr/>
          <p:nvPr/>
        </p:nvSpPr>
        <p:spPr>
          <a:xfrm>
            <a:off x="1094122" y="2808631"/>
            <a:ext cx="6672487" cy="450848"/>
          </a:xfrm>
          <a:prstGeom prst="roundRect">
            <a:avLst>
              <a:gd name="adj" fmla="val 50000"/>
            </a:avLst>
          </a:prstGeom>
          <a:noFill/>
          <a:ln w="12700">
            <a:solidFill>
              <a:schemeClr val="bg1">
                <a:alpha val="7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i="1" dirty="0">
                <a:solidFill>
                  <a:schemeClr val="bg1"/>
                </a:solidFill>
              </a:rPr>
              <a:t>Prepares Us To Freely Accept or Reject His Invitation.</a:t>
            </a:r>
            <a:endParaRPr lang="en-US" dirty="0">
              <a:solidFill>
                <a:schemeClr val="bg1"/>
              </a:solidFill>
            </a:endParaRPr>
          </a:p>
        </p:txBody>
      </p:sp>
    </p:spTree>
    <p:extLst>
      <p:ext uri="{BB962C8B-B14F-4D97-AF65-F5344CB8AC3E}">
        <p14:creationId xmlns:p14="http://schemas.microsoft.com/office/powerpoint/2010/main" val="21837685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BC171-4A16-D6CF-8A17-BB19308E2B96}"/>
              </a:ext>
            </a:extLst>
          </p:cNvPr>
          <p:cNvSpPr>
            <a:spLocks noGrp="1"/>
          </p:cNvSpPr>
          <p:nvPr>
            <p:ph type="ctrTitle"/>
          </p:nvPr>
        </p:nvSpPr>
        <p:spPr/>
        <p:txBody>
          <a:bodyPr/>
          <a:lstStyle/>
          <a:p>
            <a:r>
              <a:rPr lang="en-US" dirty="0"/>
              <a:t>The Predestination of God</a:t>
            </a:r>
          </a:p>
        </p:txBody>
      </p:sp>
      <p:sp>
        <p:nvSpPr>
          <p:cNvPr id="3" name="Subtitle 2">
            <a:extLst>
              <a:ext uri="{FF2B5EF4-FFF2-40B4-BE49-F238E27FC236}">
                <a16:creationId xmlns:a16="http://schemas.microsoft.com/office/drawing/2014/main" id="{9E17336E-1B32-B8F6-8E07-5346E200D4C1}"/>
              </a:ext>
            </a:extLst>
          </p:cNvPr>
          <p:cNvSpPr>
            <a:spLocks noGrp="1"/>
          </p:cNvSpPr>
          <p:nvPr>
            <p:ph type="subTitle" idx="1"/>
          </p:nvPr>
        </p:nvSpPr>
        <p:spPr/>
        <p:txBody>
          <a:bodyPr/>
          <a:lstStyle/>
          <a:p>
            <a:endParaRPr lang="en-US"/>
          </a:p>
        </p:txBody>
      </p:sp>
      <p:pic>
        <p:nvPicPr>
          <p:cNvPr id="8" name="Picture 7" descr="A blue and white background with white text&#10;&#10;Description automatically generated">
            <a:extLst>
              <a:ext uri="{FF2B5EF4-FFF2-40B4-BE49-F238E27FC236}">
                <a16:creationId xmlns:a16="http://schemas.microsoft.com/office/drawing/2014/main" id="{5666296B-9F9B-24AF-539F-C85B941325BC}"/>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251817387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08E172E6-B458-4BD0-FCCB-51360EC1CFB1}"/>
              </a:ext>
            </a:extLst>
          </p:cNvPr>
          <p:cNvSpPr/>
          <p:nvPr/>
        </p:nvSpPr>
        <p:spPr>
          <a:xfrm>
            <a:off x="4962218" y="4229216"/>
            <a:ext cx="3767731" cy="1232489"/>
          </a:xfrm>
          <a:prstGeom prst="roundRect">
            <a:avLst>
              <a:gd name="adj" fmla="val 19507"/>
            </a:avLst>
          </a:prstGeom>
          <a:noFill/>
          <a:ln w="12700">
            <a:solidFill>
              <a:schemeClr val="bg1">
                <a:alpha val="7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a:solidFill>
                  <a:schemeClr val="bg1"/>
                </a:solidFill>
              </a:rPr>
              <a:t>ENGLISH: PREDETERMINE</a:t>
            </a:r>
          </a:p>
          <a:p>
            <a:r>
              <a:rPr lang="en-US" sz="2400" dirty="0">
                <a:solidFill>
                  <a:schemeClr val="bg1"/>
                </a:solidFill>
              </a:rPr>
              <a:t>“to establish or decide</a:t>
            </a:r>
            <a:br>
              <a:rPr lang="en-US" sz="2400" dirty="0">
                <a:solidFill>
                  <a:schemeClr val="bg1"/>
                </a:solidFill>
              </a:rPr>
            </a:br>
            <a:r>
              <a:rPr lang="en-US" sz="2400" dirty="0">
                <a:solidFill>
                  <a:schemeClr val="bg1"/>
                </a:solidFill>
              </a:rPr>
              <a:t> in advance”</a:t>
            </a:r>
            <a:endParaRPr lang="en-US" b="1" dirty="0">
              <a:solidFill>
                <a:schemeClr val="bg1"/>
              </a:solidFill>
            </a:endParaRPr>
          </a:p>
        </p:txBody>
      </p:sp>
      <p:sp>
        <p:nvSpPr>
          <p:cNvPr id="10" name="Rounded Rectangle 9">
            <a:extLst>
              <a:ext uri="{FF2B5EF4-FFF2-40B4-BE49-F238E27FC236}">
                <a16:creationId xmlns:a16="http://schemas.microsoft.com/office/drawing/2014/main" id="{C3790065-D26B-0C23-ABDA-C936771E4B87}"/>
              </a:ext>
            </a:extLst>
          </p:cNvPr>
          <p:cNvSpPr/>
          <p:nvPr/>
        </p:nvSpPr>
        <p:spPr>
          <a:xfrm>
            <a:off x="4962218" y="516490"/>
            <a:ext cx="3767731" cy="3602699"/>
          </a:xfrm>
          <a:prstGeom prst="roundRect">
            <a:avLst>
              <a:gd name="adj" fmla="val 11061"/>
            </a:avLst>
          </a:prstGeom>
          <a:noFill/>
          <a:ln w="12700">
            <a:solidFill>
              <a:schemeClr val="bg1">
                <a:alpha val="7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a:solidFill>
                  <a:schemeClr val="bg1"/>
                </a:solidFill>
              </a:rPr>
              <a:t>GREEK: PROORIZŌ</a:t>
            </a:r>
            <a:br>
              <a:rPr lang="en-US" sz="2000" i="1" dirty="0">
                <a:solidFill>
                  <a:schemeClr val="bg1"/>
                </a:solidFill>
              </a:rPr>
            </a:br>
            <a:r>
              <a:rPr lang="en-US" sz="2400" dirty="0">
                <a:solidFill>
                  <a:schemeClr val="bg1"/>
                </a:solidFill>
              </a:rPr>
              <a:t>“to predetermine, </a:t>
            </a:r>
            <a:br>
              <a:rPr lang="en-US" sz="2400" dirty="0">
                <a:solidFill>
                  <a:schemeClr val="bg1"/>
                </a:solidFill>
              </a:rPr>
            </a:br>
            <a:r>
              <a:rPr lang="en-US" sz="2400" dirty="0">
                <a:solidFill>
                  <a:schemeClr val="bg1"/>
                </a:solidFill>
              </a:rPr>
              <a:t>decide beforehand, in the NT of God decreeing from eternity, to foreordain, appoint before”</a:t>
            </a:r>
          </a:p>
          <a:p>
            <a:endParaRPr lang="en-US" b="1" dirty="0">
              <a:solidFill>
                <a:schemeClr val="bg1"/>
              </a:solidFill>
            </a:endParaRPr>
          </a:p>
          <a:p>
            <a:r>
              <a:rPr lang="en-US" sz="2000" i="1" dirty="0">
                <a:solidFill>
                  <a:schemeClr val="bg1"/>
                </a:solidFill>
              </a:rPr>
              <a:t>Prefix: pro = before</a:t>
            </a:r>
          </a:p>
          <a:p>
            <a:r>
              <a:rPr lang="en-US" sz="2000" i="1" dirty="0">
                <a:solidFill>
                  <a:schemeClr val="bg1"/>
                </a:solidFill>
              </a:rPr>
              <a:t>Root: </a:t>
            </a:r>
            <a:r>
              <a:rPr lang="en-US" sz="2000" i="1" dirty="0" err="1"/>
              <a:t>horizō</a:t>
            </a:r>
            <a:r>
              <a:rPr lang="en-US" sz="2000" i="1" dirty="0"/>
              <a:t> = to define, to mark out the boundaries or limits.</a:t>
            </a:r>
            <a:endParaRPr lang="en-US" sz="2400" i="1" dirty="0">
              <a:solidFill>
                <a:schemeClr val="bg1"/>
              </a:solidFill>
            </a:endParaRPr>
          </a:p>
        </p:txBody>
      </p:sp>
      <p:grpSp>
        <p:nvGrpSpPr>
          <p:cNvPr id="14" name="Group 13">
            <a:extLst>
              <a:ext uri="{FF2B5EF4-FFF2-40B4-BE49-F238E27FC236}">
                <a16:creationId xmlns:a16="http://schemas.microsoft.com/office/drawing/2014/main" id="{FD19A6A0-659A-F4FE-839D-840B883CF4EA}"/>
              </a:ext>
            </a:extLst>
          </p:cNvPr>
          <p:cNvGrpSpPr/>
          <p:nvPr/>
        </p:nvGrpSpPr>
        <p:grpSpPr>
          <a:xfrm>
            <a:off x="215091" y="675861"/>
            <a:ext cx="4664909" cy="4585251"/>
            <a:chOff x="215091" y="675861"/>
            <a:chExt cx="4664909" cy="4585251"/>
          </a:xfrm>
        </p:grpSpPr>
        <p:pic>
          <p:nvPicPr>
            <p:cNvPr id="5" name="Picture 4">
              <a:extLst>
                <a:ext uri="{FF2B5EF4-FFF2-40B4-BE49-F238E27FC236}">
                  <a16:creationId xmlns:a16="http://schemas.microsoft.com/office/drawing/2014/main" id="{621CF2AA-52AB-694F-D5F1-31B04EE24AAA}"/>
                </a:ext>
              </a:extLst>
            </p:cNvPr>
            <p:cNvPicPr>
              <a:picLocks noChangeAspect="1"/>
            </p:cNvPicPr>
            <p:nvPr/>
          </p:nvPicPr>
          <p:blipFill>
            <a:blip r:embed="rId3"/>
            <a:stretch>
              <a:fillRect/>
            </a:stretch>
          </p:blipFill>
          <p:spPr>
            <a:xfrm>
              <a:off x="4065040" y="675861"/>
              <a:ext cx="814960" cy="4585251"/>
            </a:xfrm>
            <a:prstGeom prst="rect">
              <a:avLst/>
            </a:prstGeom>
          </p:spPr>
        </p:pic>
        <p:sp>
          <p:nvSpPr>
            <p:cNvPr id="6" name="TextBox 5">
              <a:extLst>
                <a:ext uri="{FF2B5EF4-FFF2-40B4-BE49-F238E27FC236}">
                  <a16:creationId xmlns:a16="http://schemas.microsoft.com/office/drawing/2014/main" id="{1BD4C6F0-B1C8-E77F-10D6-417094CCF9AD}"/>
                </a:ext>
              </a:extLst>
            </p:cNvPr>
            <p:cNvSpPr txBox="1"/>
            <p:nvPr/>
          </p:nvSpPr>
          <p:spPr>
            <a:xfrm>
              <a:off x="231086" y="2206702"/>
              <a:ext cx="2729948" cy="523220"/>
            </a:xfrm>
            <a:prstGeom prst="rect">
              <a:avLst/>
            </a:prstGeom>
            <a:noFill/>
          </p:spPr>
          <p:txBody>
            <a:bodyPr wrap="square" rtlCol="0">
              <a:spAutoFit/>
            </a:bodyPr>
            <a:lstStyle/>
            <a:p>
              <a:r>
                <a:rPr lang="en-US" sz="2800" dirty="0">
                  <a:solidFill>
                    <a:schemeClr val="bg1"/>
                  </a:solidFill>
                  <a:latin typeface="+mj-lt"/>
                </a:rPr>
                <a:t>UNDERSTANDING</a:t>
              </a:r>
            </a:p>
          </p:txBody>
        </p:sp>
        <p:sp>
          <p:nvSpPr>
            <p:cNvPr id="7" name="TextBox 6">
              <a:extLst>
                <a:ext uri="{FF2B5EF4-FFF2-40B4-BE49-F238E27FC236}">
                  <a16:creationId xmlns:a16="http://schemas.microsoft.com/office/drawing/2014/main" id="{2F6D718E-1DC6-09FB-C06A-751DEC47EADF}"/>
                </a:ext>
              </a:extLst>
            </p:cNvPr>
            <p:cNvSpPr txBox="1"/>
            <p:nvPr/>
          </p:nvSpPr>
          <p:spPr>
            <a:xfrm>
              <a:off x="215091" y="2537836"/>
              <a:ext cx="3860459"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PREDESTINATION</a:t>
              </a:r>
              <a:endParaRPr lang="en-US" sz="3000" dirty="0">
                <a:solidFill>
                  <a:schemeClr val="bg1"/>
                </a:solidFill>
              </a:endParaRPr>
            </a:p>
          </p:txBody>
        </p:sp>
        <p:sp>
          <p:nvSpPr>
            <p:cNvPr id="8" name="TextBox 7">
              <a:extLst>
                <a:ext uri="{FF2B5EF4-FFF2-40B4-BE49-F238E27FC236}">
                  <a16:creationId xmlns:a16="http://schemas.microsoft.com/office/drawing/2014/main" id="{D28C679D-EA40-329A-DE4B-F2640A183257}"/>
                </a:ext>
              </a:extLst>
            </p:cNvPr>
            <p:cNvSpPr txBox="1"/>
            <p:nvPr/>
          </p:nvSpPr>
          <p:spPr>
            <a:xfrm>
              <a:off x="277515" y="3036077"/>
              <a:ext cx="3359064" cy="523220"/>
            </a:xfrm>
            <a:prstGeom prst="rect">
              <a:avLst/>
            </a:prstGeom>
            <a:noFill/>
          </p:spPr>
          <p:txBody>
            <a:bodyPr wrap="square" rtlCol="0">
              <a:spAutoFit/>
            </a:bodyPr>
            <a:lstStyle/>
            <a:p>
              <a:r>
                <a:rPr lang="en-US" sz="2800" i="1" dirty="0">
                  <a:solidFill>
                    <a:schemeClr val="bg1"/>
                  </a:solidFill>
                  <a:latin typeface="+mj-lt"/>
                </a:rPr>
                <a:t>GREEK: PROORIZŌ</a:t>
              </a:r>
            </a:p>
          </p:txBody>
        </p:sp>
        <p:sp>
          <p:nvSpPr>
            <p:cNvPr id="11" name="TextBox 10">
              <a:extLst>
                <a:ext uri="{FF2B5EF4-FFF2-40B4-BE49-F238E27FC236}">
                  <a16:creationId xmlns:a16="http://schemas.microsoft.com/office/drawing/2014/main" id="{A6D86306-FE8F-FFC9-9007-908DEFA1E9C8}"/>
                </a:ext>
              </a:extLst>
            </p:cNvPr>
            <p:cNvSpPr txBox="1"/>
            <p:nvPr/>
          </p:nvSpPr>
          <p:spPr>
            <a:xfrm>
              <a:off x="1340869" y="3415802"/>
              <a:ext cx="939875" cy="369332"/>
            </a:xfrm>
            <a:prstGeom prst="rect">
              <a:avLst/>
            </a:prstGeom>
            <a:noFill/>
          </p:spPr>
          <p:txBody>
            <a:bodyPr wrap="square" rtlCol="0">
              <a:spAutoFit/>
            </a:bodyPr>
            <a:lstStyle/>
            <a:p>
              <a:r>
                <a:rPr lang="en-US" i="1" dirty="0">
                  <a:solidFill>
                    <a:schemeClr val="bg1"/>
                  </a:solidFill>
                  <a:latin typeface="+mj-lt"/>
                </a:rPr>
                <a:t>(VERB)</a:t>
              </a:r>
            </a:p>
          </p:txBody>
        </p:sp>
      </p:grpSp>
    </p:spTree>
    <p:extLst>
      <p:ext uri="{BB962C8B-B14F-4D97-AF65-F5344CB8AC3E}">
        <p14:creationId xmlns:p14="http://schemas.microsoft.com/office/powerpoint/2010/main" val="36752831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D19A6A0-659A-F4FE-839D-840B883CF4EA}"/>
              </a:ext>
            </a:extLst>
          </p:cNvPr>
          <p:cNvGrpSpPr/>
          <p:nvPr/>
        </p:nvGrpSpPr>
        <p:grpSpPr>
          <a:xfrm>
            <a:off x="215091" y="675861"/>
            <a:ext cx="4664909" cy="4585251"/>
            <a:chOff x="215091" y="675861"/>
            <a:chExt cx="4664909" cy="4585251"/>
          </a:xfrm>
        </p:grpSpPr>
        <p:pic>
          <p:nvPicPr>
            <p:cNvPr id="5" name="Picture 4">
              <a:extLst>
                <a:ext uri="{FF2B5EF4-FFF2-40B4-BE49-F238E27FC236}">
                  <a16:creationId xmlns:a16="http://schemas.microsoft.com/office/drawing/2014/main" id="{621CF2AA-52AB-694F-D5F1-31B04EE24AAA}"/>
                </a:ext>
              </a:extLst>
            </p:cNvPr>
            <p:cNvPicPr>
              <a:picLocks noChangeAspect="1"/>
            </p:cNvPicPr>
            <p:nvPr/>
          </p:nvPicPr>
          <p:blipFill>
            <a:blip r:embed="rId3"/>
            <a:stretch>
              <a:fillRect/>
            </a:stretch>
          </p:blipFill>
          <p:spPr>
            <a:xfrm>
              <a:off x="4065040" y="675861"/>
              <a:ext cx="814960" cy="4585251"/>
            </a:xfrm>
            <a:prstGeom prst="rect">
              <a:avLst/>
            </a:prstGeom>
          </p:spPr>
        </p:pic>
        <p:sp>
          <p:nvSpPr>
            <p:cNvPr id="6" name="TextBox 5">
              <a:extLst>
                <a:ext uri="{FF2B5EF4-FFF2-40B4-BE49-F238E27FC236}">
                  <a16:creationId xmlns:a16="http://schemas.microsoft.com/office/drawing/2014/main" id="{1BD4C6F0-B1C8-E77F-10D6-417094CCF9AD}"/>
                </a:ext>
              </a:extLst>
            </p:cNvPr>
            <p:cNvSpPr txBox="1"/>
            <p:nvPr/>
          </p:nvSpPr>
          <p:spPr>
            <a:xfrm>
              <a:off x="231086" y="2206702"/>
              <a:ext cx="2729948" cy="523220"/>
            </a:xfrm>
            <a:prstGeom prst="rect">
              <a:avLst/>
            </a:prstGeom>
            <a:noFill/>
          </p:spPr>
          <p:txBody>
            <a:bodyPr wrap="square" rtlCol="0">
              <a:spAutoFit/>
            </a:bodyPr>
            <a:lstStyle/>
            <a:p>
              <a:r>
                <a:rPr lang="en-US" sz="2800" dirty="0">
                  <a:solidFill>
                    <a:schemeClr val="bg1"/>
                  </a:solidFill>
                  <a:latin typeface="+mj-lt"/>
                </a:rPr>
                <a:t>UNDERSTANDING</a:t>
              </a:r>
            </a:p>
          </p:txBody>
        </p:sp>
        <p:sp>
          <p:nvSpPr>
            <p:cNvPr id="7" name="TextBox 6">
              <a:extLst>
                <a:ext uri="{FF2B5EF4-FFF2-40B4-BE49-F238E27FC236}">
                  <a16:creationId xmlns:a16="http://schemas.microsoft.com/office/drawing/2014/main" id="{2F6D718E-1DC6-09FB-C06A-751DEC47EADF}"/>
                </a:ext>
              </a:extLst>
            </p:cNvPr>
            <p:cNvSpPr txBox="1"/>
            <p:nvPr/>
          </p:nvSpPr>
          <p:spPr>
            <a:xfrm>
              <a:off x="215091" y="2537836"/>
              <a:ext cx="3860459"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PREDESTINATION</a:t>
              </a:r>
              <a:endParaRPr lang="en-US" sz="3000" dirty="0">
                <a:solidFill>
                  <a:schemeClr val="bg1"/>
                </a:solidFill>
              </a:endParaRPr>
            </a:p>
          </p:txBody>
        </p:sp>
        <p:sp>
          <p:nvSpPr>
            <p:cNvPr id="8" name="TextBox 7">
              <a:extLst>
                <a:ext uri="{FF2B5EF4-FFF2-40B4-BE49-F238E27FC236}">
                  <a16:creationId xmlns:a16="http://schemas.microsoft.com/office/drawing/2014/main" id="{D28C679D-EA40-329A-DE4B-F2640A183257}"/>
                </a:ext>
              </a:extLst>
            </p:cNvPr>
            <p:cNvSpPr txBox="1"/>
            <p:nvPr/>
          </p:nvSpPr>
          <p:spPr>
            <a:xfrm>
              <a:off x="277515" y="3036077"/>
              <a:ext cx="3359064" cy="523220"/>
            </a:xfrm>
            <a:prstGeom prst="rect">
              <a:avLst/>
            </a:prstGeom>
            <a:noFill/>
          </p:spPr>
          <p:txBody>
            <a:bodyPr wrap="square" rtlCol="0">
              <a:spAutoFit/>
            </a:bodyPr>
            <a:lstStyle/>
            <a:p>
              <a:r>
                <a:rPr lang="en-US" sz="2800" i="1" dirty="0">
                  <a:solidFill>
                    <a:schemeClr val="bg1"/>
                  </a:solidFill>
                  <a:latin typeface="+mj-lt"/>
                </a:rPr>
                <a:t>GREEK: PROORIZŌ</a:t>
              </a:r>
            </a:p>
          </p:txBody>
        </p:sp>
        <p:sp>
          <p:nvSpPr>
            <p:cNvPr id="11" name="TextBox 10">
              <a:extLst>
                <a:ext uri="{FF2B5EF4-FFF2-40B4-BE49-F238E27FC236}">
                  <a16:creationId xmlns:a16="http://schemas.microsoft.com/office/drawing/2014/main" id="{A6D86306-FE8F-FFC9-9007-908DEFA1E9C8}"/>
                </a:ext>
              </a:extLst>
            </p:cNvPr>
            <p:cNvSpPr txBox="1"/>
            <p:nvPr/>
          </p:nvSpPr>
          <p:spPr>
            <a:xfrm>
              <a:off x="1340869" y="3415802"/>
              <a:ext cx="939875" cy="369332"/>
            </a:xfrm>
            <a:prstGeom prst="rect">
              <a:avLst/>
            </a:prstGeom>
            <a:noFill/>
          </p:spPr>
          <p:txBody>
            <a:bodyPr wrap="square" rtlCol="0">
              <a:spAutoFit/>
            </a:bodyPr>
            <a:lstStyle/>
            <a:p>
              <a:r>
                <a:rPr lang="en-US" i="1" dirty="0">
                  <a:solidFill>
                    <a:schemeClr val="bg1"/>
                  </a:solidFill>
                  <a:latin typeface="+mj-lt"/>
                </a:rPr>
                <a:t>(VERB)</a:t>
              </a:r>
            </a:p>
          </p:txBody>
        </p:sp>
      </p:grpSp>
      <p:grpSp>
        <p:nvGrpSpPr>
          <p:cNvPr id="12" name="Group 11">
            <a:extLst>
              <a:ext uri="{FF2B5EF4-FFF2-40B4-BE49-F238E27FC236}">
                <a16:creationId xmlns:a16="http://schemas.microsoft.com/office/drawing/2014/main" id="{AFD40049-F67F-2F21-8C26-A7BB559957FF}"/>
              </a:ext>
            </a:extLst>
          </p:cNvPr>
          <p:cNvGrpSpPr/>
          <p:nvPr/>
        </p:nvGrpSpPr>
        <p:grpSpPr>
          <a:xfrm>
            <a:off x="4980895" y="874167"/>
            <a:ext cx="3664910" cy="1474253"/>
            <a:chOff x="4980895" y="426848"/>
            <a:chExt cx="3664910" cy="1474253"/>
          </a:xfrm>
        </p:grpSpPr>
        <p:sp>
          <p:nvSpPr>
            <p:cNvPr id="3" name="Rounded Rectangle 2">
              <a:extLst>
                <a:ext uri="{FF2B5EF4-FFF2-40B4-BE49-F238E27FC236}">
                  <a16:creationId xmlns:a16="http://schemas.microsoft.com/office/drawing/2014/main" id="{4EB4E6AF-BC51-33A5-47DA-881460826D01}"/>
                </a:ext>
              </a:extLst>
            </p:cNvPr>
            <p:cNvSpPr/>
            <p:nvPr/>
          </p:nvSpPr>
          <p:spPr>
            <a:xfrm>
              <a:off x="4980895" y="827738"/>
              <a:ext cx="3664910" cy="42976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accent1">
                      <a:lumMod val="50000"/>
                    </a:schemeClr>
                  </a:solidFill>
                </a:rPr>
                <a:t>ACTS 4:28 – His Plans </a:t>
              </a:r>
            </a:p>
          </p:txBody>
        </p:sp>
        <p:sp>
          <p:nvSpPr>
            <p:cNvPr id="27" name="TextBox 26">
              <a:extLst>
                <a:ext uri="{FF2B5EF4-FFF2-40B4-BE49-F238E27FC236}">
                  <a16:creationId xmlns:a16="http://schemas.microsoft.com/office/drawing/2014/main" id="{AB8B6F9A-E17E-CEEF-D42F-D0A2B3B180A7}"/>
                </a:ext>
              </a:extLst>
            </p:cNvPr>
            <p:cNvSpPr txBox="1"/>
            <p:nvPr/>
          </p:nvSpPr>
          <p:spPr>
            <a:xfrm>
              <a:off x="5090008" y="426848"/>
              <a:ext cx="3406743" cy="400110"/>
            </a:xfrm>
            <a:prstGeom prst="rect">
              <a:avLst/>
            </a:prstGeom>
            <a:noFill/>
          </p:spPr>
          <p:txBody>
            <a:bodyPr wrap="square" rtlCol="0">
              <a:spAutoFit/>
            </a:bodyPr>
            <a:lstStyle/>
            <a:p>
              <a:r>
                <a:rPr lang="en-US" sz="2000" i="1" dirty="0">
                  <a:solidFill>
                    <a:schemeClr val="bg1"/>
                  </a:solidFill>
                  <a:latin typeface="+mj-lt"/>
                </a:rPr>
                <a:t>A King Who Predetermines</a:t>
              </a:r>
            </a:p>
          </p:txBody>
        </p:sp>
        <p:sp>
          <p:nvSpPr>
            <p:cNvPr id="19" name="Rounded Rectangle 18">
              <a:extLst>
                <a:ext uri="{FF2B5EF4-FFF2-40B4-BE49-F238E27FC236}">
                  <a16:creationId xmlns:a16="http://schemas.microsoft.com/office/drawing/2014/main" id="{5C0781A4-4500-2631-DE7A-7B3DA6522140}"/>
                </a:ext>
              </a:extLst>
            </p:cNvPr>
            <p:cNvSpPr/>
            <p:nvPr/>
          </p:nvSpPr>
          <p:spPr>
            <a:xfrm>
              <a:off x="4980895" y="1471333"/>
              <a:ext cx="3664910" cy="42976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accent1">
                      <a:lumMod val="50000"/>
                    </a:schemeClr>
                  </a:solidFill>
                </a:rPr>
                <a:t>1 CORINTHIANS 2:7 – Wisdom</a:t>
              </a:r>
            </a:p>
          </p:txBody>
        </p:sp>
      </p:grpSp>
      <p:grpSp>
        <p:nvGrpSpPr>
          <p:cNvPr id="13" name="Group 12">
            <a:extLst>
              <a:ext uri="{FF2B5EF4-FFF2-40B4-BE49-F238E27FC236}">
                <a16:creationId xmlns:a16="http://schemas.microsoft.com/office/drawing/2014/main" id="{CF69A9A0-84F7-B834-8315-489F6CF6FE3E}"/>
              </a:ext>
            </a:extLst>
          </p:cNvPr>
          <p:cNvGrpSpPr/>
          <p:nvPr/>
        </p:nvGrpSpPr>
        <p:grpSpPr>
          <a:xfrm>
            <a:off x="4980895" y="3251677"/>
            <a:ext cx="3669640" cy="1439931"/>
            <a:chOff x="4980895" y="3251677"/>
            <a:chExt cx="3669640" cy="1439931"/>
          </a:xfrm>
        </p:grpSpPr>
        <p:sp>
          <p:nvSpPr>
            <p:cNvPr id="16" name="Rounded Rectangle 15">
              <a:extLst>
                <a:ext uri="{FF2B5EF4-FFF2-40B4-BE49-F238E27FC236}">
                  <a16:creationId xmlns:a16="http://schemas.microsoft.com/office/drawing/2014/main" id="{22985A07-E03D-E63F-1CC1-813199F0DF39}"/>
                </a:ext>
              </a:extLst>
            </p:cNvPr>
            <p:cNvSpPr/>
            <p:nvPr/>
          </p:nvSpPr>
          <p:spPr>
            <a:xfrm>
              <a:off x="4980895" y="4261840"/>
              <a:ext cx="3664910" cy="42976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accent1">
                      <a:lumMod val="50000"/>
                    </a:schemeClr>
                  </a:solidFill>
                </a:rPr>
                <a:t>ROMANS 8:28-29 – His Actions</a:t>
              </a:r>
            </a:p>
          </p:txBody>
        </p:sp>
        <p:sp>
          <p:nvSpPr>
            <p:cNvPr id="22" name="Rounded Rectangle 21">
              <a:extLst>
                <a:ext uri="{FF2B5EF4-FFF2-40B4-BE49-F238E27FC236}">
                  <a16:creationId xmlns:a16="http://schemas.microsoft.com/office/drawing/2014/main" id="{8FEE3C26-32F0-8FFB-95C6-D2CB0FE871D5}"/>
                </a:ext>
              </a:extLst>
            </p:cNvPr>
            <p:cNvSpPr/>
            <p:nvPr/>
          </p:nvSpPr>
          <p:spPr>
            <a:xfrm>
              <a:off x="4985625" y="3645723"/>
              <a:ext cx="3664910" cy="42976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accent1">
                      <a:lumMod val="50000"/>
                    </a:schemeClr>
                  </a:solidFill>
                </a:rPr>
                <a:t>EPHESIANS 1:5,11 – Adopt/</a:t>
              </a:r>
              <a:r>
                <a:rPr lang="en-US" sz="2000" b="1" dirty="0" err="1">
                  <a:solidFill>
                    <a:schemeClr val="accent1">
                      <a:lumMod val="50000"/>
                    </a:schemeClr>
                  </a:solidFill>
                </a:rPr>
                <a:t>Inh</a:t>
              </a:r>
              <a:r>
                <a:rPr lang="en-US" sz="2000" b="1" dirty="0">
                  <a:solidFill>
                    <a:schemeClr val="accent1">
                      <a:lumMod val="50000"/>
                    </a:schemeClr>
                  </a:solidFill>
                </a:rPr>
                <a:t>.</a:t>
              </a:r>
            </a:p>
          </p:txBody>
        </p:sp>
        <p:sp>
          <p:nvSpPr>
            <p:cNvPr id="15" name="TextBox 14">
              <a:extLst>
                <a:ext uri="{FF2B5EF4-FFF2-40B4-BE49-F238E27FC236}">
                  <a16:creationId xmlns:a16="http://schemas.microsoft.com/office/drawing/2014/main" id="{E09B8C23-CF6A-5756-65E3-778F8B02D215}"/>
                </a:ext>
              </a:extLst>
            </p:cNvPr>
            <p:cNvSpPr txBox="1"/>
            <p:nvPr/>
          </p:nvSpPr>
          <p:spPr>
            <a:xfrm>
              <a:off x="5142942" y="3251677"/>
              <a:ext cx="3406743" cy="400110"/>
            </a:xfrm>
            <a:prstGeom prst="rect">
              <a:avLst/>
            </a:prstGeom>
            <a:noFill/>
          </p:spPr>
          <p:txBody>
            <a:bodyPr wrap="square" rtlCol="0">
              <a:spAutoFit/>
            </a:bodyPr>
            <a:lstStyle/>
            <a:p>
              <a:r>
                <a:rPr lang="en-US" sz="2000" i="1" dirty="0">
                  <a:solidFill>
                    <a:schemeClr val="bg1"/>
                  </a:solidFill>
                  <a:latin typeface="+mj-lt"/>
                </a:rPr>
                <a:t>A Father Who Predetermines</a:t>
              </a:r>
            </a:p>
          </p:txBody>
        </p:sp>
      </p:grpSp>
    </p:spTree>
    <p:extLst>
      <p:ext uri="{BB962C8B-B14F-4D97-AF65-F5344CB8AC3E}">
        <p14:creationId xmlns:p14="http://schemas.microsoft.com/office/powerpoint/2010/main" val="17628447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D19A6A0-659A-F4FE-839D-840B883CF4EA}"/>
              </a:ext>
            </a:extLst>
          </p:cNvPr>
          <p:cNvGrpSpPr/>
          <p:nvPr/>
        </p:nvGrpSpPr>
        <p:grpSpPr>
          <a:xfrm>
            <a:off x="321324" y="196385"/>
            <a:ext cx="3860459" cy="915909"/>
            <a:chOff x="215091" y="2206702"/>
            <a:chExt cx="3860459" cy="915909"/>
          </a:xfrm>
        </p:grpSpPr>
        <p:sp>
          <p:nvSpPr>
            <p:cNvPr id="6" name="TextBox 5">
              <a:extLst>
                <a:ext uri="{FF2B5EF4-FFF2-40B4-BE49-F238E27FC236}">
                  <a16:creationId xmlns:a16="http://schemas.microsoft.com/office/drawing/2014/main" id="{1BD4C6F0-B1C8-E77F-10D6-417094CCF9AD}"/>
                </a:ext>
              </a:extLst>
            </p:cNvPr>
            <p:cNvSpPr txBox="1"/>
            <p:nvPr/>
          </p:nvSpPr>
          <p:spPr>
            <a:xfrm>
              <a:off x="231086" y="2206702"/>
              <a:ext cx="2729948" cy="523220"/>
            </a:xfrm>
            <a:prstGeom prst="rect">
              <a:avLst/>
            </a:prstGeom>
            <a:noFill/>
          </p:spPr>
          <p:txBody>
            <a:bodyPr wrap="square" rtlCol="0">
              <a:spAutoFit/>
            </a:bodyPr>
            <a:lstStyle/>
            <a:p>
              <a:r>
                <a:rPr lang="en-US" sz="2800" dirty="0">
                  <a:solidFill>
                    <a:schemeClr val="bg1"/>
                  </a:solidFill>
                  <a:latin typeface="+mj-lt"/>
                </a:rPr>
                <a:t>UNDERSTANDING</a:t>
              </a:r>
            </a:p>
          </p:txBody>
        </p:sp>
        <p:sp>
          <p:nvSpPr>
            <p:cNvPr id="7" name="TextBox 6">
              <a:extLst>
                <a:ext uri="{FF2B5EF4-FFF2-40B4-BE49-F238E27FC236}">
                  <a16:creationId xmlns:a16="http://schemas.microsoft.com/office/drawing/2014/main" id="{2F6D718E-1DC6-09FB-C06A-751DEC47EADF}"/>
                </a:ext>
              </a:extLst>
            </p:cNvPr>
            <p:cNvSpPr txBox="1"/>
            <p:nvPr/>
          </p:nvSpPr>
          <p:spPr>
            <a:xfrm>
              <a:off x="215091" y="2537836"/>
              <a:ext cx="3860459"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PREDESTINATION</a:t>
              </a:r>
              <a:endParaRPr lang="en-US" sz="3000" dirty="0">
                <a:solidFill>
                  <a:schemeClr val="bg1"/>
                </a:solidFill>
              </a:endParaRPr>
            </a:p>
          </p:txBody>
        </p:sp>
      </p:grpSp>
      <p:sp>
        <p:nvSpPr>
          <p:cNvPr id="9" name="Rounded Rectangle 8">
            <a:extLst>
              <a:ext uri="{FF2B5EF4-FFF2-40B4-BE49-F238E27FC236}">
                <a16:creationId xmlns:a16="http://schemas.microsoft.com/office/drawing/2014/main" id="{08E172E6-B458-4BD0-FCCB-51360EC1CFB1}"/>
              </a:ext>
            </a:extLst>
          </p:cNvPr>
          <p:cNvSpPr/>
          <p:nvPr/>
        </p:nvSpPr>
        <p:spPr>
          <a:xfrm>
            <a:off x="263176" y="1112296"/>
            <a:ext cx="2093976" cy="4406319"/>
          </a:xfrm>
          <a:prstGeom prst="roundRect">
            <a:avLst>
              <a:gd name="adj" fmla="val 19507"/>
            </a:avLst>
          </a:prstGeom>
          <a:noFill/>
          <a:ln w="12700">
            <a:solidFill>
              <a:schemeClr val="bg1">
                <a:alpha val="7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i="1" dirty="0">
                <a:solidFill>
                  <a:schemeClr val="bg1"/>
                </a:solidFill>
              </a:rPr>
              <a:t>God Is The </a:t>
            </a:r>
            <a:r>
              <a:rPr lang="en-US" sz="2000" b="1" i="1" dirty="0">
                <a:solidFill>
                  <a:schemeClr val="accent4">
                    <a:lumMod val="40000"/>
                    <a:lumOff val="60000"/>
                  </a:schemeClr>
                </a:solidFill>
              </a:rPr>
              <a:t>Ultimate King</a:t>
            </a:r>
          </a:p>
          <a:p>
            <a:pPr algn="ctr"/>
            <a:br>
              <a:rPr lang="en-US" sz="1600" dirty="0">
                <a:solidFill>
                  <a:schemeClr val="bg1"/>
                </a:solidFill>
              </a:rPr>
            </a:br>
            <a:r>
              <a:rPr lang="en-US" dirty="0">
                <a:solidFill>
                  <a:schemeClr val="bg1"/>
                </a:solidFill>
              </a:rPr>
              <a:t>“…</a:t>
            </a:r>
            <a:r>
              <a:rPr lang="en-US" dirty="0"/>
              <a:t>Herod and Pontius Pilate, along with the Gentiles and the peoples of Israel, to do whatever </a:t>
            </a:r>
            <a:r>
              <a:rPr lang="en-US" dirty="0">
                <a:solidFill>
                  <a:schemeClr val="accent4">
                    <a:lumMod val="40000"/>
                    <a:lumOff val="60000"/>
                  </a:schemeClr>
                </a:solidFill>
              </a:rPr>
              <a:t>Your hand </a:t>
            </a:r>
            <a:r>
              <a:rPr lang="en-US" dirty="0"/>
              <a:t>and </a:t>
            </a:r>
            <a:r>
              <a:rPr lang="en-US" dirty="0">
                <a:solidFill>
                  <a:schemeClr val="accent4">
                    <a:lumMod val="40000"/>
                    <a:lumOff val="60000"/>
                  </a:schemeClr>
                </a:solidFill>
              </a:rPr>
              <a:t>Your purpose </a:t>
            </a:r>
            <a:r>
              <a:rPr lang="en-US" dirty="0">
                <a:solidFill>
                  <a:schemeClr val="bg1"/>
                </a:solidFill>
              </a:rPr>
              <a:t>predestined</a:t>
            </a:r>
            <a:br>
              <a:rPr lang="en-US" dirty="0"/>
            </a:br>
            <a:r>
              <a:rPr lang="en-US" dirty="0"/>
              <a:t> to occur.</a:t>
            </a:r>
            <a:r>
              <a:rPr lang="en-US" dirty="0">
                <a:solidFill>
                  <a:schemeClr val="bg1"/>
                </a:solidFill>
              </a:rPr>
              <a:t>” </a:t>
            </a:r>
            <a:br>
              <a:rPr lang="en-US" dirty="0">
                <a:solidFill>
                  <a:schemeClr val="bg1"/>
                </a:solidFill>
              </a:rPr>
            </a:br>
            <a:r>
              <a:rPr lang="en-US" dirty="0">
                <a:solidFill>
                  <a:schemeClr val="bg1"/>
                </a:solidFill>
              </a:rPr>
              <a:t>Acts 4:27b-28</a:t>
            </a:r>
            <a:endParaRPr lang="en-US" b="1" dirty="0">
              <a:solidFill>
                <a:schemeClr val="bg1"/>
              </a:solidFill>
            </a:endParaRPr>
          </a:p>
        </p:txBody>
      </p:sp>
      <p:sp>
        <p:nvSpPr>
          <p:cNvPr id="2" name="Rounded Rectangle 1">
            <a:extLst>
              <a:ext uri="{FF2B5EF4-FFF2-40B4-BE49-F238E27FC236}">
                <a16:creationId xmlns:a16="http://schemas.microsoft.com/office/drawing/2014/main" id="{272469A6-2522-9C46-58E7-4B5F0249A3F7}"/>
              </a:ext>
            </a:extLst>
          </p:cNvPr>
          <p:cNvSpPr/>
          <p:nvPr/>
        </p:nvSpPr>
        <p:spPr>
          <a:xfrm>
            <a:off x="2441145" y="1112295"/>
            <a:ext cx="2093976" cy="4406319"/>
          </a:xfrm>
          <a:prstGeom prst="roundRect">
            <a:avLst>
              <a:gd name="adj" fmla="val 19507"/>
            </a:avLst>
          </a:prstGeom>
          <a:noFill/>
          <a:ln w="12700">
            <a:solidFill>
              <a:schemeClr val="bg1">
                <a:alpha val="7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i="1" dirty="0">
                <a:solidFill>
                  <a:schemeClr val="bg1"/>
                </a:solidFill>
              </a:rPr>
              <a:t>God Is The </a:t>
            </a:r>
            <a:r>
              <a:rPr lang="en-US" sz="2000" b="1" i="1" dirty="0">
                <a:solidFill>
                  <a:schemeClr val="accent4">
                    <a:lumMod val="40000"/>
                    <a:lumOff val="60000"/>
                  </a:schemeClr>
                </a:solidFill>
              </a:rPr>
              <a:t>Ultimate King</a:t>
            </a:r>
          </a:p>
          <a:p>
            <a:pPr algn="ctr"/>
            <a:br>
              <a:rPr lang="en-US" sz="1600" dirty="0">
                <a:solidFill>
                  <a:schemeClr val="bg1"/>
                </a:solidFill>
              </a:rPr>
            </a:br>
            <a:r>
              <a:rPr lang="en-US" dirty="0">
                <a:solidFill>
                  <a:schemeClr val="bg1"/>
                </a:solidFill>
              </a:rPr>
              <a:t>“</a:t>
            </a:r>
            <a:r>
              <a:rPr lang="en-US" dirty="0"/>
              <a:t>but we speak </a:t>
            </a:r>
            <a:r>
              <a:rPr lang="en-US" dirty="0">
                <a:solidFill>
                  <a:schemeClr val="accent4">
                    <a:lumMod val="40000"/>
                    <a:lumOff val="60000"/>
                  </a:schemeClr>
                </a:solidFill>
              </a:rPr>
              <a:t>God’s wisdom </a:t>
            </a:r>
            <a:r>
              <a:rPr lang="en-US" dirty="0"/>
              <a:t>…which God predestined before the ages to our glory; </a:t>
            </a:r>
            <a:r>
              <a:rPr lang="en-US" b="1" baseline="30000" dirty="0"/>
              <a:t>8 </a:t>
            </a:r>
            <a:r>
              <a:rPr lang="en-US" i="1" dirty="0"/>
              <a:t>the wisdom</a:t>
            </a:r>
            <a:r>
              <a:rPr lang="en-US" dirty="0"/>
              <a:t> which </a:t>
            </a:r>
            <a:r>
              <a:rPr lang="en-US" dirty="0">
                <a:solidFill>
                  <a:schemeClr val="accent4">
                    <a:lumMod val="40000"/>
                    <a:lumOff val="60000"/>
                  </a:schemeClr>
                </a:solidFill>
              </a:rPr>
              <a:t>none of the rulers of this age has understood</a:t>
            </a:r>
            <a:r>
              <a:rPr lang="en-US" dirty="0"/>
              <a:t>…” </a:t>
            </a:r>
            <a:br>
              <a:rPr lang="en-US" dirty="0"/>
            </a:br>
            <a:r>
              <a:rPr lang="en-US" dirty="0"/>
              <a:t>1 Cor. 2:7-8a</a:t>
            </a:r>
            <a:endParaRPr lang="en-US" b="1" dirty="0">
              <a:solidFill>
                <a:schemeClr val="bg1"/>
              </a:solidFill>
            </a:endParaRPr>
          </a:p>
        </p:txBody>
      </p:sp>
      <p:sp>
        <p:nvSpPr>
          <p:cNvPr id="3" name="Rounded Rectangle 2">
            <a:extLst>
              <a:ext uri="{FF2B5EF4-FFF2-40B4-BE49-F238E27FC236}">
                <a16:creationId xmlns:a16="http://schemas.microsoft.com/office/drawing/2014/main" id="{F0123453-E5E4-8F3C-8396-29BD9A408526}"/>
              </a:ext>
            </a:extLst>
          </p:cNvPr>
          <p:cNvSpPr/>
          <p:nvPr/>
        </p:nvSpPr>
        <p:spPr>
          <a:xfrm>
            <a:off x="4619115" y="1112295"/>
            <a:ext cx="2093976" cy="4406319"/>
          </a:xfrm>
          <a:prstGeom prst="roundRect">
            <a:avLst>
              <a:gd name="adj" fmla="val 19507"/>
            </a:avLst>
          </a:prstGeom>
          <a:noFill/>
          <a:ln w="12700">
            <a:solidFill>
              <a:schemeClr val="bg1">
                <a:alpha val="7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i="1" dirty="0">
                <a:solidFill>
                  <a:schemeClr val="bg1"/>
                </a:solidFill>
              </a:rPr>
              <a:t>God Is The </a:t>
            </a:r>
            <a:r>
              <a:rPr lang="en-US" sz="2000" b="1" i="1" dirty="0">
                <a:solidFill>
                  <a:schemeClr val="accent6">
                    <a:lumMod val="40000"/>
                    <a:lumOff val="60000"/>
                  </a:schemeClr>
                </a:solidFill>
              </a:rPr>
              <a:t>Ultimate Father</a:t>
            </a:r>
          </a:p>
          <a:p>
            <a:pPr algn="ctr"/>
            <a:br>
              <a:rPr lang="en-US" sz="1600" dirty="0">
                <a:solidFill>
                  <a:schemeClr val="bg1"/>
                </a:solidFill>
              </a:rPr>
            </a:br>
            <a:r>
              <a:rPr lang="en-US" dirty="0">
                <a:solidFill>
                  <a:schemeClr val="bg1"/>
                </a:solidFill>
              </a:rPr>
              <a:t>“</a:t>
            </a:r>
            <a:r>
              <a:rPr lang="en-US" dirty="0"/>
              <a:t>He predestined us to </a:t>
            </a:r>
            <a:r>
              <a:rPr lang="en-US" dirty="0">
                <a:solidFill>
                  <a:schemeClr val="accent6">
                    <a:lumMod val="40000"/>
                    <a:lumOff val="60000"/>
                  </a:schemeClr>
                </a:solidFill>
              </a:rPr>
              <a:t>adoption</a:t>
            </a:r>
            <a:br>
              <a:rPr lang="en-US" dirty="0">
                <a:solidFill>
                  <a:schemeClr val="accent6">
                    <a:lumMod val="40000"/>
                    <a:lumOff val="60000"/>
                  </a:schemeClr>
                </a:solidFill>
              </a:rPr>
            </a:br>
            <a:r>
              <a:rPr lang="en-US" dirty="0">
                <a:solidFill>
                  <a:schemeClr val="accent6">
                    <a:lumMod val="40000"/>
                    <a:lumOff val="60000"/>
                  </a:schemeClr>
                </a:solidFill>
              </a:rPr>
              <a:t> as sons through Jesus Christ</a:t>
            </a:r>
            <a:br>
              <a:rPr lang="en-US" dirty="0"/>
            </a:br>
            <a:r>
              <a:rPr lang="en-US" dirty="0"/>
              <a:t> to Himself, according to the kind intention of His will… we have obtained </a:t>
            </a:r>
            <a:r>
              <a:rPr lang="en-US" dirty="0">
                <a:solidFill>
                  <a:schemeClr val="accent6">
                    <a:lumMod val="40000"/>
                    <a:lumOff val="60000"/>
                  </a:schemeClr>
                </a:solidFill>
              </a:rPr>
              <a:t>an inheritance</a:t>
            </a:r>
            <a:r>
              <a:rPr lang="en-US" dirty="0"/>
              <a:t>,”</a:t>
            </a:r>
            <a:br>
              <a:rPr lang="en-US" dirty="0"/>
            </a:br>
            <a:r>
              <a:rPr lang="en-US" dirty="0"/>
              <a:t> </a:t>
            </a:r>
            <a:r>
              <a:rPr lang="en-US" dirty="0">
                <a:solidFill>
                  <a:schemeClr val="bg1"/>
                </a:solidFill>
              </a:rPr>
              <a:t>Eph 1:5, 11a</a:t>
            </a:r>
            <a:endParaRPr lang="en-US" b="1" dirty="0">
              <a:solidFill>
                <a:schemeClr val="bg1"/>
              </a:solidFill>
            </a:endParaRPr>
          </a:p>
        </p:txBody>
      </p:sp>
      <p:sp>
        <p:nvSpPr>
          <p:cNvPr id="4" name="Rounded Rectangle 3">
            <a:extLst>
              <a:ext uri="{FF2B5EF4-FFF2-40B4-BE49-F238E27FC236}">
                <a16:creationId xmlns:a16="http://schemas.microsoft.com/office/drawing/2014/main" id="{54473CC5-2A3D-B450-0B61-DA61799765C9}"/>
              </a:ext>
            </a:extLst>
          </p:cNvPr>
          <p:cNvSpPr/>
          <p:nvPr/>
        </p:nvSpPr>
        <p:spPr>
          <a:xfrm>
            <a:off x="6797083" y="1112294"/>
            <a:ext cx="2093976" cy="4406319"/>
          </a:xfrm>
          <a:prstGeom prst="roundRect">
            <a:avLst>
              <a:gd name="adj" fmla="val 19507"/>
            </a:avLst>
          </a:prstGeom>
          <a:noFill/>
          <a:ln w="12700">
            <a:solidFill>
              <a:schemeClr val="bg1">
                <a:alpha val="7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i="1" dirty="0">
                <a:solidFill>
                  <a:schemeClr val="bg1"/>
                </a:solidFill>
              </a:rPr>
              <a:t>God Is The </a:t>
            </a:r>
            <a:r>
              <a:rPr lang="en-US" sz="2000" b="1" i="1" dirty="0">
                <a:solidFill>
                  <a:schemeClr val="accent6">
                    <a:lumMod val="40000"/>
                    <a:lumOff val="60000"/>
                  </a:schemeClr>
                </a:solidFill>
              </a:rPr>
              <a:t>Ultimate Father</a:t>
            </a:r>
          </a:p>
          <a:p>
            <a:pPr algn="ctr"/>
            <a:br>
              <a:rPr lang="en-US" sz="1600" dirty="0">
                <a:solidFill>
                  <a:schemeClr val="bg1"/>
                </a:solidFill>
              </a:rPr>
            </a:br>
            <a:r>
              <a:rPr lang="en-US" b="1" baseline="30000" dirty="0"/>
              <a:t> </a:t>
            </a:r>
            <a:r>
              <a:rPr lang="en-US" b="1" dirty="0"/>
              <a:t>“</a:t>
            </a:r>
            <a:r>
              <a:rPr lang="en-US" dirty="0"/>
              <a:t>For those whom He foreknew, He also predestined </a:t>
            </a:r>
            <a:br>
              <a:rPr lang="en-US" dirty="0"/>
            </a:br>
            <a:r>
              <a:rPr lang="en-US" i="1" dirty="0"/>
              <a:t>to become</a:t>
            </a:r>
            <a:r>
              <a:rPr lang="en-US" dirty="0"/>
              <a:t> </a:t>
            </a:r>
            <a:r>
              <a:rPr lang="en-US" dirty="0">
                <a:solidFill>
                  <a:schemeClr val="accent6">
                    <a:lumMod val="40000"/>
                    <a:lumOff val="60000"/>
                  </a:schemeClr>
                </a:solidFill>
              </a:rPr>
              <a:t>conformed to the image of His Son</a:t>
            </a:r>
            <a:r>
              <a:rPr lang="en-US" dirty="0"/>
              <a:t>, so that He would be </a:t>
            </a:r>
            <a:r>
              <a:rPr lang="en-US" dirty="0">
                <a:solidFill>
                  <a:schemeClr val="accent6">
                    <a:lumMod val="40000"/>
                    <a:lumOff val="60000"/>
                  </a:schemeClr>
                </a:solidFill>
              </a:rPr>
              <a:t>the firstborn among many brethren</a:t>
            </a:r>
            <a:r>
              <a:rPr lang="en-US" dirty="0"/>
              <a:t>;” </a:t>
            </a:r>
            <a:br>
              <a:rPr lang="en-US" dirty="0"/>
            </a:br>
            <a:r>
              <a:rPr lang="en-US" dirty="0">
                <a:solidFill>
                  <a:schemeClr val="bg1"/>
                </a:solidFill>
              </a:rPr>
              <a:t>Rom. 8:29</a:t>
            </a:r>
            <a:endParaRPr lang="en-US" b="1" dirty="0">
              <a:solidFill>
                <a:schemeClr val="bg1"/>
              </a:solidFill>
            </a:endParaRPr>
          </a:p>
        </p:txBody>
      </p:sp>
    </p:spTree>
    <p:extLst>
      <p:ext uri="{BB962C8B-B14F-4D97-AF65-F5344CB8AC3E}">
        <p14:creationId xmlns:p14="http://schemas.microsoft.com/office/powerpoint/2010/main" val="15654892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D19A6A0-659A-F4FE-839D-840B883CF4EA}"/>
              </a:ext>
            </a:extLst>
          </p:cNvPr>
          <p:cNvGrpSpPr/>
          <p:nvPr/>
        </p:nvGrpSpPr>
        <p:grpSpPr>
          <a:xfrm>
            <a:off x="321324" y="196385"/>
            <a:ext cx="3860459" cy="915909"/>
            <a:chOff x="215091" y="2206702"/>
            <a:chExt cx="3860459" cy="915909"/>
          </a:xfrm>
        </p:grpSpPr>
        <p:sp>
          <p:nvSpPr>
            <p:cNvPr id="6" name="TextBox 5">
              <a:extLst>
                <a:ext uri="{FF2B5EF4-FFF2-40B4-BE49-F238E27FC236}">
                  <a16:creationId xmlns:a16="http://schemas.microsoft.com/office/drawing/2014/main" id="{1BD4C6F0-B1C8-E77F-10D6-417094CCF9AD}"/>
                </a:ext>
              </a:extLst>
            </p:cNvPr>
            <p:cNvSpPr txBox="1"/>
            <p:nvPr/>
          </p:nvSpPr>
          <p:spPr>
            <a:xfrm>
              <a:off x="231086" y="2206702"/>
              <a:ext cx="2729948" cy="523220"/>
            </a:xfrm>
            <a:prstGeom prst="rect">
              <a:avLst/>
            </a:prstGeom>
            <a:noFill/>
          </p:spPr>
          <p:txBody>
            <a:bodyPr wrap="square" rtlCol="0">
              <a:spAutoFit/>
            </a:bodyPr>
            <a:lstStyle/>
            <a:p>
              <a:r>
                <a:rPr lang="en-US" sz="2800" dirty="0">
                  <a:solidFill>
                    <a:schemeClr val="bg1"/>
                  </a:solidFill>
                  <a:latin typeface="+mj-lt"/>
                </a:rPr>
                <a:t>UNDERSTANDING</a:t>
              </a:r>
            </a:p>
          </p:txBody>
        </p:sp>
        <p:sp>
          <p:nvSpPr>
            <p:cNvPr id="7" name="TextBox 6">
              <a:extLst>
                <a:ext uri="{FF2B5EF4-FFF2-40B4-BE49-F238E27FC236}">
                  <a16:creationId xmlns:a16="http://schemas.microsoft.com/office/drawing/2014/main" id="{2F6D718E-1DC6-09FB-C06A-751DEC47EADF}"/>
                </a:ext>
              </a:extLst>
            </p:cNvPr>
            <p:cNvSpPr txBox="1"/>
            <p:nvPr/>
          </p:nvSpPr>
          <p:spPr>
            <a:xfrm>
              <a:off x="215091" y="2537836"/>
              <a:ext cx="3860459"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PREDESTINATION</a:t>
              </a:r>
              <a:endParaRPr lang="en-US" sz="3000" dirty="0">
                <a:solidFill>
                  <a:schemeClr val="bg1"/>
                </a:solidFill>
              </a:endParaRPr>
            </a:p>
          </p:txBody>
        </p:sp>
      </p:grpSp>
      <p:sp>
        <p:nvSpPr>
          <p:cNvPr id="5" name="Content Placeholder 2">
            <a:extLst>
              <a:ext uri="{FF2B5EF4-FFF2-40B4-BE49-F238E27FC236}">
                <a16:creationId xmlns:a16="http://schemas.microsoft.com/office/drawing/2014/main" id="{E5E708D3-EB9D-7965-21ED-95F3EA661E59}"/>
              </a:ext>
            </a:extLst>
          </p:cNvPr>
          <p:cNvSpPr txBox="1">
            <a:spLocks/>
          </p:cNvSpPr>
          <p:nvPr/>
        </p:nvSpPr>
        <p:spPr>
          <a:xfrm>
            <a:off x="628650" y="1521354"/>
            <a:ext cx="7886700" cy="3626115"/>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solidFill>
                <a:schemeClr val="bg1"/>
              </a:solidFill>
            </a:endParaRPr>
          </a:p>
        </p:txBody>
      </p:sp>
      <p:sp>
        <p:nvSpPr>
          <p:cNvPr id="8" name="Content Placeholder 2">
            <a:extLst>
              <a:ext uri="{FF2B5EF4-FFF2-40B4-BE49-F238E27FC236}">
                <a16:creationId xmlns:a16="http://schemas.microsoft.com/office/drawing/2014/main" id="{F261E997-4D62-7104-AD2C-CE565A8CB8B1}"/>
              </a:ext>
            </a:extLst>
          </p:cNvPr>
          <p:cNvSpPr txBox="1">
            <a:spLocks/>
          </p:cNvSpPr>
          <p:nvPr/>
        </p:nvSpPr>
        <p:spPr>
          <a:xfrm>
            <a:off x="456427" y="1234126"/>
            <a:ext cx="8311055" cy="420057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800" b="1" i="0" baseline="30000" dirty="0">
                <a:solidFill>
                  <a:schemeClr val="bg1"/>
                </a:solidFill>
                <a:effectLst/>
                <a:latin typeface="system-ui"/>
              </a:rPr>
              <a:t>16 </a:t>
            </a:r>
            <a:r>
              <a:rPr lang="en-US" sz="1800" b="0" i="0" dirty="0">
                <a:solidFill>
                  <a:schemeClr val="bg1"/>
                </a:solidFill>
                <a:effectLst/>
                <a:latin typeface="system-ui"/>
              </a:rPr>
              <a:t>But He said to him, “A man was giving a big dinner, and he invited many; </a:t>
            </a:r>
            <a:r>
              <a:rPr lang="en-US" sz="1800" b="1" i="0" baseline="30000" dirty="0">
                <a:solidFill>
                  <a:schemeClr val="bg1"/>
                </a:solidFill>
                <a:effectLst/>
                <a:latin typeface="system-ui"/>
              </a:rPr>
              <a:t>17 </a:t>
            </a:r>
            <a:r>
              <a:rPr lang="en-US" sz="1800" b="0" i="0" dirty="0">
                <a:solidFill>
                  <a:schemeClr val="bg1"/>
                </a:solidFill>
                <a:effectLst/>
                <a:latin typeface="system-ui"/>
              </a:rPr>
              <a:t>and at the dinner hour he sent his slave to say to those who had been invited, ‘Come; for everything is ready now.’ </a:t>
            </a:r>
            <a:r>
              <a:rPr lang="en-US" sz="1800" b="1" i="0" baseline="30000" dirty="0">
                <a:solidFill>
                  <a:schemeClr val="bg1"/>
                </a:solidFill>
                <a:effectLst/>
                <a:latin typeface="system-ui"/>
              </a:rPr>
              <a:t>18 </a:t>
            </a:r>
            <a:r>
              <a:rPr lang="en-US" sz="1800" b="0" i="0" dirty="0">
                <a:solidFill>
                  <a:schemeClr val="bg1"/>
                </a:solidFill>
                <a:effectLst/>
                <a:latin typeface="system-ui"/>
              </a:rPr>
              <a:t>But they all alike began to make excuses. The first one said to him, ‘I have bought a piece of land and I need to go out and look at it; please consider me excused.’ </a:t>
            </a:r>
            <a:r>
              <a:rPr lang="en-US" sz="1800" b="1" i="0" baseline="30000" dirty="0">
                <a:solidFill>
                  <a:schemeClr val="bg1"/>
                </a:solidFill>
                <a:effectLst/>
                <a:latin typeface="system-ui"/>
              </a:rPr>
              <a:t>19 </a:t>
            </a:r>
            <a:r>
              <a:rPr lang="en-US" sz="1800" b="0" i="0" dirty="0">
                <a:solidFill>
                  <a:schemeClr val="bg1"/>
                </a:solidFill>
                <a:effectLst/>
                <a:latin typeface="system-ui"/>
              </a:rPr>
              <a:t>Another one said, ‘I have bought five yoke of oxen, and I am going to try them out; please consider me excused.’ </a:t>
            </a:r>
            <a:r>
              <a:rPr lang="en-US" sz="1800" b="1" i="0" baseline="30000" dirty="0">
                <a:solidFill>
                  <a:schemeClr val="bg1"/>
                </a:solidFill>
                <a:effectLst/>
                <a:latin typeface="system-ui"/>
              </a:rPr>
              <a:t>20 </a:t>
            </a:r>
            <a:r>
              <a:rPr lang="en-US" sz="1800" b="0" i="0" dirty="0">
                <a:solidFill>
                  <a:schemeClr val="bg1"/>
                </a:solidFill>
                <a:effectLst/>
                <a:latin typeface="system-ui"/>
              </a:rPr>
              <a:t>Another one said, ‘I have married a wife, and for that reason I cannot come.’ </a:t>
            </a:r>
          </a:p>
          <a:p>
            <a:pPr marL="0" indent="0">
              <a:buFont typeface="Arial" panose="020B0604020202020204" pitchFamily="34" charset="0"/>
              <a:buNone/>
            </a:pPr>
            <a:r>
              <a:rPr lang="en-US" sz="1800" b="1" i="0" baseline="30000" dirty="0">
                <a:solidFill>
                  <a:schemeClr val="bg1"/>
                </a:solidFill>
                <a:effectLst/>
                <a:latin typeface="system-ui"/>
              </a:rPr>
              <a:t>21 </a:t>
            </a:r>
            <a:r>
              <a:rPr lang="en-US" sz="1800" b="0" i="0" dirty="0">
                <a:solidFill>
                  <a:schemeClr val="bg1"/>
                </a:solidFill>
                <a:effectLst/>
                <a:latin typeface="system-ui"/>
              </a:rPr>
              <a:t>And the slave came </a:t>
            </a:r>
            <a:r>
              <a:rPr lang="en-US" sz="1800" b="0" i="1" dirty="0">
                <a:solidFill>
                  <a:schemeClr val="bg1"/>
                </a:solidFill>
                <a:effectLst/>
                <a:latin typeface="system-ui"/>
              </a:rPr>
              <a:t>back</a:t>
            </a:r>
            <a:r>
              <a:rPr lang="en-US" sz="1800" b="0" i="0" dirty="0">
                <a:solidFill>
                  <a:schemeClr val="bg1"/>
                </a:solidFill>
                <a:effectLst/>
                <a:latin typeface="system-ui"/>
              </a:rPr>
              <a:t> and reported this to his master. Then the head of the household became angry and said to his slave, ‘Go out at once into the streets and lanes of the city and bring in here the poor and crippled and blind and lame.’ </a:t>
            </a:r>
            <a:r>
              <a:rPr lang="en-US" sz="1800" b="1" i="0" baseline="30000" dirty="0">
                <a:solidFill>
                  <a:schemeClr val="bg1"/>
                </a:solidFill>
                <a:effectLst/>
                <a:latin typeface="system-ui"/>
              </a:rPr>
              <a:t>22 </a:t>
            </a:r>
            <a:r>
              <a:rPr lang="en-US" sz="1800" b="0" i="0" dirty="0">
                <a:solidFill>
                  <a:schemeClr val="bg1"/>
                </a:solidFill>
                <a:effectLst/>
                <a:latin typeface="system-ui"/>
              </a:rPr>
              <a:t>And the slave said, ‘Master, what you commanded has been done, and still there is room.’ </a:t>
            </a:r>
            <a:r>
              <a:rPr lang="en-US" sz="1800" b="1" i="0" baseline="30000" dirty="0">
                <a:solidFill>
                  <a:schemeClr val="bg1"/>
                </a:solidFill>
                <a:effectLst/>
                <a:latin typeface="system-ui"/>
              </a:rPr>
              <a:t>23 </a:t>
            </a:r>
            <a:r>
              <a:rPr lang="en-US" sz="1800" b="0" i="0" dirty="0">
                <a:solidFill>
                  <a:schemeClr val="bg1"/>
                </a:solidFill>
                <a:effectLst/>
                <a:latin typeface="system-ui"/>
              </a:rPr>
              <a:t>And the master said to the slave, ‘Go out into the highways and along the hedges, and compel </a:t>
            </a:r>
            <a:r>
              <a:rPr lang="en-US" sz="1800" b="0" i="1" dirty="0">
                <a:solidFill>
                  <a:schemeClr val="bg1"/>
                </a:solidFill>
                <a:effectLst/>
                <a:latin typeface="system-ui"/>
              </a:rPr>
              <a:t>them</a:t>
            </a:r>
            <a:r>
              <a:rPr lang="en-US" sz="1800" b="0" i="0" dirty="0">
                <a:solidFill>
                  <a:schemeClr val="bg1"/>
                </a:solidFill>
                <a:effectLst/>
                <a:latin typeface="system-ui"/>
              </a:rPr>
              <a:t> to come in, so that my house may be filled. </a:t>
            </a:r>
            <a:r>
              <a:rPr lang="en-US" sz="1800" b="1" i="0" baseline="30000" dirty="0">
                <a:solidFill>
                  <a:schemeClr val="bg1"/>
                </a:solidFill>
                <a:effectLst/>
                <a:latin typeface="system-ui"/>
              </a:rPr>
              <a:t>24 </a:t>
            </a:r>
            <a:r>
              <a:rPr lang="en-US" sz="1800" b="0" i="0" dirty="0">
                <a:solidFill>
                  <a:schemeClr val="bg1"/>
                </a:solidFill>
                <a:effectLst/>
                <a:latin typeface="system-ui"/>
              </a:rPr>
              <a:t>For I tell you, none of those men who were invited shall taste of my dinner.’ ” Luke 14:16-24</a:t>
            </a:r>
            <a:endParaRPr lang="en-US" sz="2800" i="1" dirty="0">
              <a:solidFill>
                <a:schemeClr val="bg1"/>
              </a:solidFill>
              <a:latin typeface="+mj-lt"/>
            </a:endParaRPr>
          </a:p>
        </p:txBody>
      </p:sp>
      <p:sp>
        <p:nvSpPr>
          <p:cNvPr id="10" name="Rounded Rectangle 9">
            <a:extLst>
              <a:ext uri="{FF2B5EF4-FFF2-40B4-BE49-F238E27FC236}">
                <a16:creationId xmlns:a16="http://schemas.microsoft.com/office/drawing/2014/main" id="{4000D4EE-6B4B-45AD-5537-009DB62A41AC}"/>
              </a:ext>
            </a:extLst>
          </p:cNvPr>
          <p:cNvSpPr/>
          <p:nvPr/>
        </p:nvSpPr>
        <p:spPr>
          <a:xfrm>
            <a:off x="579590" y="4983848"/>
            <a:ext cx="2245406" cy="450848"/>
          </a:xfrm>
          <a:prstGeom prst="roundRect">
            <a:avLst>
              <a:gd name="adj" fmla="val 50000"/>
            </a:avLst>
          </a:prstGeom>
          <a:noFill/>
          <a:ln w="12700">
            <a:solidFill>
              <a:schemeClr val="bg1">
                <a:alpha val="7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a:solidFill>
                  <a:schemeClr val="bg1"/>
                </a:solidFill>
              </a:rPr>
              <a:t>To Open His Home</a:t>
            </a:r>
            <a:endParaRPr lang="en-US" b="1" dirty="0">
              <a:solidFill>
                <a:schemeClr val="bg1"/>
              </a:solidFill>
            </a:endParaRPr>
          </a:p>
        </p:txBody>
      </p:sp>
      <p:sp>
        <p:nvSpPr>
          <p:cNvPr id="11" name="Rounded Rectangle 10">
            <a:extLst>
              <a:ext uri="{FF2B5EF4-FFF2-40B4-BE49-F238E27FC236}">
                <a16:creationId xmlns:a16="http://schemas.microsoft.com/office/drawing/2014/main" id="{9E3FC02E-EE3C-8BF4-58D6-5CE30502CE90}"/>
              </a:ext>
            </a:extLst>
          </p:cNvPr>
          <p:cNvSpPr/>
          <p:nvPr/>
        </p:nvSpPr>
        <p:spPr>
          <a:xfrm>
            <a:off x="2948159" y="4983848"/>
            <a:ext cx="2385841" cy="450848"/>
          </a:xfrm>
          <a:prstGeom prst="roundRect">
            <a:avLst>
              <a:gd name="adj" fmla="val 50000"/>
            </a:avLst>
          </a:prstGeom>
          <a:noFill/>
          <a:ln w="12700">
            <a:solidFill>
              <a:schemeClr val="bg1">
                <a:alpha val="7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a:solidFill>
                  <a:schemeClr val="bg1"/>
                </a:solidFill>
              </a:rPr>
              <a:t>To Invite, Not Force</a:t>
            </a:r>
            <a:endParaRPr lang="en-US" b="1" dirty="0">
              <a:solidFill>
                <a:schemeClr val="bg1"/>
              </a:solidFill>
            </a:endParaRPr>
          </a:p>
        </p:txBody>
      </p:sp>
      <p:sp>
        <p:nvSpPr>
          <p:cNvPr id="12" name="Rounded Rectangle 11">
            <a:extLst>
              <a:ext uri="{FF2B5EF4-FFF2-40B4-BE49-F238E27FC236}">
                <a16:creationId xmlns:a16="http://schemas.microsoft.com/office/drawing/2014/main" id="{09AD562B-E6F9-9F74-7725-EF8783DD624C}"/>
              </a:ext>
            </a:extLst>
          </p:cNvPr>
          <p:cNvSpPr/>
          <p:nvPr/>
        </p:nvSpPr>
        <p:spPr>
          <a:xfrm>
            <a:off x="5457163" y="4983848"/>
            <a:ext cx="2965477" cy="450848"/>
          </a:xfrm>
          <a:prstGeom prst="roundRect">
            <a:avLst>
              <a:gd name="adj" fmla="val 50000"/>
            </a:avLst>
          </a:prstGeom>
          <a:noFill/>
          <a:ln w="12700">
            <a:solidFill>
              <a:schemeClr val="bg1">
                <a:alpha val="7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a:solidFill>
                  <a:schemeClr val="bg1"/>
                </a:solidFill>
              </a:rPr>
              <a:t>To Welcome The Humble</a:t>
            </a:r>
            <a:endParaRPr lang="en-US" b="1" dirty="0">
              <a:solidFill>
                <a:schemeClr val="bg1"/>
              </a:solidFill>
            </a:endParaRPr>
          </a:p>
        </p:txBody>
      </p:sp>
    </p:spTree>
    <p:extLst>
      <p:ext uri="{BB962C8B-B14F-4D97-AF65-F5344CB8AC3E}">
        <p14:creationId xmlns:p14="http://schemas.microsoft.com/office/powerpoint/2010/main" val="7249798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877A8-12FF-8078-EFBF-EF95A849CB4C}"/>
              </a:ext>
            </a:extLst>
          </p:cNvPr>
          <p:cNvSpPr>
            <a:spLocks noGrp="1"/>
          </p:cNvSpPr>
          <p:nvPr>
            <p:ph type="title"/>
          </p:nvPr>
        </p:nvSpPr>
        <p:spPr>
          <a:xfrm>
            <a:off x="628650" y="-4652"/>
            <a:ext cx="7886700" cy="1104636"/>
          </a:xfrm>
        </p:spPr>
        <p:txBody>
          <a:bodyPr/>
          <a:lstStyle/>
          <a:p>
            <a:pPr algn="ctr"/>
            <a:r>
              <a:rPr lang="en-US" dirty="0"/>
              <a:t>Predestination In Ephesians 1</a:t>
            </a:r>
          </a:p>
        </p:txBody>
      </p:sp>
      <p:sp>
        <p:nvSpPr>
          <p:cNvPr id="3" name="Content Placeholder 2">
            <a:extLst>
              <a:ext uri="{FF2B5EF4-FFF2-40B4-BE49-F238E27FC236}">
                <a16:creationId xmlns:a16="http://schemas.microsoft.com/office/drawing/2014/main" id="{4F717A0F-9F95-1D9A-4683-FC4238BDBB11}"/>
              </a:ext>
            </a:extLst>
          </p:cNvPr>
          <p:cNvSpPr>
            <a:spLocks noGrp="1"/>
          </p:cNvSpPr>
          <p:nvPr>
            <p:ph idx="1"/>
          </p:nvPr>
        </p:nvSpPr>
        <p:spPr>
          <a:xfrm>
            <a:off x="3265715" y="1124464"/>
            <a:ext cx="5594080" cy="4485503"/>
          </a:xfrm>
        </p:spPr>
        <p:txBody>
          <a:bodyPr>
            <a:normAutofit/>
          </a:bodyPr>
          <a:lstStyle/>
          <a:p>
            <a:pPr marL="0" indent="0">
              <a:buNone/>
            </a:pPr>
            <a:r>
              <a:rPr lang="en-US" sz="2000" b="1" i="0" baseline="30000" dirty="0">
                <a:effectLst/>
                <a:latin typeface="+mj-lt"/>
              </a:rPr>
              <a:t>4 </a:t>
            </a:r>
            <a:r>
              <a:rPr lang="en-US" sz="2000" b="0" i="0" dirty="0">
                <a:effectLst/>
                <a:latin typeface="+mj-lt"/>
              </a:rPr>
              <a:t>just as He chose us in Him before the foundation of the world, that we would be holy and blameless before Him. In love </a:t>
            </a:r>
            <a:r>
              <a:rPr lang="en-US" sz="2000" b="1" i="0" baseline="30000" dirty="0">
                <a:effectLst/>
                <a:latin typeface="+mj-lt"/>
              </a:rPr>
              <a:t>5 </a:t>
            </a:r>
            <a:r>
              <a:rPr lang="en-US" sz="2000" b="0" i="0" dirty="0">
                <a:effectLst/>
                <a:latin typeface="+mj-lt"/>
              </a:rPr>
              <a:t>He predestined us to adoption as sons through Jesus Christ to Himself, according to the kind intention of His will, </a:t>
            </a:r>
          </a:p>
          <a:p>
            <a:pPr marL="0" indent="0">
              <a:buNone/>
            </a:pPr>
            <a:r>
              <a:rPr lang="en-US" sz="2000" b="1" i="0" baseline="30000" dirty="0">
                <a:effectLst/>
                <a:latin typeface="+mj-lt"/>
              </a:rPr>
              <a:t>9 </a:t>
            </a:r>
            <a:r>
              <a:rPr lang="en-US" sz="2000" b="0" i="0" dirty="0">
                <a:effectLst/>
                <a:latin typeface="+mj-lt"/>
              </a:rPr>
              <a:t>He made known to us the mystery of His will, according to His kind intention which He purposed </a:t>
            </a:r>
            <a:br>
              <a:rPr lang="en-US" sz="2000" b="0" i="0" dirty="0">
                <a:effectLst/>
                <a:latin typeface="+mj-lt"/>
              </a:rPr>
            </a:br>
            <a:r>
              <a:rPr lang="en-US" sz="2000" b="0" i="0" dirty="0">
                <a:effectLst/>
                <a:latin typeface="+mj-lt"/>
              </a:rPr>
              <a:t>in Him </a:t>
            </a:r>
            <a:r>
              <a:rPr lang="en-US" sz="2000" b="1" i="0" baseline="30000" dirty="0">
                <a:effectLst/>
                <a:latin typeface="+mj-lt"/>
              </a:rPr>
              <a:t>10 </a:t>
            </a:r>
            <a:r>
              <a:rPr lang="en-US" sz="2000" b="0" i="0" dirty="0">
                <a:effectLst/>
                <a:latin typeface="+mj-lt"/>
              </a:rPr>
              <a:t>with a view to an administration suitable to the fullness of the times, </a:t>
            </a:r>
            <a:r>
              <a:rPr lang="en-US" sz="2000" b="0" i="1" dirty="0">
                <a:effectLst/>
                <a:latin typeface="+mj-lt"/>
              </a:rPr>
              <a:t>that is</a:t>
            </a:r>
            <a:r>
              <a:rPr lang="en-US" sz="2000" b="0" i="0" dirty="0">
                <a:effectLst/>
                <a:latin typeface="+mj-lt"/>
              </a:rPr>
              <a:t>, the summing up of all things in Christ, things in the heavens and things on the earth. In Him </a:t>
            </a:r>
            <a:r>
              <a:rPr lang="en-US" sz="2000" b="1" i="0" baseline="30000" dirty="0">
                <a:effectLst/>
                <a:latin typeface="+mj-lt"/>
              </a:rPr>
              <a:t>11 </a:t>
            </a:r>
            <a:r>
              <a:rPr lang="en-US" sz="2000" b="0" i="0" dirty="0">
                <a:effectLst/>
                <a:latin typeface="+mj-lt"/>
              </a:rPr>
              <a:t>also we have obtained an inheritance, having been predestined according to His purpose who works all things after the counsel of His will, </a:t>
            </a:r>
            <a:r>
              <a:rPr lang="en-US" sz="2000" b="1" i="0" baseline="30000" dirty="0">
                <a:effectLst/>
                <a:latin typeface="+mj-lt"/>
              </a:rPr>
              <a:t>12 </a:t>
            </a:r>
            <a:r>
              <a:rPr lang="en-US" sz="2000" b="0" i="0" dirty="0">
                <a:effectLst/>
                <a:latin typeface="+mj-lt"/>
              </a:rPr>
              <a:t>to the end that we who were the first to hope in Christ would be to the praise of His glory.</a:t>
            </a:r>
            <a:endParaRPr lang="en-US" sz="2400" i="1" dirty="0">
              <a:latin typeface="+mj-lt"/>
            </a:endParaRPr>
          </a:p>
        </p:txBody>
      </p:sp>
      <p:sp>
        <p:nvSpPr>
          <p:cNvPr id="6" name="Rounded Rectangle 5">
            <a:extLst>
              <a:ext uri="{FF2B5EF4-FFF2-40B4-BE49-F238E27FC236}">
                <a16:creationId xmlns:a16="http://schemas.microsoft.com/office/drawing/2014/main" id="{94A223E0-F2A5-363F-E0CD-E3C35C9D2475}"/>
              </a:ext>
            </a:extLst>
          </p:cNvPr>
          <p:cNvSpPr/>
          <p:nvPr/>
        </p:nvSpPr>
        <p:spPr>
          <a:xfrm>
            <a:off x="399278" y="1322173"/>
            <a:ext cx="2497277" cy="4078793"/>
          </a:xfrm>
          <a:prstGeom prst="roundRect">
            <a:avLst>
              <a:gd name="adj" fmla="val 19507"/>
            </a:avLst>
          </a:prstGeom>
          <a:noFill/>
          <a:ln w="12700">
            <a:solidFill>
              <a:schemeClr val="bg1">
                <a:alpha val="7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bg1"/>
                </a:solidFill>
              </a:rPr>
              <a:t>Before the foundation of the world,</a:t>
            </a:r>
            <a:br>
              <a:rPr lang="en-US" sz="2400" i="1" dirty="0">
                <a:solidFill>
                  <a:schemeClr val="bg1"/>
                </a:solidFill>
              </a:rPr>
            </a:br>
            <a:r>
              <a:rPr lang="en-US" sz="2400" i="1" u="sng" dirty="0">
                <a:solidFill>
                  <a:schemeClr val="bg1"/>
                </a:solidFill>
              </a:rPr>
              <a:t>God decided</a:t>
            </a:r>
            <a:br>
              <a:rPr lang="en-US" sz="2400" i="1" dirty="0">
                <a:solidFill>
                  <a:schemeClr val="bg1"/>
                </a:solidFill>
              </a:rPr>
            </a:br>
            <a:r>
              <a:rPr lang="en-US" sz="2400" i="1" dirty="0">
                <a:solidFill>
                  <a:schemeClr val="bg1"/>
                </a:solidFill>
              </a:rPr>
              <a:t>to adopt people who place their hope in Christ and give them a heavenly inheritance.</a:t>
            </a:r>
            <a:endParaRPr lang="en-US" sz="2400" dirty="0"/>
          </a:p>
        </p:txBody>
      </p:sp>
      <p:grpSp>
        <p:nvGrpSpPr>
          <p:cNvPr id="10" name="Group 9">
            <a:extLst>
              <a:ext uri="{FF2B5EF4-FFF2-40B4-BE49-F238E27FC236}">
                <a16:creationId xmlns:a16="http://schemas.microsoft.com/office/drawing/2014/main" id="{7F65F88D-DCD1-8089-626E-4A0C19632975}"/>
              </a:ext>
            </a:extLst>
          </p:cNvPr>
          <p:cNvGrpSpPr/>
          <p:nvPr/>
        </p:nvGrpSpPr>
        <p:grpSpPr>
          <a:xfrm>
            <a:off x="3310838" y="1434448"/>
            <a:ext cx="2853639" cy="3966519"/>
            <a:chOff x="3310838" y="1434448"/>
            <a:chExt cx="2853639" cy="3966519"/>
          </a:xfrm>
        </p:grpSpPr>
        <p:cxnSp>
          <p:nvCxnSpPr>
            <p:cNvPr id="13" name="Straight Connector 12">
              <a:extLst>
                <a:ext uri="{FF2B5EF4-FFF2-40B4-BE49-F238E27FC236}">
                  <a16:creationId xmlns:a16="http://schemas.microsoft.com/office/drawing/2014/main" id="{06CA3EBC-63D5-65B9-AFA3-17E858C20585}"/>
                </a:ext>
              </a:extLst>
            </p:cNvPr>
            <p:cNvCxnSpPr>
              <a:cxnSpLocks/>
            </p:cNvCxnSpPr>
            <p:nvPr/>
          </p:nvCxnSpPr>
          <p:spPr>
            <a:xfrm>
              <a:off x="4146207" y="2251522"/>
              <a:ext cx="2018270"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ACB531-578A-1D70-CBAA-109949ED0802}"/>
                </a:ext>
              </a:extLst>
            </p:cNvPr>
            <p:cNvCxnSpPr>
              <a:cxnSpLocks/>
            </p:cNvCxnSpPr>
            <p:nvPr/>
          </p:nvCxnSpPr>
          <p:spPr>
            <a:xfrm>
              <a:off x="5278138" y="1434448"/>
              <a:ext cx="764318"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CA36999-CF1E-E8E4-D759-9C2607E5082D}"/>
                </a:ext>
              </a:extLst>
            </p:cNvPr>
            <p:cNvCxnSpPr>
              <a:cxnSpLocks/>
            </p:cNvCxnSpPr>
            <p:nvPr/>
          </p:nvCxnSpPr>
          <p:spPr>
            <a:xfrm>
              <a:off x="3360266" y="3440361"/>
              <a:ext cx="571500"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440DD63-448C-A53E-EADE-D5B9528BE1B6}"/>
                </a:ext>
              </a:extLst>
            </p:cNvPr>
            <p:cNvCxnSpPr>
              <a:cxnSpLocks/>
            </p:cNvCxnSpPr>
            <p:nvPr/>
          </p:nvCxnSpPr>
          <p:spPr>
            <a:xfrm>
              <a:off x="4565565" y="4012891"/>
              <a:ext cx="886339"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F12FCA6-FC01-0C0F-9444-D6E5E39517FD}"/>
                </a:ext>
              </a:extLst>
            </p:cNvPr>
            <p:cNvCxnSpPr>
              <a:cxnSpLocks/>
            </p:cNvCxnSpPr>
            <p:nvPr/>
          </p:nvCxnSpPr>
          <p:spPr>
            <a:xfrm>
              <a:off x="5451904" y="4264145"/>
              <a:ext cx="590552"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838DEB3-6736-993F-EF21-080EEAD69632}"/>
                </a:ext>
              </a:extLst>
            </p:cNvPr>
            <p:cNvCxnSpPr>
              <a:cxnSpLocks/>
            </p:cNvCxnSpPr>
            <p:nvPr/>
          </p:nvCxnSpPr>
          <p:spPr>
            <a:xfrm>
              <a:off x="3310838" y="5400967"/>
              <a:ext cx="1409443"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D6BF5E16-4BAE-83AF-DA14-2F36F4F2E7E5}"/>
              </a:ext>
            </a:extLst>
          </p:cNvPr>
          <p:cNvGrpSpPr/>
          <p:nvPr/>
        </p:nvGrpSpPr>
        <p:grpSpPr>
          <a:xfrm>
            <a:off x="3310838" y="1970407"/>
            <a:ext cx="5204512" cy="3127051"/>
            <a:chOff x="3310838" y="1970407"/>
            <a:chExt cx="5204512" cy="3127051"/>
          </a:xfrm>
        </p:grpSpPr>
        <p:grpSp>
          <p:nvGrpSpPr>
            <p:cNvPr id="8" name="Group 7">
              <a:extLst>
                <a:ext uri="{FF2B5EF4-FFF2-40B4-BE49-F238E27FC236}">
                  <a16:creationId xmlns:a16="http://schemas.microsoft.com/office/drawing/2014/main" id="{966B2C28-F731-A063-FE5B-99117AF45A33}"/>
                </a:ext>
              </a:extLst>
            </p:cNvPr>
            <p:cNvGrpSpPr/>
            <p:nvPr/>
          </p:nvGrpSpPr>
          <p:grpSpPr>
            <a:xfrm>
              <a:off x="3310838" y="2531608"/>
              <a:ext cx="5204512" cy="2565850"/>
              <a:chOff x="3310838" y="2531608"/>
              <a:chExt cx="5204512" cy="2565850"/>
            </a:xfrm>
          </p:grpSpPr>
          <p:cxnSp>
            <p:nvCxnSpPr>
              <p:cNvPr id="18" name="Straight Connector 17">
                <a:extLst>
                  <a:ext uri="{FF2B5EF4-FFF2-40B4-BE49-F238E27FC236}">
                    <a16:creationId xmlns:a16="http://schemas.microsoft.com/office/drawing/2014/main" id="{AB46C738-DC4C-BF1C-29DB-AE6D79E25052}"/>
                  </a:ext>
                </a:extLst>
              </p:cNvPr>
              <p:cNvCxnSpPr>
                <a:cxnSpLocks/>
              </p:cNvCxnSpPr>
              <p:nvPr/>
            </p:nvCxnSpPr>
            <p:spPr>
              <a:xfrm>
                <a:off x="3310838" y="4813489"/>
                <a:ext cx="1261162" cy="0"/>
              </a:xfrm>
              <a:prstGeom prst="line">
                <a:avLst/>
              </a:prstGeom>
              <a:ln w="158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A5D653B-27BB-C0CB-26DE-E91CAF1C2777}"/>
                  </a:ext>
                </a:extLst>
              </p:cNvPr>
              <p:cNvCxnSpPr>
                <a:cxnSpLocks/>
              </p:cNvCxnSpPr>
              <p:nvPr/>
            </p:nvCxnSpPr>
            <p:spPr>
              <a:xfrm>
                <a:off x="3768811" y="2531608"/>
                <a:ext cx="2395666" cy="0"/>
              </a:xfrm>
              <a:prstGeom prst="line">
                <a:avLst/>
              </a:prstGeom>
              <a:ln w="158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5B49317-0661-B96F-C06F-1543C0FE135B}"/>
                  </a:ext>
                </a:extLst>
              </p:cNvPr>
              <p:cNvCxnSpPr>
                <a:cxnSpLocks/>
              </p:cNvCxnSpPr>
              <p:nvPr/>
            </p:nvCxnSpPr>
            <p:spPr>
              <a:xfrm>
                <a:off x="7284823" y="2894571"/>
                <a:ext cx="712573" cy="0"/>
              </a:xfrm>
              <a:prstGeom prst="line">
                <a:avLst/>
              </a:prstGeom>
              <a:ln w="158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B6BC50D-9DBD-2197-3DBA-D5888F5F1485}"/>
                  </a:ext>
                </a:extLst>
              </p:cNvPr>
              <p:cNvCxnSpPr>
                <a:cxnSpLocks/>
              </p:cNvCxnSpPr>
              <p:nvPr/>
            </p:nvCxnSpPr>
            <p:spPr>
              <a:xfrm>
                <a:off x="4720281" y="3165922"/>
                <a:ext cx="3795069" cy="0"/>
              </a:xfrm>
              <a:prstGeom prst="line">
                <a:avLst/>
              </a:prstGeom>
              <a:ln w="158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2255211-F6F8-ED4C-D304-FC630E61F6C8}"/>
                  </a:ext>
                </a:extLst>
              </p:cNvPr>
              <p:cNvCxnSpPr>
                <a:cxnSpLocks/>
              </p:cNvCxnSpPr>
              <p:nvPr/>
            </p:nvCxnSpPr>
            <p:spPr>
              <a:xfrm>
                <a:off x="3325899" y="5097458"/>
                <a:ext cx="820308" cy="0"/>
              </a:xfrm>
              <a:prstGeom prst="line">
                <a:avLst/>
              </a:prstGeom>
              <a:ln w="158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a:extLst>
                <a:ext uri="{FF2B5EF4-FFF2-40B4-BE49-F238E27FC236}">
                  <a16:creationId xmlns:a16="http://schemas.microsoft.com/office/drawing/2014/main" id="{888B22F8-597C-B049-42D3-62C7922A4433}"/>
                </a:ext>
              </a:extLst>
            </p:cNvPr>
            <p:cNvCxnSpPr>
              <a:cxnSpLocks/>
            </p:cNvCxnSpPr>
            <p:nvPr/>
          </p:nvCxnSpPr>
          <p:spPr>
            <a:xfrm>
              <a:off x="4565565" y="1970407"/>
              <a:ext cx="712573" cy="0"/>
            </a:xfrm>
            <a:prstGeom prst="line">
              <a:avLst/>
            </a:prstGeom>
            <a:ln w="158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4D19B6E7-1DDC-6122-9C92-680B670E1CBA}"/>
              </a:ext>
            </a:extLst>
          </p:cNvPr>
          <p:cNvGrpSpPr/>
          <p:nvPr/>
        </p:nvGrpSpPr>
        <p:grpSpPr>
          <a:xfrm>
            <a:off x="3310838" y="1412325"/>
            <a:ext cx="5375962" cy="3137554"/>
            <a:chOff x="3310838" y="1412325"/>
            <a:chExt cx="5375962" cy="3137554"/>
          </a:xfrm>
        </p:grpSpPr>
        <p:grpSp>
          <p:nvGrpSpPr>
            <p:cNvPr id="4" name="Group 3">
              <a:extLst>
                <a:ext uri="{FF2B5EF4-FFF2-40B4-BE49-F238E27FC236}">
                  <a16:creationId xmlns:a16="http://schemas.microsoft.com/office/drawing/2014/main" id="{44DD3784-D7C9-F675-6840-C2E1BEF065BE}"/>
                </a:ext>
              </a:extLst>
            </p:cNvPr>
            <p:cNvGrpSpPr/>
            <p:nvPr/>
          </p:nvGrpSpPr>
          <p:grpSpPr>
            <a:xfrm>
              <a:off x="3310838" y="1427738"/>
              <a:ext cx="5375962" cy="3122141"/>
              <a:chOff x="3310838" y="1427738"/>
              <a:chExt cx="5375962" cy="3122141"/>
            </a:xfrm>
          </p:grpSpPr>
          <p:cxnSp>
            <p:nvCxnSpPr>
              <p:cNvPr id="12" name="Straight Connector 11">
                <a:extLst>
                  <a:ext uri="{FF2B5EF4-FFF2-40B4-BE49-F238E27FC236}">
                    <a16:creationId xmlns:a16="http://schemas.microsoft.com/office/drawing/2014/main" id="{C7CCE1F5-4435-D69D-5BB0-F4F9788F4A4D}"/>
                  </a:ext>
                </a:extLst>
              </p:cNvPr>
              <p:cNvCxnSpPr>
                <a:cxnSpLocks/>
              </p:cNvCxnSpPr>
              <p:nvPr/>
            </p:nvCxnSpPr>
            <p:spPr>
              <a:xfrm>
                <a:off x="6164477" y="1427738"/>
                <a:ext cx="2522323"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0A1D386-16EB-F80D-685C-F884D2495146}"/>
                  </a:ext>
                </a:extLst>
              </p:cNvPr>
              <p:cNvCxnSpPr>
                <a:cxnSpLocks/>
              </p:cNvCxnSpPr>
              <p:nvPr/>
            </p:nvCxnSpPr>
            <p:spPr>
              <a:xfrm>
                <a:off x="3310838" y="1691348"/>
                <a:ext cx="1038740"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BB18E5B-B480-4803-5337-31870432B363}"/>
                  </a:ext>
                </a:extLst>
              </p:cNvPr>
              <p:cNvCxnSpPr>
                <a:cxnSpLocks/>
              </p:cNvCxnSpPr>
              <p:nvPr/>
            </p:nvCxnSpPr>
            <p:spPr>
              <a:xfrm>
                <a:off x="5451904" y="1963198"/>
                <a:ext cx="3063446"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D8317F-2FF5-62CC-96E9-A162430340F6}"/>
                  </a:ext>
                </a:extLst>
              </p:cNvPr>
              <p:cNvCxnSpPr>
                <a:cxnSpLocks/>
              </p:cNvCxnSpPr>
              <p:nvPr/>
            </p:nvCxnSpPr>
            <p:spPr>
              <a:xfrm>
                <a:off x="3360266" y="4549879"/>
                <a:ext cx="4140285"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29" name="Straight Connector 28">
              <a:extLst>
                <a:ext uri="{FF2B5EF4-FFF2-40B4-BE49-F238E27FC236}">
                  <a16:creationId xmlns:a16="http://schemas.microsoft.com/office/drawing/2014/main" id="{9AF29958-405F-6B59-1FAE-B67FAFCE64D8}"/>
                </a:ext>
              </a:extLst>
            </p:cNvPr>
            <p:cNvCxnSpPr>
              <a:cxnSpLocks/>
            </p:cNvCxnSpPr>
            <p:nvPr/>
          </p:nvCxnSpPr>
          <p:spPr>
            <a:xfrm>
              <a:off x="4196030" y="1412325"/>
              <a:ext cx="938101"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49401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877A8-12FF-8078-EFBF-EF95A849CB4C}"/>
              </a:ext>
            </a:extLst>
          </p:cNvPr>
          <p:cNvSpPr>
            <a:spLocks noGrp="1"/>
          </p:cNvSpPr>
          <p:nvPr>
            <p:ph type="title"/>
          </p:nvPr>
        </p:nvSpPr>
        <p:spPr>
          <a:xfrm>
            <a:off x="628650" y="-4652"/>
            <a:ext cx="7886700" cy="1104636"/>
          </a:xfrm>
        </p:spPr>
        <p:txBody>
          <a:bodyPr/>
          <a:lstStyle/>
          <a:p>
            <a:pPr algn="ctr"/>
            <a:r>
              <a:rPr lang="en-US" dirty="0"/>
              <a:t>Predestination In Ephesians 1</a:t>
            </a:r>
          </a:p>
        </p:txBody>
      </p:sp>
      <p:sp>
        <p:nvSpPr>
          <p:cNvPr id="14" name="Oval 13">
            <a:extLst>
              <a:ext uri="{FF2B5EF4-FFF2-40B4-BE49-F238E27FC236}">
                <a16:creationId xmlns:a16="http://schemas.microsoft.com/office/drawing/2014/main" id="{BC67F77C-B401-4E99-E511-703CF3BA7754}"/>
              </a:ext>
            </a:extLst>
          </p:cNvPr>
          <p:cNvSpPr/>
          <p:nvPr/>
        </p:nvSpPr>
        <p:spPr>
          <a:xfrm>
            <a:off x="1080418" y="2321317"/>
            <a:ext cx="3097848" cy="3097848"/>
          </a:xfrm>
          <a:prstGeom prst="ellipse">
            <a:avLst/>
          </a:prstGeom>
          <a:noFill/>
          <a:ln>
            <a:solidFill>
              <a:schemeClr val="bg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i="1" dirty="0">
                <a:solidFill>
                  <a:schemeClr val="bg1"/>
                </a:solidFill>
              </a:rPr>
              <a:t>Predetermined Boundary:</a:t>
            </a:r>
            <a:br>
              <a:rPr lang="en-US" sz="1800" b="1" i="1" dirty="0">
                <a:solidFill>
                  <a:schemeClr val="bg1"/>
                </a:solidFill>
              </a:rPr>
            </a:br>
            <a:endParaRPr lang="en-US" sz="1800" b="1" i="1" dirty="0">
              <a:solidFill>
                <a:schemeClr val="bg1"/>
              </a:solidFill>
            </a:endParaRPr>
          </a:p>
          <a:p>
            <a:pPr algn="ctr"/>
            <a:r>
              <a:rPr lang="en-US" sz="2400" dirty="0">
                <a:solidFill>
                  <a:schemeClr val="bg1"/>
                </a:solidFill>
              </a:rPr>
              <a:t>“in Him”</a:t>
            </a:r>
            <a:br>
              <a:rPr lang="en-US" sz="2400" dirty="0">
                <a:solidFill>
                  <a:schemeClr val="bg1"/>
                </a:solidFill>
              </a:rPr>
            </a:br>
            <a:r>
              <a:rPr lang="en-US" sz="2400" dirty="0">
                <a:solidFill>
                  <a:schemeClr val="bg1"/>
                </a:solidFill>
              </a:rPr>
              <a:t>“through Jesus” </a:t>
            </a:r>
            <a:br>
              <a:rPr lang="en-US" sz="2400" dirty="0">
                <a:solidFill>
                  <a:schemeClr val="bg1"/>
                </a:solidFill>
              </a:rPr>
            </a:br>
            <a:r>
              <a:rPr lang="en-US" sz="2400" dirty="0">
                <a:solidFill>
                  <a:schemeClr val="bg1"/>
                </a:solidFill>
              </a:rPr>
              <a:t>“in Christ”</a:t>
            </a:r>
            <a:endParaRPr lang="en-US" sz="2000" b="1" dirty="0">
              <a:solidFill>
                <a:schemeClr val="bg1"/>
              </a:solidFill>
            </a:endParaRPr>
          </a:p>
        </p:txBody>
      </p:sp>
      <p:sp>
        <p:nvSpPr>
          <p:cNvPr id="21" name="Rounded Rectangle 20">
            <a:extLst>
              <a:ext uri="{FF2B5EF4-FFF2-40B4-BE49-F238E27FC236}">
                <a16:creationId xmlns:a16="http://schemas.microsoft.com/office/drawing/2014/main" id="{E673730C-07F2-76C7-7C81-5DFA735C00AD}"/>
              </a:ext>
            </a:extLst>
          </p:cNvPr>
          <p:cNvSpPr/>
          <p:nvPr/>
        </p:nvSpPr>
        <p:spPr>
          <a:xfrm>
            <a:off x="807377" y="951359"/>
            <a:ext cx="7707973" cy="1104636"/>
          </a:xfrm>
          <a:prstGeom prst="roundRect">
            <a:avLst>
              <a:gd name="adj" fmla="val 11061"/>
            </a:avLst>
          </a:prstGeom>
          <a:noFill/>
          <a:ln w="12700">
            <a:solidFill>
              <a:schemeClr val="bg1">
                <a:alpha val="7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a:solidFill>
                  <a:schemeClr val="bg1"/>
                </a:solidFill>
              </a:rPr>
              <a:t>GREEK: PROORIZŌ</a:t>
            </a:r>
            <a:endParaRPr lang="en-US" b="1" dirty="0">
              <a:solidFill>
                <a:schemeClr val="bg1"/>
              </a:solidFill>
            </a:endParaRPr>
          </a:p>
          <a:p>
            <a:r>
              <a:rPr lang="en-US" sz="2000" i="1" dirty="0">
                <a:solidFill>
                  <a:schemeClr val="bg1"/>
                </a:solidFill>
              </a:rPr>
              <a:t>Prefix: pro = before</a:t>
            </a:r>
          </a:p>
          <a:p>
            <a:r>
              <a:rPr lang="en-US" sz="2000" i="1" dirty="0">
                <a:solidFill>
                  <a:schemeClr val="bg1"/>
                </a:solidFill>
              </a:rPr>
              <a:t>Root: </a:t>
            </a:r>
            <a:r>
              <a:rPr lang="en-US" sz="2000" i="1" dirty="0" err="1"/>
              <a:t>horizō</a:t>
            </a:r>
            <a:r>
              <a:rPr lang="en-US" sz="2000" i="1" dirty="0"/>
              <a:t> = to define, to mark out the boundaries or limits.</a:t>
            </a:r>
            <a:endParaRPr lang="en-US" sz="2400" i="1" dirty="0">
              <a:solidFill>
                <a:schemeClr val="bg1"/>
              </a:solidFill>
            </a:endParaRPr>
          </a:p>
        </p:txBody>
      </p:sp>
      <p:grpSp>
        <p:nvGrpSpPr>
          <p:cNvPr id="31" name="Group 30">
            <a:extLst>
              <a:ext uri="{FF2B5EF4-FFF2-40B4-BE49-F238E27FC236}">
                <a16:creationId xmlns:a16="http://schemas.microsoft.com/office/drawing/2014/main" id="{74E06777-7D39-05ED-FF55-5A2C3101A3FB}"/>
              </a:ext>
            </a:extLst>
          </p:cNvPr>
          <p:cNvGrpSpPr/>
          <p:nvPr/>
        </p:nvGrpSpPr>
        <p:grpSpPr>
          <a:xfrm>
            <a:off x="4303665" y="2321317"/>
            <a:ext cx="3759919" cy="3097848"/>
            <a:chOff x="4303665" y="2321317"/>
            <a:chExt cx="3759919" cy="3097848"/>
          </a:xfrm>
        </p:grpSpPr>
        <p:sp>
          <p:nvSpPr>
            <p:cNvPr id="24" name="Oval 23">
              <a:extLst>
                <a:ext uri="{FF2B5EF4-FFF2-40B4-BE49-F238E27FC236}">
                  <a16:creationId xmlns:a16="http://schemas.microsoft.com/office/drawing/2014/main" id="{961BA196-00EB-FA68-EAD1-8E2AAA4C5869}"/>
                </a:ext>
              </a:extLst>
            </p:cNvPr>
            <p:cNvSpPr/>
            <p:nvPr/>
          </p:nvSpPr>
          <p:spPr>
            <a:xfrm>
              <a:off x="4965736" y="2321317"/>
              <a:ext cx="3097848" cy="3097848"/>
            </a:xfrm>
            <a:prstGeom prst="ellipse">
              <a:avLst/>
            </a:prstGeom>
            <a:noFill/>
            <a:ln>
              <a:solidFill>
                <a:schemeClr val="bg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b="1" i="1" dirty="0">
                  <a:solidFill>
                    <a:schemeClr val="bg1"/>
                  </a:solidFill>
                </a:rPr>
                <a:t>Predetermined Blessing:</a:t>
              </a:r>
              <a:br>
                <a:rPr lang="en-US" sz="1800" b="1" i="1" dirty="0">
                  <a:solidFill>
                    <a:schemeClr val="bg1"/>
                  </a:solidFill>
                </a:rPr>
              </a:br>
              <a:endParaRPr lang="en-US" sz="1800" b="1" i="1" dirty="0">
                <a:solidFill>
                  <a:schemeClr val="bg1"/>
                </a:solidFill>
              </a:endParaRPr>
            </a:p>
            <a:p>
              <a:pPr algn="ctr"/>
              <a:r>
                <a:rPr lang="en-US" sz="2400" dirty="0">
                  <a:solidFill>
                    <a:schemeClr val="bg1"/>
                  </a:solidFill>
                </a:rPr>
                <a:t>“inheritance”</a:t>
              </a:r>
              <a:br>
                <a:rPr lang="en-US" sz="2400" dirty="0">
                  <a:solidFill>
                    <a:schemeClr val="bg1"/>
                  </a:solidFill>
                </a:rPr>
              </a:br>
              <a:r>
                <a:rPr lang="en-US" sz="2400" dirty="0">
                  <a:solidFill>
                    <a:schemeClr val="bg1"/>
                  </a:solidFill>
                </a:rPr>
                <a:t>“to the praise</a:t>
              </a:r>
              <a:br>
                <a:rPr lang="en-US" sz="2400" dirty="0">
                  <a:solidFill>
                    <a:schemeClr val="bg1"/>
                  </a:solidFill>
                </a:rPr>
              </a:br>
              <a:r>
                <a:rPr lang="en-US" sz="2400" dirty="0">
                  <a:solidFill>
                    <a:schemeClr val="bg1"/>
                  </a:solidFill>
                </a:rPr>
                <a:t>of His glory”</a:t>
              </a:r>
              <a:endParaRPr lang="en-US" sz="2000" b="1" dirty="0">
                <a:solidFill>
                  <a:schemeClr val="bg1"/>
                </a:solidFill>
              </a:endParaRPr>
            </a:p>
          </p:txBody>
        </p:sp>
        <p:sp>
          <p:nvSpPr>
            <p:cNvPr id="26" name="Right Arrow 25">
              <a:extLst>
                <a:ext uri="{FF2B5EF4-FFF2-40B4-BE49-F238E27FC236}">
                  <a16:creationId xmlns:a16="http://schemas.microsoft.com/office/drawing/2014/main" id="{CC498548-1534-3036-D2E0-5840DC681786}"/>
                </a:ext>
              </a:extLst>
            </p:cNvPr>
            <p:cNvSpPr/>
            <p:nvPr/>
          </p:nvSpPr>
          <p:spPr>
            <a:xfrm>
              <a:off x="4303665" y="3671047"/>
              <a:ext cx="536467" cy="371564"/>
            </a:xfrm>
            <a:prstGeom prst="rightArrow">
              <a:avLst>
                <a:gd name="adj1" fmla="val 38898"/>
                <a:gd name="adj2" fmla="val 7405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756864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877A8-12FF-8078-EFBF-EF95A849CB4C}"/>
              </a:ext>
            </a:extLst>
          </p:cNvPr>
          <p:cNvSpPr>
            <a:spLocks noGrp="1"/>
          </p:cNvSpPr>
          <p:nvPr>
            <p:ph type="title"/>
          </p:nvPr>
        </p:nvSpPr>
        <p:spPr>
          <a:xfrm>
            <a:off x="628650" y="-4652"/>
            <a:ext cx="7886700" cy="1104636"/>
          </a:xfrm>
        </p:spPr>
        <p:txBody>
          <a:bodyPr/>
          <a:lstStyle/>
          <a:p>
            <a:pPr algn="ctr"/>
            <a:r>
              <a:rPr lang="en-US" dirty="0"/>
              <a:t>Predestination In Romans 8</a:t>
            </a:r>
          </a:p>
        </p:txBody>
      </p:sp>
      <p:sp>
        <p:nvSpPr>
          <p:cNvPr id="3" name="Content Placeholder 2">
            <a:extLst>
              <a:ext uri="{FF2B5EF4-FFF2-40B4-BE49-F238E27FC236}">
                <a16:creationId xmlns:a16="http://schemas.microsoft.com/office/drawing/2014/main" id="{4F717A0F-9F95-1D9A-4683-FC4238BDBB11}"/>
              </a:ext>
            </a:extLst>
          </p:cNvPr>
          <p:cNvSpPr>
            <a:spLocks noGrp="1"/>
          </p:cNvSpPr>
          <p:nvPr>
            <p:ph idx="1"/>
          </p:nvPr>
        </p:nvSpPr>
        <p:spPr>
          <a:xfrm>
            <a:off x="3265715" y="1124464"/>
            <a:ext cx="5594080" cy="4485503"/>
          </a:xfrm>
        </p:spPr>
        <p:txBody>
          <a:bodyPr>
            <a:normAutofit/>
          </a:bodyPr>
          <a:lstStyle/>
          <a:p>
            <a:pPr marL="0" indent="0">
              <a:buNone/>
            </a:pPr>
            <a:r>
              <a:rPr lang="en-US" sz="2000" i="0" baseline="30000" dirty="0">
                <a:effectLst/>
                <a:latin typeface="+mj-lt"/>
              </a:rPr>
              <a:t>28</a:t>
            </a:r>
            <a:r>
              <a:rPr lang="en-US" sz="2000" i="0" dirty="0">
                <a:effectLst/>
                <a:latin typeface="+mj-lt"/>
              </a:rPr>
              <a:t> And we know that God causes all things to work together for good to those who love God, to those who are called according to </a:t>
            </a:r>
            <a:r>
              <a:rPr lang="en-US" sz="2000" i="1" dirty="0">
                <a:effectLst/>
                <a:latin typeface="+mj-lt"/>
              </a:rPr>
              <a:t>His</a:t>
            </a:r>
            <a:r>
              <a:rPr lang="en-US" sz="2000" i="0" dirty="0">
                <a:effectLst/>
                <a:latin typeface="+mj-lt"/>
              </a:rPr>
              <a:t> purpose. </a:t>
            </a:r>
            <a:r>
              <a:rPr lang="en-US" sz="2000" i="0" baseline="30000" dirty="0">
                <a:effectLst/>
                <a:latin typeface="+mj-lt"/>
              </a:rPr>
              <a:t>29</a:t>
            </a:r>
            <a:r>
              <a:rPr lang="en-US" sz="2000" i="0" dirty="0">
                <a:effectLst/>
                <a:latin typeface="+mj-lt"/>
              </a:rPr>
              <a:t> For those whom He foreknew, He also predestined </a:t>
            </a:r>
            <a:r>
              <a:rPr lang="en-US" sz="2000" i="1" dirty="0">
                <a:effectLst/>
                <a:latin typeface="+mj-lt"/>
              </a:rPr>
              <a:t>to become </a:t>
            </a:r>
            <a:r>
              <a:rPr lang="en-US" sz="2000" i="0" dirty="0">
                <a:effectLst/>
                <a:latin typeface="+mj-lt"/>
              </a:rPr>
              <a:t>conformed to the image of His Son, so that He would be the firstborn among many brethren; </a:t>
            </a:r>
            <a:r>
              <a:rPr lang="en-US" sz="2000" i="0" baseline="30000" dirty="0">
                <a:effectLst/>
                <a:latin typeface="+mj-lt"/>
              </a:rPr>
              <a:t>30</a:t>
            </a:r>
            <a:r>
              <a:rPr lang="en-US" sz="2000" i="0" dirty="0">
                <a:effectLst/>
                <a:latin typeface="+mj-lt"/>
              </a:rPr>
              <a:t> and these whom He predestined, He also called; and these whom He called, He also justified; and these whom He justified, He also glorified.</a:t>
            </a:r>
            <a:endParaRPr lang="en-US" sz="2400" i="1" dirty="0">
              <a:latin typeface="+mj-lt"/>
            </a:endParaRPr>
          </a:p>
        </p:txBody>
      </p:sp>
      <p:sp>
        <p:nvSpPr>
          <p:cNvPr id="6" name="Rounded Rectangle 5">
            <a:extLst>
              <a:ext uri="{FF2B5EF4-FFF2-40B4-BE49-F238E27FC236}">
                <a16:creationId xmlns:a16="http://schemas.microsoft.com/office/drawing/2014/main" id="{94A223E0-F2A5-363F-E0CD-E3C35C9D2475}"/>
              </a:ext>
            </a:extLst>
          </p:cNvPr>
          <p:cNvSpPr/>
          <p:nvPr/>
        </p:nvSpPr>
        <p:spPr>
          <a:xfrm>
            <a:off x="399278" y="1226915"/>
            <a:ext cx="2497277" cy="4262233"/>
          </a:xfrm>
          <a:prstGeom prst="roundRect">
            <a:avLst>
              <a:gd name="adj" fmla="val 19507"/>
            </a:avLst>
          </a:prstGeom>
          <a:noFill/>
          <a:ln w="12700">
            <a:solidFill>
              <a:schemeClr val="bg1">
                <a:alpha val="7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bg1"/>
                </a:solidFill>
              </a:rPr>
              <a:t>Before the foundation of the world,</a:t>
            </a:r>
            <a:br>
              <a:rPr lang="en-US" sz="2400" i="1" dirty="0">
                <a:solidFill>
                  <a:schemeClr val="bg1"/>
                </a:solidFill>
              </a:rPr>
            </a:br>
            <a:r>
              <a:rPr lang="en-US" sz="2400" i="1" u="sng" dirty="0">
                <a:solidFill>
                  <a:schemeClr val="bg1"/>
                </a:solidFill>
              </a:rPr>
              <a:t>God decided</a:t>
            </a:r>
            <a:br>
              <a:rPr lang="en-US" sz="2400" i="1" dirty="0">
                <a:solidFill>
                  <a:schemeClr val="bg1"/>
                </a:solidFill>
              </a:rPr>
            </a:br>
            <a:r>
              <a:rPr lang="en-US" sz="2400" i="1" dirty="0">
                <a:solidFill>
                  <a:schemeClr val="bg1"/>
                </a:solidFill>
              </a:rPr>
              <a:t>that His people would be the ones who conform their lives to the example of Jesus.</a:t>
            </a:r>
            <a:endParaRPr lang="en-US" sz="2400" dirty="0"/>
          </a:p>
        </p:txBody>
      </p:sp>
      <p:grpSp>
        <p:nvGrpSpPr>
          <p:cNvPr id="36" name="Group 35">
            <a:extLst>
              <a:ext uri="{FF2B5EF4-FFF2-40B4-BE49-F238E27FC236}">
                <a16:creationId xmlns:a16="http://schemas.microsoft.com/office/drawing/2014/main" id="{B846A032-AAD5-4585-95DC-C5F47285B37A}"/>
              </a:ext>
            </a:extLst>
          </p:cNvPr>
          <p:cNvGrpSpPr/>
          <p:nvPr/>
        </p:nvGrpSpPr>
        <p:grpSpPr>
          <a:xfrm>
            <a:off x="3348938" y="2249996"/>
            <a:ext cx="4171435" cy="558077"/>
            <a:chOff x="3348938" y="2249996"/>
            <a:chExt cx="4171435" cy="558077"/>
          </a:xfrm>
        </p:grpSpPr>
        <p:cxnSp>
          <p:nvCxnSpPr>
            <p:cNvPr id="9" name="Straight Connector 8">
              <a:extLst>
                <a:ext uri="{FF2B5EF4-FFF2-40B4-BE49-F238E27FC236}">
                  <a16:creationId xmlns:a16="http://schemas.microsoft.com/office/drawing/2014/main" id="{3BB18E5B-B480-4803-5337-31870432B363}"/>
                </a:ext>
              </a:extLst>
            </p:cNvPr>
            <p:cNvCxnSpPr>
              <a:cxnSpLocks/>
            </p:cNvCxnSpPr>
            <p:nvPr/>
          </p:nvCxnSpPr>
          <p:spPr>
            <a:xfrm>
              <a:off x="6259984" y="2249996"/>
              <a:ext cx="1260389"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6CA3EBC-63D5-65B9-AFA3-17E858C20585}"/>
                </a:ext>
              </a:extLst>
            </p:cNvPr>
            <p:cNvCxnSpPr>
              <a:cxnSpLocks/>
            </p:cNvCxnSpPr>
            <p:nvPr/>
          </p:nvCxnSpPr>
          <p:spPr>
            <a:xfrm>
              <a:off x="3348938" y="2548084"/>
              <a:ext cx="3512408"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CA36999-CF1E-E8E4-D759-9C2607E5082D}"/>
                </a:ext>
              </a:extLst>
            </p:cNvPr>
            <p:cNvCxnSpPr>
              <a:cxnSpLocks/>
            </p:cNvCxnSpPr>
            <p:nvPr/>
          </p:nvCxnSpPr>
          <p:spPr>
            <a:xfrm>
              <a:off x="4131530" y="2808073"/>
              <a:ext cx="3149172"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BD5E1702-7C5D-A9A7-21E4-C29340E164B4}"/>
              </a:ext>
            </a:extLst>
          </p:cNvPr>
          <p:cNvGrpSpPr/>
          <p:nvPr/>
        </p:nvGrpSpPr>
        <p:grpSpPr>
          <a:xfrm>
            <a:off x="4572000" y="3077898"/>
            <a:ext cx="2681415" cy="582295"/>
            <a:chOff x="4572000" y="3077898"/>
            <a:chExt cx="2681415" cy="582295"/>
          </a:xfrm>
        </p:grpSpPr>
        <p:cxnSp>
          <p:nvCxnSpPr>
            <p:cNvPr id="16" name="Straight Connector 15">
              <a:extLst>
                <a:ext uri="{FF2B5EF4-FFF2-40B4-BE49-F238E27FC236}">
                  <a16:creationId xmlns:a16="http://schemas.microsoft.com/office/drawing/2014/main" id="{D2D8317F-2FF5-62CC-96E9-A162430340F6}"/>
                </a:ext>
              </a:extLst>
            </p:cNvPr>
            <p:cNvCxnSpPr>
              <a:cxnSpLocks/>
            </p:cNvCxnSpPr>
            <p:nvPr/>
          </p:nvCxnSpPr>
          <p:spPr>
            <a:xfrm>
              <a:off x="6099345" y="3077898"/>
              <a:ext cx="1154070"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E44ED3F-07EB-4365-A1C8-C662AF0F636C}"/>
                </a:ext>
              </a:extLst>
            </p:cNvPr>
            <p:cNvCxnSpPr>
              <a:cxnSpLocks/>
            </p:cNvCxnSpPr>
            <p:nvPr/>
          </p:nvCxnSpPr>
          <p:spPr>
            <a:xfrm>
              <a:off x="5370298" y="3347155"/>
              <a:ext cx="1277893"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764CB2B-3F6C-F8C4-D4AA-7A6D363976E6}"/>
                </a:ext>
              </a:extLst>
            </p:cNvPr>
            <p:cNvCxnSpPr>
              <a:cxnSpLocks/>
            </p:cNvCxnSpPr>
            <p:nvPr/>
          </p:nvCxnSpPr>
          <p:spPr>
            <a:xfrm>
              <a:off x="4572000" y="3660193"/>
              <a:ext cx="1782717"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1" name="Rounded Rectangle 30">
            <a:extLst>
              <a:ext uri="{FF2B5EF4-FFF2-40B4-BE49-F238E27FC236}">
                <a16:creationId xmlns:a16="http://schemas.microsoft.com/office/drawing/2014/main" id="{5FCDF231-AFDC-870E-B3FF-FFFD03DDB184}"/>
              </a:ext>
            </a:extLst>
          </p:cNvPr>
          <p:cNvSpPr/>
          <p:nvPr/>
        </p:nvSpPr>
        <p:spPr>
          <a:xfrm>
            <a:off x="3265715" y="3928683"/>
            <a:ext cx="5467871" cy="42976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accent1">
                    <a:lumMod val="50000"/>
                  </a:schemeClr>
                </a:solidFill>
              </a:rPr>
              <a:t>He Calls With The Gospel of Jesus – 2 Thess. 2:14</a:t>
            </a:r>
          </a:p>
        </p:txBody>
      </p:sp>
      <p:sp>
        <p:nvSpPr>
          <p:cNvPr id="33" name="Rounded Rectangle 32">
            <a:extLst>
              <a:ext uri="{FF2B5EF4-FFF2-40B4-BE49-F238E27FC236}">
                <a16:creationId xmlns:a16="http://schemas.microsoft.com/office/drawing/2014/main" id="{936BFE29-786A-9216-CDB7-750A0700BA38}"/>
              </a:ext>
            </a:extLst>
          </p:cNvPr>
          <p:cNvSpPr/>
          <p:nvPr/>
        </p:nvSpPr>
        <p:spPr>
          <a:xfrm>
            <a:off x="3265474" y="4486760"/>
            <a:ext cx="5468112" cy="42976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accent1">
                    <a:lumMod val="50000"/>
                  </a:schemeClr>
                </a:solidFill>
              </a:rPr>
              <a:t>He Justifies With The Blood of Jesus – Rom. 5:9</a:t>
            </a:r>
          </a:p>
        </p:txBody>
      </p:sp>
      <p:sp>
        <p:nvSpPr>
          <p:cNvPr id="35" name="Rounded Rectangle 34">
            <a:extLst>
              <a:ext uri="{FF2B5EF4-FFF2-40B4-BE49-F238E27FC236}">
                <a16:creationId xmlns:a16="http://schemas.microsoft.com/office/drawing/2014/main" id="{B84C7353-11AD-2BE6-86FA-B6BBAF7180EA}"/>
              </a:ext>
            </a:extLst>
          </p:cNvPr>
          <p:cNvSpPr/>
          <p:nvPr/>
        </p:nvSpPr>
        <p:spPr>
          <a:xfrm>
            <a:off x="3275188" y="5059381"/>
            <a:ext cx="5468112" cy="42976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accent1">
                    <a:lumMod val="50000"/>
                  </a:schemeClr>
                </a:solidFill>
              </a:rPr>
              <a:t>He Glorifies With The Return of Jesus – Phi. 3:21</a:t>
            </a:r>
          </a:p>
        </p:txBody>
      </p:sp>
    </p:spTree>
    <p:extLst>
      <p:ext uri="{BB962C8B-B14F-4D97-AF65-F5344CB8AC3E}">
        <p14:creationId xmlns:p14="http://schemas.microsoft.com/office/powerpoint/2010/main" val="23563563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fill="hold"/>
                                        <p:tgtEl>
                                          <p:spTgt spid="33"/>
                                        </p:tgtEl>
                                        <p:attrNameLst>
                                          <p:attrName>ppt_x</p:attrName>
                                        </p:attrNameLst>
                                      </p:cBhvr>
                                      <p:tavLst>
                                        <p:tav tm="0">
                                          <p:val>
                                            <p:strVal val="#ppt_x"/>
                                          </p:val>
                                        </p:tav>
                                        <p:tav tm="100000">
                                          <p:val>
                                            <p:strVal val="#ppt_x"/>
                                          </p:val>
                                        </p:tav>
                                      </p:tavLst>
                                    </p:anim>
                                    <p:anim calcmode="lin" valueType="num">
                                      <p:cBhvr additive="base">
                                        <p:cTn id="3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ppt_x"/>
                                          </p:val>
                                        </p:tav>
                                        <p:tav tm="100000">
                                          <p:val>
                                            <p:strVal val="#ppt_x"/>
                                          </p:val>
                                        </p:tav>
                                      </p:tavLst>
                                    </p:anim>
                                    <p:anim calcmode="lin" valueType="num">
                                      <p:cBhvr additive="base">
                                        <p:cTn id="3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1" grpId="0" animBg="1"/>
      <p:bldP spid="33"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529A6-A008-0E77-397A-BF49824707C9}"/>
              </a:ext>
            </a:extLst>
          </p:cNvPr>
          <p:cNvSpPr>
            <a:spLocks noGrp="1"/>
          </p:cNvSpPr>
          <p:nvPr>
            <p:ph type="title"/>
          </p:nvPr>
        </p:nvSpPr>
        <p:spPr>
          <a:xfrm>
            <a:off x="628650" y="695866"/>
            <a:ext cx="7886700" cy="4790534"/>
          </a:xfrm>
        </p:spPr>
        <p:txBody>
          <a:bodyPr>
            <a:normAutofit/>
          </a:bodyPr>
          <a:lstStyle/>
          <a:p>
            <a:pPr algn="ctr"/>
            <a:r>
              <a:rPr lang="en-US" sz="3600" dirty="0"/>
              <a:t>Predestination Describes God’s </a:t>
            </a:r>
            <a:br>
              <a:rPr lang="en-US" sz="3600" dirty="0"/>
            </a:br>
            <a:r>
              <a:rPr lang="en-US" sz="3600" dirty="0"/>
              <a:t>Decision To Bring People Into His Family On The Basis </a:t>
            </a:r>
            <a:r>
              <a:rPr lang="en-US" sz="3600"/>
              <a:t>of Faith </a:t>
            </a:r>
            <a:r>
              <a:rPr lang="en-US" sz="3600" dirty="0"/>
              <a:t>In Jesus Christ.</a:t>
            </a:r>
            <a:br>
              <a:rPr lang="en-US" sz="3600" dirty="0"/>
            </a:br>
            <a:br>
              <a:rPr lang="en-US" sz="3600" dirty="0"/>
            </a:br>
            <a:r>
              <a:rPr lang="en-US" sz="2800" b="1" i="1" dirty="0"/>
              <a:t>(Ephesians 1:3-11, Romans 8:28-30)</a:t>
            </a:r>
            <a:br>
              <a:rPr lang="en-US" sz="3600" dirty="0"/>
            </a:br>
            <a:endParaRPr lang="en-US" sz="3600" dirty="0"/>
          </a:p>
        </p:txBody>
      </p:sp>
    </p:spTree>
    <p:extLst>
      <p:ext uri="{BB962C8B-B14F-4D97-AF65-F5344CB8AC3E}">
        <p14:creationId xmlns:p14="http://schemas.microsoft.com/office/powerpoint/2010/main" val="446304715"/>
      </p:ext>
    </p:extLst>
  </p:cSld>
  <p:clrMapOvr>
    <a:masterClrMapping/>
  </p:clrMapOvr>
  <p:transition spd="slow">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3371</TotalTime>
  <Words>3664</Words>
  <Application>Microsoft Macintosh PowerPoint</Application>
  <PresentationFormat>On-screen Show (16:10)</PresentationFormat>
  <Paragraphs>335</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system-ui</vt:lpstr>
      <vt:lpstr>Office Theme</vt:lpstr>
      <vt:lpstr>The Predestination of God</vt:lpstr>
      <vt:lpstr>PowerPoint Presentation</vt:lpstr>
      <vt:lpstr>PowerPoint Presentation</vt:lpstr>
      <vt:lpstr>PowerPoint Presentation</vt:lpstr>
      <vt:lpstr>PowerPoint Presentation</vt:lpstr>
      <vt:lpstr>Predestination In Ephesians 1</vt:lpstr>
      <vt:lpstr>Predestination In Ephesians 1</vt:lpstr>
      <vt:lpstr>Predestination In Romans 8</vt:lpstr>
      <vt:lpstr>Predestination Describes God’s  Decision To Bring People Into His Family On The Basis of Faith In Jesus Christ.  (Ephesians 1:3-11, Romans 8:28-30) </vt:lpstr>
      <vt:lpstr>Question: What About Free-Will?</vt:lpstr>
      <vt:lpstr>Predestination Describes God’s  Decision To Bring People Into His Family On The Basis of Faith In Jesus Christ.  (Ephesians 1:3-11, Romans 8:28-30) </vt:lpstr>
      <vt:lpstr>God’s Predestination Is Certain  But It’s Not An Unconditional Election. </vt:lpstr>
      <vt:lpstr>God’s Predestination Is Certain  But It’s Not An Unconditional Election. </vt:lpstr>
      <vt:lpstr>PowerPoint Presentation</vt:lpstr>
      <vt:lpstr>The Predestination of God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Foreknowledge of God</dc:title>
  <dc:creator>Phillip Shumake</dc:creator>
  <cp:lastModifiedBy>Phillip Shumake</cp:lastModifiedBy>
  <cp:revision>226</cp:revision>
  <cp:lastPrinted>2023-08-27T03:13:08Z</cp:lastPrinted>
  <dcterms:created xsi:type="dcterms:W3CDTF">2023-08-21T17:50:18Z</dcterms:created>
  <dcterms:modified xsi:type="dcterms:W3CDTF">2023-09-08T19:02:18Z</dcterms:modified>
</cp:coreProperties>
</file>