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62"/>
  </p:notesMasterIdLst>
  <p:handoutMasterIdLst>
    <p:handoutMasterId r:id="rId63"/>
  </p:handoutMasterIdLst>
  <p:sldIdLst>
    <p:sldId id="257" r:id="rId2"/>
    <p:sldId id="317" r:id="rId3"/>
    <p:sldId id="380" r:id="rId4"/>
    <p:sldId id="378" r:id="rId5"/>
    <p:sldId id="379" r:id="rId6"/>
    <p:sldId id="375" r:id="rId7"/>
    <p:sldId id="374" r:id="rId8"/>
    <p:sldId id="377" r:id="rId9"/>
    <p:sldId id="371" r:id="rId10"/>
    <p:sldId id="376" r:id="rId11"/>
    <p:sldId id="353" r:id="rId12"/>
    <p:sldId id="366" r:id="rId13"/>
    <p:sldId id="369" r:id="rId14"/>
    <p:sldId id="368" r:id="rId15"/>
    <p:sldId id="370" r:id="rId16"/>
    <p:sldId id="359" r:id="rId17"/>
    <p:sldId id="350" r:id="rId18"/>
    <p:sldId id="365" r:id="rId19"/>
    <p:sldId id="360" r:id="rId20"/>
    <p:sldId id="362" r:id="rId21"/>
    <p:sldId id="364" r:id="rId22"/>
    <p:sldId id="363" r:id="rId23"/>
    <p:sldId id="309" r:id="rId24"/>
    <p:sldId id="356" r:id="rId25"/>
    <p:sldId id="354" r:id="rId26"/>
    <p:sldId id="343" r:id="rId27"/>
    <p:sldId id="357" r:id="rId28"/>
    <p:sldId id="355" r:id="rId29"/>
    <p:sldId id="358" r:id="rId30"/>
    <p:sldId id="349" r:id="rId31"/>
    <p:sldId id="351" r:id="rId32"/>
    <p:sldId id="352" r:id="rId33"/>
    <p:sldId id="344" r:id="rId34"/>
    <p:sldId id="346" r:id="rId35"/>
    <p:sldId id="347" r:id="rId36"/>
    <p:sldId id="331" r:id="rId37"/>
    <p:sldId id="345" r:id="rId38"/>
    <p:sldId id="348" r:id="rId39"/>
    <p:sldId id="321" r:id="rId40"/>
    <p:sldId id="322" r:id="rId41"/>
    <p:sldId id="326" r:id="rId42"/>
    <p:sldId id="327" r:id="rId43"/>
    <p:sldId id="328" r:id="rId44"/>
    <p:sldId id="329" r:id="rId45"/>
    <p:sldId id="330" r:id="rId46"/>
    <p:sldId id="315" r:id="rId47"/>
    <p:sldId id="323" r:id="rId48"/>
    <p:sldId id="324" r:id="rId49"/>
    <p:sldId id="325" r:id="rId50"/>
    <p:sldId id="320" r:id="rId51"/>
    <p:sldId id="332" r:id="rId52"/>
    <p:sldId id="333" r:id="rId53"/>
    <p:sldId id="334" r:id="rId54"/>
    <p:sldId id="335" r:id="rId55"/>
    <p:sldId id="336" r:id="rId56"/>
    <p:sldId id="337" r:id="rId57"/>
    <p:sldId id="338" r:id="rId58"/>
    <p:sldId id="339" r:id="rId59"/>
    <p:sldId id="340" r:id="rId60"/>
    <p:sldId id="341" r:id="rId61"/>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8F54EB6-CD1B-443C-B51F-AE528FCA1FC2}" v="6" dt="2023-10-22T11:08:31.283"/>
    <p1510:client id="{B4F1A9F8-B196-4D52-983C-8BCFF9E654A6}" v="13" dt="2023-10-21T15:18:31.48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113" d="100"/>
          <a:sy n="113" d="100"/>
        </p:scale>
        <p:origin x="432" y="10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handoutMaster" Target="handoutMasters/handoutMaster1.xml"/><Relationship Id="rId68"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son Broadwell" userId="c44ae949ec33a215" providerId="Windows Live" clId="Web-{B4F1A9F8-B196-4D52-983C-8BCFF9E654A6}"/>
    <pc:docChg chg="addSld delSld modSld sldOrd">
      <pc:chgData name="Mason Broadwell" userId="c44ae949ec33a215" providerId="Windows Live" clId="Web-{B4F1A9F8-B196-4D52-983C-8BCFF9E654A6}" dt="2023-10-21T15:18:31.483" v="12" actId="1076"/>
      <pc:docMkLst>
        <pc:docMk/>
      </pc:docMkLst>
      <pc:sldChg chg="del">
        <pc:chgData name="Mason Broadwell" userId="c44ae949ec33a215" providerId="Windows Live" clId="Web-{B4F1A9F8-B196-4D52-983C-8BCFF9E654A6}" dt="2023-10-21T15:16:51.043" v="0"/>
        <pc:sldMkLst>
          <pc:docMk/>
          <pc:sldMk cId="0" sldId="293"/>
        </pc:sldMkLst>
      </pc:sldChg>
      <pc:sldChg chg="del">
        <pc:chgData name="Mason Broadwell" userId="c44ae949ec33a215" providerId="Windows Live" clId="Web-{B4F1A9F8-B196-4D52-983C-8BCFF9E654A6}" dt="2023-10-21T15:16:51.043" v="1"/>
        <pc:sldMkLst>
          <pc:docMk/>
          <pc:sldMk cId="374503472" sldId="342"/>
        </pc:sldMkLst>
      </pc:sldChg>
      <pc:sldChg chg="add">
        <pc:chgData name="Mason Broadwell" userId="c44ae949ec33a215" providerId="Windows Live" clId="Web-{B4F1A9F8-B196-4D52-983C-8BCFF9E654A6}" dt="2023-10-21T15:16:58.824" v="2"/>
        <pc:sldMkLst>
          <pc:docMk/>
          <pc:sldMk cId="1690870039" sldId="378"/>
        </pc:sldMkLst>
      </pc:sldChg>
      <pc:sldChg chg="add ord">
        <pc:chgData name="Mason Broadwell" userId="c44ae949ec33a215" providerId="Windows Live" clId="Web-{B4F1A9F8-B196-4D52-983C-8BCFF9E654A6}" dt="2023-10-21T15:17:07.981" v="5"/>
        <pc:sldMkLst>
          <pc:docMk/>
          <pc:sldMk cId="1246026484" sldId="379"/>
        </pc:sldMkLst>
      </pc:sldChg>
      <pc:sldChg chg="modSp add">
        <pc:chgData name="Mason Broadwell" userId="c44ae949ec33a215" providerId="Windows Live" clId="Web-{B4F1A9F8-B196-4D52-983C-8BCFF9E654A6}" dt="2023-10-21T15:18:31.483" v="12" actId="1076"/>
        <pc:sldMkLst>
          <pc:docMk/>
          <pc:sldMk cId="2642188811" sldId="380"/>
        </pc:sldMkLst>
        <pc:spChg chg="mod">
          <ac:chgData name="Mason Broadwell" userId="c44ae949ec33a215" providerId="Windows Live" clId="Web-{B4F1A9F8-B196-4D52-983C-8BCFF9E654A6}" dt="2023-10-21T15:18:31.483" v="12" actId="1076"/>
          <ac:spMkLst>
            <pc:docMk/>
            <pc:sldMk cId="2642188811" sldId="380"/>
            <ac:spMk id="3" creationId="{5280BB5E-2546-4265-9386-909ED6DF678B}"/>
          </ac:spMkLst>
        </pc:spChg>
        <pc:graphicFrameChg chg="mod">
          <ac:chgData name="Mason Broadwell" userId="c44ae949ec33a215" providerId="Windows Live" clId="Web-{B4F1A9F8-B196-4D52-983C-8BCFF9E654A6}" dt="2023-10-21T15:18:31.452" v="11" actId="1076"/>
          <ac:graphicFrameMkLst>
            <pc:docMk/>
            <pc:sldMk cId="2642188811" sldId="380"/>
            <ac:graphicFrameMk id="2" creationId="{2C67A539-08C1-46B8-95A0-E8940A3E1836}"/>
          </ac:graphicFrameMkLst>
        </pc:graphicFrameChg>
      </pc:sldChg>
    </pc:docChg>
  </pc:docChgLst>
  <pc:docChgLst>
    <pc:chgData name="Mason Broadwell" userId="c44ae949ec33a215" providerId="Windows Live" clId="Web-{58F54EB6-CD1B-443C-B51F-AE528FCA1FC2}"/>
    <pc:docChg chg="modSld">
      <pc:chgData name="Mason Broadwell" userId="c44ae949ec33a215" providerId="Windows Live" clId="Web-{58F54EB6-CD1B-443C-B51F-AE528FCA1FC2}" dt="2023-10-22T11:08:31.283" v="5" actId="20577"/>
      <pc:docMkLst>
        <pc:docMk/>
      </pc:docMkLst>
      <pc:sldChg chg="modSp">
        <pc:chgData name="Mason Broadwell" userId="c44ae949ec33a215" providerId="Windows Live" clId="Web-{58F54EB6-CD1B-443C-B51F-AE528FCA1FC2}" dt="2023-10-22T11:08:31.283" v="5" actId="20577"/>
        <pc:sldMkLst>
          <pc:docMk/>
          <pc:sldMk cId="2830660610" sldId="371"/>
        </pc:sldMkLst>
        <pc:spChg chg="mod">
          <ac:chgData name="Mason Broadwell" userId="c44ae949ec33a215" providerId="Windows Live" clId="Web-{58F54EB6-CD1B-443C-B51F-AE528FCA1FC2}" dt="2023-10-22T11:08:31.283" v="5" actId="20577"/>
          <ac:spMkLst>
            <pc:docMk/>
            <pc:sldMk cId="2830660610" sldId="371"/>
            <ac:spMk id="37892"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10/22/2023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BC863907-54C2-47C2-9B8D-00463F0A59FD}" type="datetimeFigureOut">
              <a:rPr lang="en-US" smtClean="0"/>
              <a:t>10/22/2023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7A54B474-EFA7-42A9-9FA2-11AA9E510AD4}" type="slidenum">
              <a:rPr lang="en-US" smtClean="0"/>
              <a:t>‹#›</a:t>
            </a:fld>
            <a:endParaRPr lang="en-US"/>
          </a:p>
        </p:txBody>
      </p:sp>
    </p:spTree>
    <p:extLst>
      <p:ext uri="{BB962C8B-B14F-4D97-AF65-F5344CB8AC3E}">
        <p14:creationId xmlns:p14="http://schemas.microsoft.com/office/powerpoint/2010/main" val="4012154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51</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84079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60</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1139485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52</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3016353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53</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528578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54</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905084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55</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4353500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56</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38610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57</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14575962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58</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278734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1031"/>
          <p:cNvSpPr>
            <a:spLocks noGrp="1" noChangeArrowheads="1"/>
          </p:cNvSpPr>
          <p:nvPr>
            <p:ph type="sldNum" sz="quarter" idx="5"/>
          </p:nvPr>
        </p:nvSpPr>
        <p:spPr>
          <a:noFill/>
          <a:ln>
            <a:miter lim="800000"/>
            <a:headEnd/>
            <a:tailEnd/>
          </a:ln>
        </p:spPr>
        <p:txBody>
          <a:bodyPr/>
          <a:lstStyle/>
          <a:p>
            <a:fld id="{6BCF5CE3-19D3-4BC9-A5BD-7D2B07723DFC}" type="slidenum">
              <a:rPr lang="en-US" smtClean="0">
                <a:latin typeface="Arial" charset="0"/>
              </a:rPr>
              <a:pPr/>
              <a:t>59</a:t>
            </a:fld>
            <a:endParaRPr lang="en-US">
              <a:latin typeface="Arial" charset="0"/>
            </a:endParaRPr>
          </a:p>
        </p:txBody>
      </p:sp>
      <p:sp>
        <p:nvSpPr>
          <p:cNvPr id="137219" name="Rectangle 2"/>
          <p:cNvSpPr>
            <a:spLocks noGrp="1" noRot="1" noChangeAspect="1" noChangeArrowheads="1" noTextEdit="1"/>
          </p:cNvSpPr>
          <p:nvPr>
            <p:ph type="sldImg"/>
          </p:nvPr>
        </p:nvSpPr>
        <p:spPr>
          <a:xfrm>
            <a:off x="555625" y="673100"/>
            <a:ext cx="5967413" cy="3357563"/>
          </a:xfrm>
          <a:ln/>
        </p:spPr>
      </p:sp>
      <p:sp>
        <p:nvSpPr>
          <p:cNvPr id="137220" name="Rectangle 3"/>
          <p:cNvSpPr>
            <a:spLocks noGrp="1" noChangeArrowheads="1"/>
          </p:cNvSpPr>
          <p:nvPr>
            <p:ph type="body" idx="1"/>
          </p:nvPr>
        </p:nvSpPr>
        <p:spPr>
          <a:xfrm>
            <a:off x="942998" y="4253965"/>
            <a:ext cx="5191084" cy="4030382"/>
          </a:xfrm>
          <a:noFill/>
        </p:spPr>
        <p:txBody>
          <a:bodyPr/>
          <a:lstStyle/>
          <a:p>
            <a:pPr eaLnBrk="1" hangingPunct="1"/>
            <a:endParaRPr lang="en-US"/>
          </a:p>
        </p:txBody>
      </p:sp>
    </p:spTree>
    <p:extLst>
      <p:ext uri="{BB962C8B-B14F-4D97-AF65-F5344CB8AC3E}">
        <p14:creationId xmlns:p14="http://schemas.microsoft.com/office/powerpoint/2010/main" val="694576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590800"/>
            <a:ext cx="11277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latin typeface="Calibri" panose="020F0502020204030204" pitchFamily="34" charset="0"/>
                <a:cs typeface="Calibri" panose="020F0502020204030204" pitchFamily="34" charset="0"/>
              </a:rPr>
              <a:t>Look at Hebrews 10:19-25. Why does God require us to worship?</a:t>
            </a:r>
          </a:p>
          <a:p>
            <a:pPr marL="0" indent="0">
              <a:spcBef>
                <a:spcPts val="0"/>
              </a:spcBef>
              <a:buSzPct val="100000"/>
              <a:buNone/>
            </a:pPr>
            <a:endParaRPr lang="en-US" sz="3200" dirty="0">
              <a:latin typeface="Calibri" panose="020F0502020204030204" pitchFamily="34" charset="0"/>
              <a:cs typeface="Calibri" panose="020F0502020204030204" pitchFamily="34"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cs typeface="Calibri" panose="020F0502020204030204" pitchFamily="34" charset="0"/>
              </a:rPr>
              <a:t>What should a visitor observe who comes into our assembly?</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12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838200" y="1295400"/>
            <a:ext cx="11353800" cy="5562600"/>
          </a:xfrm>
          <a:noFill/>
        </p:spPr>
        <p:txBody>
          <a:bodyPr>
            <a:normAutofit fontScale="77500" lnSpcReduction="20000"/>
          </a:bodyPr>
          <a:lstStyle/>
          <a:p>
            <a:pPr marL="457200" lvl="0" indent="-457200"/>
            <a:r>
              <a:rPr lang="en-US" sz="3600" dirty="0">
                <a:latin typeface="Calibri" panose="020F0502020204030204" pitchFamily="34" charset="0"/>
                <a:cs typeface="Calibri" panose="020F0502020204030204" pitchFamily="34" charset="0"/>
              </a:rPr>
              <a:t>To remember Christ’s death, 1 Corinthians 11:24-25; 26​</a:t>
            </a:r>
          </a:p>
          <a:p>
            <a:pPr marL="857250" lvl="1" indent="-457200"/>
            <a:r>
              <a:rPr lang="en-US" sz="3400" dirty="0">
                <a:latin typeface="Calibri" panose="020F0502020204030204" pitchFamily="34" charset="0"/>
                <a:cs typeface="Calibri" panose="020F0502020204030204" pitchFamily="34" charset="0"/>
              </a:rPr>
              <a:t>We commemorate the establishment of our covenant, Luke 22:19-20​</a:t>
            </a:r>
          </a:p>
          <a:p>
            <a:pPr marL="857250" lvl="1" indent="-457200"/>
            <a:r>
              <a:rPr lang="en-US" sz="3400" dirty="0">
                <a:latin typeface="Calibri" panose="020F0502020204030204" pitchFamily="34" charset="0"/>
                <a:cs typeface="Calibri" panose="020F0502020204030204" pitchFamily="34" charset="0"/>
              </a:rPr>
              <a:t>Other views: a celebration of our atonement; a re-enactment of Christ’s sacrifice​</a:t>
            </a:r>
          </a:p>
          <a:p>
            <a:pPr marL="457200" lvl="0" indent="-457200"/>
            <a:r>
              <a:rPr lang="en-US" sz="3600" dirty="0">
                <a:latin typeface="Calibri" panose="020F0502020204030204" pitchFamily="34" charset="0"/>
                <a:cs typeface="Calibri" panose="020F0502020204030204" pitchFamily="34" charset="0"/>
              </a:rPr>
              <a:t>To unite ourselves with the body/blood of Christ, 1 Corinthians 10:16​</a:t>
            </a:r>
          </a:p>
          <a:p>
            <a:pPr marL="857250" lvl="1" indent="-457200"/>
            <a:r>
              <a:rPr lang="en-US" sz="3400" dirty="0">
                <a:latin typeface="Calibri" panose="020F0502020204030204" pitchFamily="34" charset="0"/>
                <a:cs typeface="Calibri" panose="020F0502020204030204" pitchFamily="34" charset="0"/>
              </a:rPr>
              <a:t>i.e.- to deepen and strengthen our transformation into His image​</a:t>
            </a:r>
          </a:p>
          <a:p>
            <a:pPr marL="457200" lvl="0" indent="-457200"/>
            <a:r>
              <a:rPr lang="en-US" sz="3600" dirty="0">
                <a:latin typeface="Calibri" panose="020F0502020204030204" pitchFamily="34" charset="0"/>
                <a:cs typeface="Calibri" panose="020F0502020204030204" pitchFamily="34" charset="0"/>
              </a:rPr>
              <a:t>To “proclaim the Lord’s death…”, 1 Corinthians 11:26​</a:t>
            </a:r>
          </a:p>
          <a:p>
            <a:pPr marL="857250" lvl="1" indent="-457200"/>
            <a:r>
              <a:rPr lang="en-US" sz="3400" dirty="0">
                <a:latin typeface="Calibri" panose="020F0502020204030204" pitchFamily="34" charset="0"/>
                <a:cs typeface="Calibri" panose="020F0502020204030204" pitchFamily="34" charset="0"/>
              </a:rPr>
              <a:t>Proclaiming our faith in the effectiveness of Christ’s sacrifice in our lives​</a:t>
            </a:r>
          </a:p>
          <a:p>
            <a:pPr marL="857250" lvl="1" indent="-457200"/>
            <a:r>
              <a:rPr lang="en-US" sz="3400" dirty="0">
                <a:latin typeface="Calibri" panose="020F0502020204030204" pitchFamily="34" charset="0"/>
                <a:cs typeface="Calibri" panose="020F0502020204030204" pitchFamily="34" charset="0"/>
              </a:rPr>
              <a:t>Proclaiming our loyalty to the covenant we are in, 1 Corinthians 10:17​</a:t>
            </a:r>
          </a:p>
          <a:p>
            <a:pPr marL="857250" lvl="1" indent="-457200"/>
            <a:r>
              <a:rPr lang="en-US" sz="3400" dirty="0">
                <a:latin typeface="Calibri" panose="020F0502020204030204" pitchFamily="34" charset="0"/>
                <a:cs typeface="Calibri" panose="020F0502020204030204" pitchFamily="34" charset="0"/>
              </a:rPr>
              <a:t>Proclaiming the power of God’s salvation to others​</a:t>
            </a:r>
          </a:p>
          <a:p>
            <a:pPr marL="457200" lvl="0" indent="-457200"/>
            <a:r>
              <a:rPr lang="en-US" sz="3600" dirty="0">
                <a:latin typeface="Calibri" panose="020F0502020204030204" pitchFamily="34" charset="0"/>
                <a:cs typeface="Calibri" panose="020F0502020204030204" pitchFamily="34" charset="0"/>
              </a:rPr>
              <a:t>To look forward to the fulfillment of the covenant, 11:26​</a:t>
            </a:r>
          </a:p>
          <a:p>
            <a:pPr marL="857250" lvl="1" indent="-457200"/>
            <a:r>
              <a:rPr lang="en-US" sz="3400" dirty="0">
                <a:latin typeface="Calibri" panose="020F0502020204030204" pitchFamily="34" charset="0"/>
                <a:cs typeface="Calibri" panose="020F0502020204030204" pitchFamily="34" charset="0"/>
              </a:rPr>
              <a:t>Anticipating “drinking it new… in My Father’s kingdom,” Matthew 26:29</a:t>
            </a:r>
            <a:endParaRPr lang="en-US" sz="2800" dirty="0">
              <a:effectLst/>
              <a:latin typeface="Calibri" pitchFamily="34" charset="0"/>
            </a:endParaRPr>
          </a:p>
        </p:txBody>
      </p:sp>
      <p:sp>
        <p:nvSpPr>
          <p:cNvPr id="5" name="Rectangle 5"/>
          <p:cNvSpPr>
            <a:spLocks noChangeArrowheads="1"/>
          </p:cNvSpPr>
          <p:nvPr/>
        </p:nvSpPr>
        <p:spPr bwMode="auto">
          <a:xfrm>
            <a:off x="457200" y="227111"/>
            <a:ext cx="10009187" cy="923330"/>
          </a:xfrm>
          <a:prstGeom prst="rect">
            <a:avLst/>
          </a:prstGeom>
          <a:noFill/>
          <a:ln w="9525">
            <a:noFill/>
            <a:miter lim="800000"/>
            <a:headEnd/>
            <a:tailEnd/>
          </a:ln>
        </p:spPr>
        <p:txBody>
          <a:bodyPr wrap="square" anchor="b">
            <a:spAutoFit/>
          </a:bodyPr>
          <a:lstStyle/>
          <a:p>
            <a:pPr algn="ctr" eaLnBrk="1" hangingPunct="1"/>
            <a:r>
              <a:rPr lang="en-US" sz="5400" dirty="0">
                <a:solidFill>
                  <a:srgbClr val="FFC000"/>
                </a:solidFill>
                <a:latin typeface="Calibri" pitchFamily="34" charset="0"/>
              </a:rPr>
              <a:t>Purposes of the Lord’s Supper</a:t>
            </a:r>
          </a:p>
        </p:txBody>
      </p:sp>
    </p:spTree>
    <p:extLst>
      <p:ext uri="{BB962C8B-B14F-4D97-AF65-F5344CB8AC3E}">
        <p14:creationId xmlns:p14="http://schemas.microsoft.com/office/powerpoint/2010/main" val="126565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7892">
                                            <p:txEl>
                                              <p:pRg st="1" end="1"/>
                                            </p:txEl>
                                          </p:spTgt>
                                        </p:tgtEl>
                                        <p:attrNameLst>
                                          <p:attrName>style.visibility</p:attrName>
                                        </p:attrNameLst>
                                      </p:cBhvr>
                                      <p:to>
                                        <p:strVal val="visible"/>
                                      </p:to>
                                    </p:set>
                                    <p:animEffect transition="in" filter="dissolve">
                                      <p:cBhvr>
                                        <p:cTn id="10" dur="500"/>
                                        <p:tgtEl>
                                          <p:spTgt spid="37892">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7892">
                                            <p:txEl>
                                              <p:pRg st="2" end="2"/>
                                            </p:txEl>
                                          </p:spTgt>
                                        </p:tgtEl>
                                        <p:attrNameLst>
                                          <p:attrName>style.visibility</p:attrName>
                                        </p:attrNameLst>
                                      </p:cBhvr>
                                      <p:to>
                                        <p:strVal val="visible"/>
                                      </p:to>
                                    </p:set>
                                    <p:animEffect transition="in" filter="dissolve">
                                      <p:cBhvr>
                                        <p:cTn id="13" dur="500"/>
                                        <p:tgtEl>
                                          <p:spTgt spid="3789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7892">
                                            <p:txEl>
                                              <p:pRg st="3" end="3"/>
                                            </p:txEl>
                                          </p:spTgt>
                                        </p:tgtEl>
                                        <p:attrNameLst>
                                          <p:attrName>style.visibility</p:attrName>
                                        </p:attrNameLst>
                                      </p:cBhvr>
                                      <p:to>
                                        <p:strVal val="visible"/>
                                      </p:to>
                                    </p:set>
                                    <p:animEffect transition="in" filter="dissolve">
                                      <p:cBhvr>
                                        <p:cTn id="18" dur="500"/>
                                        <p:tgtEl>
                                          <p:spTgt spid="37892">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7892">
                                            <p:txEl>
                                              <p:pRg st="4" end="4"/>
                                            </p:txEl>
                                          </p:spTgt>
                                        </p:tgtEl>
                                        <p:attrNameLst>
                                          <p:attrName>style.visibility</p:attrName>
                                        </p:attrNameLst>
                                      </p:cBhvr>
                                      <p:to>
                                        <p:strVal val="visible"/>
                                      </p:to>
                                    </p:set>
                                    <p:animEffect transition="in" filter="dissolve">
                                      <p:cBhvr>
                                        <p:cTn id="21" dur="500"/>
                                        <p:tgtEl>
                                          <p:spTgt spid="37892">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7892">
                                            <p:txEl>
                                              <p:pRg st="5" end="5"/>
                                            </p:txEl>
                                          </p:spTgt>
                                        </p:tgtEl>
                                        <p:attrNameLst>
                                          <p:attrName>style.visibility</p:attrName>
                                        </p:attrNameLst>
                                      </p:cBhvr>
                                      <p:to>
                                        <p:strVal val="visible"/>
                                      </p:to>
                                    </p:set>
                                    <p:animEffect transition="in" filter="dissolve">
                                      <p:cBhvr>
                                        <p:cTn id="26" dur="500"/>
                                        <p:tgtEl>
                                          <p:spTgt spid="37892">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37892">
                                            <p:txEl>
                                              <p:pRg st="6" end="6"/>
                                            </p:txEl>
                                          </p:spTgt>
                                        </p:tgtEl>
                                        <p:attrNameLst>
                                          <p:attrName>style.visibility</p:attrName>
                                        </p:attrNameLst>
                                      </p:cBhvr>
                                      <p:to>
                                        <p:strVal val="visible"/>
                                      </p:to>
                                    </p:set>
                                    <p:animEffect transition="in" filter="dissolve">
                                      <p:cBhvr>
                                        <p:cTn id="29" dur="500"/>
                                        <p:tgtEl>
                                          <p:spTgt spid="37892">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37892">
                                            <p:txEl>
                                              <p:pRg st="7" end="7"/>
                                            </p:txEl>
                                          </p:spTgt>
                                        </p:tgtEl>
                                        <p:attrNameLst>
                                          <p:attrName>style.visibility</p:attrName>
                                        </p:attrNameLst>
                                      </p:cBhvr>
                                      <p:to>
                                        <p:strVal val="visible"/>
                                      </p:to>
                                    </p:set>
                                    <p:animEffect transition="in" filter="dissolve">
                                      <p:cBhvr>
                                        <p:cTn id="32" dur="500"/>
                                        <p:tgtEl>
                                          <p:spTgt spid="37892">
                                            <p:txEl>
                                              <p:pRg st="7" end="7"/>
                                            </p:txEl>
                                          </p:spTgt>
                                        </p:tgtEl>
                                      </p:cBhvr>
                                    </p:animEffect>
                                  </p:childTnLst>
                                </p:cTn>
                              </p:par>
                              <p:par>
                                <p:cTn id="33" presetID="9" presetClass="entr" presetSubtype="0" fill="hold" grpId="0" nodeType="withEffect">
                                  <p:stCondLst>
                                    <p:cond delay="0"/>
                                  </p:stCondLst>
                                  <p:childTnLst>
                                    <p:set>
                                      <p:cBhvr>
                                        <p:cTn id="34" dur="1" fill="hold">
                                          <p:stCondLst>
                                            <p:cond delay="0"/>
                                          </p:stCondLst>
                                        </p:cTn>
                                        <p:tgtEl>
                                          <p:spTgt spid="37892">
                                            <p:txEl>
                                              <p:pRg st="8" end="8"/>
                                            </p:txEl>
                                          </p:spTgt>
                                        </p:tgtEl>
                                        <p:attrNameLst>
                                          <p:attrName>style.visibility</p:attrName>
                                        </p:attrNameLst>
                                      </p:cBhvr>
                                      <p:to>
                                        <p:strVal val="visible"/>
                                      </p:to>
                                    </p:set>
                                    <p:animEffect transition="in" filter="dissolve">
                                      <p:cBhvr>
                                        <p:cTn id="35" dur="500"/>
                                        <p:tgtEl>
                                          <p:spTgt spid="37892">
                                            <p:txEl>
                                              <p:pRg st="8" end="8"/>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9" presetClass="entr" presetSubtype="0" fill="hold" grpId="0" nodeType="clickEffect">
                                  <p:stCondLst>
                                    <p:cond delay="0"/>
                                  </p:stCondLst>
                                  <p:childTnLst>
                                    <p:set>
                                      <p:cBhvr>
                                        <p:cTn id="39" dur="1" fill="hold">
                                          <p:stCondLst>
                                            <p:cond delay="0"/>
                                          </p:stCondLst>
                                        </p:cTn>
                                        <p:tgtEl>
                                          <p:spTgt spid="37892">
                                            <p:txEl>
                                              <p:pRg st="9" end="9"/>
                                            </p:txEl>
                                          </p:spTgt>
                                        </p:tgtEl>
                                        <p:attrNameLst>
                                          <p:attrName>style.visibility</p:attrName>
                                        </p:attrNameLst>
                                      </p:cBhvr>
                                      <p:to>
                                        <p:strVal val="visible"/>
                                      </p:to>
                                    </p:set>
                                    <p:animEffect transition="in" filter="dissolve">
                                      <p:cBhvr>
                                        <p:cTn id="40" dur="500"/>
                                        <p:tgtEl>
                                          <p:spTgt spid="37892">
                                            <p:txEl>
                                              <p:pRg st="9" end="9"/>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7892">
                                            <p:txEl>
                                              <p:pRg st="10" end="10"/>
                                            </p:txEl>
                                          </p:spTgt>
                                        </p:tgtEl>
                                        <p:attrNameLst>
                                          <p:attrName>style.visibility</p:attrName>
                                        </p:attrNameLst>
                                      </p:cBhvr>
                                      <p:to>
                                        <p:strVal val="visible"/>
                                      </p:to>
                                    </p:set>
                                    <p:animEffect transition="in" filter="dissolve">
                                      <p:cBhvr>
                                        <p:cTn id="43" dur="500"/>
                                        <p:tgtEl>
                                          <p:spTgt spid="3789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600200" y="1295400"/>
            <a:ext cx="10591800" cy="3200400"/>
          </a:xfrm>
          <a:noFill/>
        </p:spPr>
        <p:txBody>
          <a:bodyPr>
            <a:normAutofit/>
          </a:bodyPr>
          <a:lstStyle/>
          <a:p>
            <a:pPr lvl="0"/>
            <a:r>
              <a:rPr lang="en-US" sz="3600" dirty="0">
                <a:latin typeface="Calibri" panose="020F0502020204030204" pitchFamily="34" charset="0"/>
                <a:cs typeface="Calibri" panose="020F0502020204030204" pitchFamily="34" charset="0"/>
              </a:rPr>
              <a:t>Matthew 5:14-16</a:t>
            </a:r>
          </a:p>
          <a:p>
            <a:pPr lvl="0"/>
            <a:r>
              <a:rPr lang="en-US" sz="3600" dirty="0">
                <a:latin typeface="Calibri" panose="020F0502020204030204" pitchFamily="34" charset="0"/>
                <a:cs typeface="Calibri" panose="020F0502020204030204" pitchFamily="34" charset="0"/>
              </a:rPr>
              <a:t>I Peter 2:11-12</a:t>
            </a:r>
          </a:p>
          <a:p>
            <a:pPr lvl="0"/>
            <a:r>
              <a:rPr lang="en-US" sz="3600" dirty="0">
                <a:latin typeface="Calibri" panose="020F0502020204030204" pitchFamily="34" charset="0"/>
                <a:cs typeface="Calibri" panose="020F0502020204030204" pitchFamily="34" charset="0"/>
              </a:rPr>
              <a:t>I Peter 3:15</a:t>
            </a:r>
          </a:p>
          <a:p>
            <a:pPr lvl="0"/>
            <a:r>
              <a:rPr lang="en-US" sz="3600" dirty="0">
                <a:latin typeface="Calibri" panose="020F0502020204030204" pitchFamily="34" charset="0"/>
                <a:cs typeface="Calibri" panose="020F0502020204030204" pitchFamily="34" charset="0"/>
              </a:rPr>
              <a:t>Acts 8:1-4</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227111"/>
            <a:ext cx="10009187" cy="923330"/>
          </a:xfrm>
          <a:prstGeom prst="rect">
            <a:avLst/>
          </a:prstGeom>
          <a:noFill/>
          <a:ln w="9525">
            <a:noFill/>
            <a:miter lim="800000"/>
            <a:headEnd/>
            <a:tailEnd/>
          </a:ln>
        </p:spPr>
        <p:txBody>
          <a:bodyPr wrap="square" anchor="b">
            <a:spAutoFit/>
          </a:bodyPr>
          <a:lstStyle/>
          <a:p>
            <a:pPr algn="ctr" eaLnBrk="1" hangingPunct="1"/>
            <a:r>
              <a:rPr lang="en-US" sz="5400" dirty="0">
                <a:solidFill>
                  <a:srgbClr val="FFC000"/>
                </a:solidFill>
                <a:latin typeface="Calibri" pitchFamily="34" charset="0"/>
              </a:rPr>
              <a:t>Personal Lights</a:t>
            </a:r>
          </a:p>
        </p:txBody>
      </p:sp>
      <p:sp>
        <p:nvSpPr>
          <p:cNvPr id="4" name="TextBox 3">
            <a:extLst>
              <a:ext uri="{FF2B5EF4-FFF2-40B4-BE49-F238E27FC236}">
                <a16:creationId xmlns:a16="http://schemas.microsoft.com/office/drawing/2014/main" id="{C0131244-E10D-47D6-BC92-3C875BD0D92B}"/>
              </a:ext>
            </a:extLst>
          </p:cNvPr>
          <p:cNvSpPr txBox="1"/>
          <p:nvPr/>
        </p:nvSpPr>
        <p:spPr>
          <a:xfrm>
            <a:off x="1447800" y="4558748"/>
            <a:ext cx="9525000" cy="769441"/>
          </a:xfrm>
          <a:prstGeom prst="rect">
            <a:avLst/>
          </a:prstGeom>
          <a:noFill/>
          <a:ln w="38100">
            <a:solidFill>
              <a:srgbClr val="FFFF00"/>
            </a:solidFill>
          </a:ln>
        </p:spPr>
        <p:txBody>
          <a:bodyPr wrap="square" rtlCol="0">
            <a:spAutoFit/>
          </a:bodyPr>
          <a:lstStyle/>
          <a:p>
            <a:pPr algn="ctr"/>
            <a:r>
              <a:rPr lang="en-US" sz="4400" i="1" dirty="0">
                <a:solidFill>
                  <a:srgbClr val="FFFF00"/>
                </a:solidFill>
                <a:latin typeface="Calibri" pitchFamily="34" charset="0"/>
              </a:rPr>
              <a:t>How did they become ready to be lights?</a:t>
            </a:r>
          </a:p>
        </p:txBody>
      </p:sp>
    </p:spTree>
    <p:extLst>
      <p:ext uri="{BB962C8B-B14F-4D97-AF65-F5344CB8AC3E}">
        <p14:creationId xmlns:p14="http://schemas.microsoft.com/office/powerpoint/2010/main" val="301597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066800" y="1150938"/>
            <a:ext cx="11125200" cy="5480050"/>
          </a:xfrm>
          <a:noFill/>
        </p:spPr>
        <p:txBody>
          <a:bodyPr>
            <a:normAutofit fontScale="92500" lnSpcReduction="10000"/>
          </a:bodyPr>
          <a:lstStyle/>
          <a:p>
            <a:pPr lvl="0"/>
            <a:r>
              <a:rPr lang="en-US" sz="3200" dirty="0">
                <a:latin typeface="Calibri" panose="020F0502020204030204" pitchFamily="34" charset="0"/>
                <a:cs typeface="Calibri" panose="020F0502020204030204" pitchFamily="34" charset="0"/>
              </a:rPr>
              <a:t>Men such as Paul, Philip, Apollos, Barnabas, and Timothy were preachers or proclaimers of the word. </a:t>
            </a:r>
          </a:p>
          <a:p>
            <a:pPr lvl="0"/>
            <a:r>
              <a:rPr lang="en-US" sz="3200" dirty="0">
                <a:latin typeface="Calibri" panose="020F0502020204030204" pitchFamily="34" charset="0"/>
                <a:cs typeface="Calibri" panose="020F0502020204030204" pitchFamily="34" charset="0"/>
              </a:rPr>
              <a:t>They often went where there were no churches and no previous knowledge of Christ.</a:t>
            </a:r>
          </a:p>
          <a:p>
            <a:pPr lvl="0"/>
            <a:r>
              <a:rPr lang="en-US" sz="3200" dirty="0">
                <a:latin typeface="Calibri" panose="020F0502020204030204" pitchFamily="34" charset="0"/>
                <a:cs typeface="Calibri" panose="020F0502020204030204" pitchFamily="34" charset="0"/>
              </a:rPr>
              <a:t>They also stayed for extended periods in certain places and worked with churches – for example, Paul at Corinth and Ephesus, and Timothy at Ephesus.</a:t>
            </a:r>
          </a:p>
          <a:p>
            <a:pPr lvl="0"/>
            <a:r>
              <a:rPr lang="en-US" sz="3200" dirty="0">
                <a:latin typeface="Calibri" panose="020F0502020204030204" pitchFamily="34" charset="0"/>
                <a:cs typeface="Calibri" panose="020F0502020204030204" pitchFamily="34" charset="0"/>
              </a:rPr>
              <a:t>They were frequently financially supported by churches.</a:t>
            </a:r>
          </a:p>
          <a:p>
            <a:pPr lvl="0"/>
            <a:r>
              <a:rPr lang="en-US" sz="3200" dirty="0">
                <a:latin typeface="Calibri" panose="020F0502020204030204" pitchFamily="34" charset="0"/>
                <a:cs typeface="Calibri" panose="020F0502020204030204" pitchFamily="34" charset="0"/>
              </a:rPr>
              <a:t>Two Models of Support:</a:t>
            </a:r>
          </a:p>
          <a:p>
            <a:pPr lvl="1">
              <a:buSzPct val="101000"/>
              <a:buFont typeface="Wingdings" panose="05000000000000000000" pitchFamily="2" charset="2"/>
              <a:buChar char="§"/>
            </a:pPr>
            <a:r>
              <a:rPr lang="en-US" sz="2800" dirty="0">
                <a:latin typeface="Calibri" panose="020F0502020204030204" pitchFamily="34" charset="0"/>
                <a:cs typeface="Calibri" panose="020F0502020204030204" pitchFamily="34" charset="0"/>
              </a:rPr>
              <a:t>Philippi</a:t>
            </a:r>
          </a:p>
          <a:p>
            <a:pPr lvl="1">
              <a:buSzPct val="101000"/>
              <a:buFont typeface="Wingdings" panose="05000000000000000000" pitchFamily="2" charset="2"/>
              <a:buChar char="§"/>
            </a:pPr>
            <a:r>
              <a:rPr lang="en-US" sz="2800" dirty="0">
                <a:latin typeface="Calibri" panose="020F0502020204030204" pitchFamily="34" charset="0"/>
                <a:cs typeface="Calibri" panose="020F0502020204030204" pitchFamily="34" charset="0"/>
              </a:rPr>
              <a:t>Antioch</a:t>
            </a:r>
            <a:endParaRPr lang="en-US" sz="36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227111"/>
            <a:ext cx="10009187" cy="923330"/>
          </a:xfrm>
          <a:prstGeom prst="rect">
            <a:avLst/>
          </a:prstGeom>
          <a:noFill/>
          <a:ln w="9525">
            <a:noFill/>
            <a:miter lim="800000"/>
            <a:headEnd/>
            <a:tailEnd/>
          </a:ln>
        </p:spPr>
        <p:txBody>
          <a:bodyPr wrap="square" anchor="b">
            <a:spAutoFit/>
          </a:bodyPr>
          <a:lstStyle/>
          <a:p>
            <a:pPr algn="ctr" eaLnBrk="1" hangingPunct="1"/>
            <a:r>
              <a:rPr lang="en-US" sz="5400" dirty="0">
                <a:solidFill>
                  <a:srgbClr val="FFC000"/>
                </a:solidFill>
                <a:latin typeface="Calibri" pitchFamily="34" charset="0"/>
              </a:rPr>
              <a:t>Fellowship with Evangelists</a:t>
            </a:r>
          </a:p>
        </p:txBody>
      </p:sp>
    </p:spTree>
    <p:extLst>
      <p:ext uri="{BB962C8B-B14F-4D97-AF65-F5344CB8AC3E}">
        <p14:creationId xmlns:p14="http://schemas.microsoft.com/office/powerpoint/2010/main" val="334195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endParaRPr lang="en-US" dirty="0"/>
          </a:p>
          <a:p>
            <a:pPr marL="0" indent="0">
              <a:spcBef>
                <a:spcPts val="0"/>
              </a:spcBef>
              <a:buSzPct val="100000"/>
              <a:buNone/>
            </a:pPr>
            <a:r>
              <a:rPr lang="en-US" sz="3200" dirty="0">
                <a:latin typeface="Calibri" panose="020F0502020204030204" pitchFamily="34" charset="0"/>
                <a:cs typeface="Calibri" panose="020F0502020204030204" pitchFamily="34" charset="0"/>
              </a:rPr>
              <a:t>Who are the evangelists supported by Embry Hills and where are they located?</a:t>
            </a:r>
          </a:p>
          <a:p>
            <a:pPr marL="0" indent="0">
              <a:spcBef>
                <a:spcPts val="0"/>
              </a:spcBef>
              <a:buSzPct val="100000"/>
              <a:buNone/>
            </a:pPr>
            <a:endParaRPr lang="en-US" sz="32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cs typeface="Calibri" panose="020F0502020204030204" pitchFamily="34" charset="0"/>
              </a:rPr>
              <a:t>What deacon duties are related to spreading the gospel?</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 – Lesson 11</a:t>
            </a:r>
          </a:p>
        </p:txBody>
      </p:sp>
    </p:spTree>
    <p:extLst>
      <p:ext uri="{BB962C8B-B14F-4D97-AF65-F5344CB8AC3E}">
        <p14:creationId xmlns:p14="http://schemas.microsoft.com/office/powerpoint/2010/main" val="9813031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838200" y="121437"/>
            <a:ext cx="10009187" cy="769441"/>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Evangelists We Support</a:t>
            </a:r>
          </a:p>
        </p:txBody>
      </p:sp>
      <p:graphicFrame>
        <p:nvGraphicFramePr>
          <p:cNvPr id="2" name="Table 1">
            <a:extLst>
              <a:ext uri="{FF2B5EF4-FFF2-40B4-BE49-F238E27FC236}">
                <a16:creationId xmlns:a16="http://schemas.microsoft.com/office/drawing/2014/main" id="{1901B764-6F57-43E2-B6DC-AC456604215C}"/>
              </a:ext>
            </a:extLst>
          </p:cNvPr>
          <p:cNvGraphicFramePr>
            <a:graphicFrameLocks noGrp="1"/>
          </p:cNvGraphicFramePr>
          <p:nvPr>
            <p:extLst>
              <p:ext uri="{D42A27DB-BD31-4B8C-83A1-F6EECF244321}">
                <p14:modId xmlns:p14="http://schemas.microsoft.com/office/powerpoint/2010/main" val="3763487244"/>
              </p:ext>
            </p:extLst>
          </p:nvPr>
        </p:nvGraphicFramePr>
        <p:xfrm>
          <a:off x="1371600" y="1066800"/>
          <a:ext cx="8686800" cy="5455920"/>
        </p:xfrm>
        <a:graphic>
          <a:graphicData uri="http://schemas.openxmlformats.org/drawingml/2006/table">
            <a:tbl>
              <a:tblPr firstRow="1" firstCol="1" bandRow="1">
                <a:tableStyleId>{7DF18680-E054-41AD-8BC1-D1AEF772440D}</a:tableStyleId>
              </a:tblPr>
              <a:tblGrid>
                <a:gridCol w="4426244">
                  <a:extLst>
                    <a:ext uri="{9D8B030D-6E8A-4147-A177-3AD203B41FA5}">
                      <a16:colId xmlns:a16="http://schemas.microsoft.com/office/drawing/2014/main" val="740098533"/>
                    </a:ext>
                  </a:extLst>
                </a:gridCol>
                <a:gridCol w="4260556">
                  <a:extLst>
                    <a:ext uri="{9D8B030D-6E8A-4147-A177-3AD203B41FA5}">
                      <a16:colId xmlns:a16="http://schemas.microsoft.com/office/drawing/2014/main" val="3923499390"/>
                    </a:ext>
                  </a:extLst>
                </a:gridCol>
              </a:tblGrid>
              <a:tr h="234546">
                <a:tc>
                  <a:txBody>
                    <a:bodyPr/>
                    <a:lstStyle/>
                    <a:p>
                      <a:pPr marL="0" marR="0" algn="ctr">
                        <a:spcBef>
                          <a:spcPts val="0"/>
                        </a:spcBef>
                        <a:spcAft>
                          <a:spcPts val="0"/>
                        </a:spcAft>
                      </a:pPr>
                      <a:r>
                        <a:rPr lang="en-US" sz="2800" dirty="0">
                          <a:effectLst/>
                          <a:latin typeface="Calibri" panose="020F0502020204030204" pitchFamily="34" charset="0"/>
                          <a:cs typeface="Calibri" panose="020F0502020204030204" pitchFamily="34" charset="0"/>
                        </a:rPr>
                        <a:t>Evangelist</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lgn="ctr">
                        <a:spcBef>
                          <a:spcPts val="0"/>
                        </a:spcBef>
                        <a:spcAft>
                          <a:spcPts val="0"/>
                        </a:spcAft>
                      </a:pPr>
                      <a:r>
                        <a:rPr lang="en-US" sz="2800" dirty="0">
                          <a:effectLst/>
                          <a:latin typeface="Calibri" panose="020F0502020204030204" pitchFamily="34" charset="0"/>
                          <a:cs typeface="Calibri" panose="020F0502020204030204" pitchFamily="34" charset="0"/>
                        </a:rPr>
                        <a:t>Where He Labors</a:t>
                      </a:r>
                      <a:endParaRPr lang="en-US" sz="20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474918815"/>
                  </a:ext>
                </a:extLst>
              </a:tr>
              <a:tr h="234546">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Allen, Dennis</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Brazil</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720250322"/>
                  </a:ext>
                </a:extLst>
              </a:tr>
              <a:tr h="234546">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Bauer, Robin</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South Africa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698921250"/>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Copeland, Jady</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Manhattan - New York City</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137740176"/>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Hall, Ben</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Brooklyn</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238185215"/>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Hall, Gardner</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Spanish in New Jersey and New York</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713809377"/>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Hall, Sewell</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Atlanta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404624709"/>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Hamm, Joe</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Philadelphia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224281121"/>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Jones, Glenn</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Kiel, Germany</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965449894"/>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Morales, Arturo</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Mexico</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2213361642"/>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Murphy, Kieran</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Philadelphia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881838201"/>
                  </a:ext>
                </a:extLst>
              </a:tr>
              <a:tr h="298744">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Paquette, Skip</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err="1">
                          <a:effectLst/>
                          <a:latin typeface="Calibri" panose="020F0502020204030204" pitchFamily="34" charset="0"/>
                          <a:cs typeface="Calibri" panose="020F0502020204030204" pitchFamily="34" charset="0"/>
                        </a:rPr>
                        <a:t>Milbridge</a:t>
                      </a:r>
                      <a:r>
                        <a:rPr lang="en-US" sz="2200" dirty="0">
                          <a:effectLst/>
                          <a:latin typeface="Calibri" panose="020F0502020204030204" pitchFamily="34" charset="0"/>
                          <a:cs typeface="Calibri" panose="020F0502020204030204" pitchFamily="34" charset="0"/>
                        </a:rPr>
                        <a:t>, Maine</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189896985"/>
                  </a:ext>
                </a:extLst>
              </a:tr>
              <a:tr h="213224">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Peters, Dan</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Romania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286733485"/>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Polanco, Roger</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Manhattan - New York City</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631871548"/>
                  </a:ext>
                </a:extLst>
              </a:tr>
              <a:tr h="234546">
                <a:tc>
                  <a:txBody>
                    <a:bodyPr/>
                    <a:lstStyle/>
                    <a:p>
                      <a:pPr marL="0" marR="0">
                        <a:spcBef>
                          <a:spcPts val="0"/>
                        </a:spcBef>
                        <a:spcAft>
                          <a:spcPts val="0"/>
                        </a:spcAft>
                      </a:pPr>
                      <a:r>
                        <a:rPr lang="en-US" sz="2200">
                          <a:effectLst/>
                          <a:latin typeface="Calibri" panose="020F0502020204030204" pitchFamily="34" charset="0"/>
                          <a:cs typeface="Calibri" panose="020F0502020204030204" pitchFamily="34" charset="0"/>
                        </a:rPr>
                        <a:t>Sanchez, Bill</a:t>
                      </a:r>
                      <a:endParaRPr lang="en-US" sz="220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Atlanta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3961003535"/>
                  </a:ext>
                </a:extLst>
              </a:tr>
              <a:tr h="234546">
                <a:tc>
                  <a:txBody>
                    <a:bodyPr/>
                    <a:lstStyle/>
                    <a:p>
                      <a:pPr marL="0" marR="0">
                        <a:spcBef>
                          <a:spcPts val="0"/>
                        </a:spcBef>
                        <a:spcAft>
                          <a:spcPts val="0"/>
                        </a:spcAft>
                      </a:pPr>
                      <a:r>
                        <a:rPr lang="en-US" sz="2200" dirty="0" err="1">
                          <a:effectLst/>
                          <a:latin typeface="Calibri" panose="020F0502020204030204" pitchFamily="34" charset="0"/>
                          <a:cs typeface="Calibri" panose="020F0502020204030204" pitchFamily="34" charset="0"/>
                        </a:rPr>
                        <a:t>Shumake</a:t>
                      </a:r>
                      <a:r>
                        <a:rPr lang="en-US" sz="2200" dirty="0">
                          <a:effectLst/>
                          <a:latin typeface="Calibri" panose="020F0502020204030204" pitchFamily="34" charset="0"/>
                          <a:cs typeface="Calibri" panose="020F0502020204030204" pitchFamily="34" charset="0"/>
                        </a:rPr>
                        <a:t>, Phillip</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tc>
                  <a:txBody>
                    <a:bodyPr/>
                    <a:lstStyle/>
                    <a:p>
                      <a:pPr marL="0" marR="0">
                        <a:spcBef>
                          <a:spcPts val="0"/>
                        </a:spcBef>
                        <a:spcAft>
                          <a:spcPts val="0"/>
                        </a:spcAft>
                      </a:pPr>
                      <a:r>
                        <a:rPr lang="en-US" sz="2200" dirty="0">
                          <a:effectLst/>
                          <a:latin typeface="Calibri" panose="020F0502020204030204" pitchFamily="34" charset="0"/>
                          <a:cs typeface="Calibri" panose="020F0502020204030204" pitchFamily="34" charset="0"/>
                        </a:rPr>
                        <a:t>Atlanta</a:t>
                      </a:r>
                      <a:endParaRPr lang="en-US" sz="22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tc>
                <a:extLst>
                  <a:ext uri="{0D108BD9-81ED-4DB2-BD59-A6C34878D82A}">
                    <a16:rowId xmlns:a16="http://schemas.microsoft.com/office/drawing/2014/main" val="1558853771"/>
                  </a:ext>
                </a:extLst>
              </a:tr>
            </a:tbl>
          </a:graphicData>
        </a:graphic>
      </p:graphicFrame>
    </p:spTree>
    <p:extLst>
      <p:ext uri="{BB962C8B-B14F-4D97-AF65-F5344CB8AC3E}">
        <p14:creationId xmlns:p14="http://schemas.microsoft.com/office/powerpoint/2010/main" val="888051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endParaRPr lang="en-US" dirty="0"/>
          </a:p>
          <a:p>
            <a:pPr marL="0" indent="0">
              <a:spcBef>
                <a:spcPts val="0"/>
              </a:spcBef>
              <a:buSzPct val="100000"/>
              <a:buNone/>
            </a:pPr>
            <a:r>
              <a:rPr lang="en-US" sz="3200" dirty="0">
                <a:latin typeface="Calibri" panose="020F0502020204030204" pitchFamily="34" charset="0"/>
                <a:cs typeface="Calibri" panose="020F0502020204030204" pitchFamily="34" charset="0"/>
              </a:rPr>
              <a:t>Who are the evangelists supported by Embry Hills and where are they located?</a:t>
            </a:r>
          </a:p>
          <a:p>
            <a:pPr marL="0" indent="0">
              <a:spcBef>
                <a:spcPts val="0"/>
              </a:spcBef>
              <a:buSzPct val="100000"/>
              <a:buNone/>
            </a:pPr>
            <a:endParaRPr lang="en-US" sz="32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cs typeface="Calibri" panose="020F0502020204030204" pitchFamily="34" charset="0"/>
              </a:rPr>
              <a:t>What deacon duties are related to spreading the gospel?</a:t>
            </a:r>
            <a:endParaRPr lang="en-US" sz="4400" dirty="0">
              <a:latin typeface="Calibri" panose="020F0502020204030204" pitchFamily="34" charset="0"/>
              <a:ea typeface="Times New Roman" panose="02020603050405020304" pitchFamily="18" charset="0"/>
              <a:cs typeface="Calibri" panose="020F0502020204030204" pitchFamily="34"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 – Lesson 11</a:t>
            </a:r>
          </a:p>
        </p:txBody>
      </p:sp>
    </p:spTree>
    <p:extLst>
      <p:ext uri="{BB962C8B-B14F-4D97-AF65-F5344CB8AC3E}">
        <p14:creationId xmlns:p14="http://schemas.microsoft.com/office/powerpoint/2010/main" val="41038217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143000" y="2057400"/>
            <a:ext cx="11049000" cy="4953000"/>
          </a:xfrm>
          <a:noFill/>
        </p:spPr>
        <p:txBody>
          <a:bodyPr>
            <a:normAutofit/>
          </a:bodyPr>
          <a:lstStyle/>
          <a:p>
            <a:pPr marL="457200" lvl="0" indent="-457200">
              <a:buFont typeface="+mj-lt"/>
              <a:buAutoNum type="arabicPeriod"/>
            </a:pPr>
            <a:r>
              <a:rPr lang="en-US" sz="3600" dirty="0">
                <a:latin typeface="Calibri" panose="020F0502020204030204" pitchFamily="34" charset="0"/>
                <a:cs typeface="Calibri" panose="020F0502020204030204" pitchFamily="34" charset="0"/>
              </a:rPr>
              <a:t>See the purpose God has in his discipline</a:t>
            </a:r>
          </a:p>
          <a:p>
            <a:pPr marL="457200" lvl="0" indent="-457200">
              <a:buFont typeface="+mj-lt"/>
              <a:buAutoNum type="arabicPeriod"/>
            </a:pPr>
            <a:r>
              <a:rPr lang="en-US" sz="3600" dirty="0">
                <a:latin typeface="Calibri" panose="020F0502020204030204" pitchFamily="34" charset="0"/>
                <a:cs typeface="Calibri" panose="020F0502020204030204" pitchFamily="34" charset="0"/>
              </a:rPr>
              <a:t>Acknowledge our personal responsibility in restoring unfaithful members </a:t>
            </a:r>
          </a:p>
          <a:p>
            <a:pPr marL="457200" indent="-457200">
              <a:buFont typeface="+mj-lt"/>
              <a:buAutoNum type="arabicPeriod"/>
            </a:pPr>
            <a:r>
              <a:rPr lang="en-US" sz="3600" dirty="0">
                <a:latin typeface="Calibri" panose="020F0502020204030204" pitchFamily="34" charset="0"/>
                <a:cs typeface="Calibri" panose="020F0502020204030204" pitchFamily="34" charset="0"/>
              </a:rPr>
              <a:t>Recognize there are many different forms of discipline or correction that a church may use </a:t>
            </a:r>
            <a:endParaRPr lang="en-US" sz="4800"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755374" y="76200"/>
            <a:ext cx="10009187" cy="1446550"/>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Three Things to Remember – </a:t>
            </a:r>
          </a:p>
          <a:p>
            <a:pPr algn="ctr" eaLnBrk="1" hangingPunct="1"/>
            <a:r>
              <a:rPr lang="en-US" sz="4400" dirty="0">
                <a:solidFill>
                  <a:srgbClr val="FFC000"/>
                </a:solidFill>
                <a:latin typeface="Calibri" pitchFamily="34" charset="0"/>
              </a:rPr>
              <a:t>Today’s Objectives</a:t>
            </a:r>
          </a:p>
        </p:txBody>
      </p:sp>
    </p:spTree>
    <p:extLst>
      <p:ext uri="{BB962C8B-B14F-4D97-AF65-F5344CB8AC3E}">
        <p14:creationId xmlns:p14="http://schemas.microsoft.com/office/powerpoint/2010/main" val="176134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Hebrews 12:7-11 – God’s Goal</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38200" y="1218588"/>
            <a:ext cx="10439400" cy="5170646"/>
          </a:xfrm>
          <a:prstGeom prst="rect">
            <a:avLst/>
          </a:prstGeom>
          <a:noFill/>
          <a:ln w="9525">
            <a:noFill/>
            <a:miter lim="800000"/>
            <a:headEnd/>
            <a:tailEnd/>
          </a:ln>
        </p:spPr>
        <p:txBody>
          <a:bodyPr wrap="square" anchor="ctr">
            <a:spAutoFit/>
          </a:bodyPr>
          <a:lstStyle/>
          <a:p>
            <a:r>
              <a:rPr lang="en-US" sz="3000" b="1" i="1" baseline="30000" dirty="0">
                <a:latin typeface="Calibri" panose="020F0502020204030204" pitchFamily="34" charset="0"/>
                <a:cs typeface="Calibri" panose="020F0502020204030204" pitchFamily="34" charset="0"/>
              </a:rPr>
              <a:t>7 </a:t>
            </a:r>
            <a:r>
              <a:rPr lang="en-US" sz="3000" i="1" dirty="0">
                <a:latin typeface="Calibri" panose="020F0502020204030204" pitchFamily="34" charset="0"/>
                <a:cs typeface="Calibri" panose="020F0502020204030204" pitchFamily="34" charset="0"/>
              </a:rPr>
              <a:t>It is for discipline that you have to endure. God is treating you as sons. For what son is there whom his father does not discipline? </a:t>
            </a:r>
            <a:r>
              <a:rPr lang="en-US" sz="3000" b="1" i="1" baseline="30000" dirty="0">
                <a:latin typeface="Calibri" panose="020F0502020204030204" pitchFamily="34" charset="0"/>
                <a:cs typeface="Calibri" panose="020F0502020204030204" pitchFamily="34" charset="0"/>
              </a:rPr>
              <a:t>8 </a:t>
            </a:r>
            <a:r>
              <a:rPr lang="en-US" sz="3000" i="1" dirty="0">
                <a:latin typeface="Calibri" panose="020F0502020204030204" pitchFamily="34" charset="0"/>
                <a:cs typeface="Calibri" panose="020F0502020204030204" pitchFamily="34" charset="0"/>
              </a:rPr>
              <a:t>If you are left without discipline, in which all have participated, then you are illegitimate children and not sons. </a:t>
            </a:r>
            <a:r>
              <a:rPr lang="en-US" sz="3000" b="1" i="1" baseline="30000" dirty="0">
                <a:latin typeface="Calibri" panose="020F0502020204030204" pitchFamily="34" charset="0"/>
                <a:cs typeface="Calibri" panose="020F0502020204030204" pitchFamily="34" charset="0"/>
              </a:rPr>
              <a:t>9 </a:t>
            </a:r>
            <a:r>
              <a:rPr lang="en-US" sz="3000" i="1" dirty="0">
                <a:latin typeface="Calibri" panose="020F0502020204030204" pitchFamily="34" charset="0"/>
                <a:cs typeface="Calibri" panose="020F0502020204030204" pitchFamily="34" charset="0"/>
              </a:rPr>
              <a:t>Besides this, we have had earthly fathers who disciplined us and we respected them. Shall we not much more be subject to the Father of spirits and live? </a:t>
            </a:r>
            <a:r>
              <a:rPr lang="en-US" sz="3000" b="1" i="1" baseline="30000" dirty="0">
                <a:latin typeface="Calibri" panose="020F0502020204030204" pitchFamily="34" charset="0"/>
                <a:cs typeface="Calibri" panose="020F0502020204030204" pitchFamily="34" charset="0"/>
              </a:rPr>
              <a:t>10 </a:t>
            </a:r>
            <a:r>
              <a:rPr lang="en-US" sz="3000" i="1" dirty="0">
                <a:latin typeface="Calibri" panose="020F0502020204030204" pitchFamily="34" charset="0"/>
                <a:cs typeface="Calibri" panose="020F0502020204030204" pitchFamily="34" charset="0"/>
              </a:rPr>
              <a:t>For they disciplined us for a short time as it seemed best to them, but he disciplines us for our good, that we may share his holiness. </a:t>
            </a:r>
            <a:r>
              <a:rPr lang="en-US" sz="3000" b="1" i="1" baseline="30000" dirty="0">
                <a:latin typeface="Calibri" panose="020F0502020204030204" pitchFamily="34" charset="0"/>
                <a:cs typeface="Calibri" panose="020F0502020204030204" pitchFamily="34" charset="0"/>
              </a:rPr>
              <a:t>11 </a:t>
            </a:r>
            <a:r>
              <a:rPr lang="en-US" sz="3000" i="1" dirty="0">
                <a:latin typeface="Calibri" panose="020F0502020204030204" pitchFamily="34" charset="0"/>
                <a:cs typeface="Calibri" panose="020F0502020204030204" pitchFamily="34" charset="0"/>
              </a:rPr>
              <a:t>For the moment all discipline seems painful rather than pleasant, but later it yields the peaceful fruit of righteousness to those who have been trained by it.</a:t>
            </a:r>
          </a:p>
        </p:txBody>
      </p:sp>
    </p:spTree>
    <p:extLst>
      <p:ext uri="{BB962C8B-B14F-4D97-AF65-F5344CB8AC3E}">
        <p14:creationId xmlns:p14="http://schemas.microsoft.com/office/powerpoint/2010/main" val="3454615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Hebrews 12:7-11 – God’s Goal</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838200" y="1218588"/>
            <a:ext cx="10439400" cy="5170646"/>
          </a:xfrm>
          <a:prstGeom prst="rect">
            <a:avLst/>
          </a:prstGeom>
          <a:noFill/>
          <a:ln w="9525">
            <a:noFill/>
            <a:miter lim="800000"/>
            <a:headEnd/>
            <a:tailEnd/>
          </a:ln>
        </p:spPr>
        <p:txBody>
          <a:bodyPr wrap="square" anchor="ctr">
            <a:spAutoFit/>
          </a:bodyPr>
          <a:lstStyle/>
          <a:p>
            <a:r>
              <a:rPr lang="en-US" sz="3000" b="1" i="1" baseline="30000" dirty="0">
                <a:latin typeface="Calibri" panose="020F0502020204030204" pitchFamily="34" charset="0"/>
                <a:cs typeface="Calibri" panose="020F0502020204030204" pitchFamily="34" charset="0"/>
              </a:rPr>
              <a:t>7 </a:t>
            </a:r>
            <a:r>
              <a:rPr lang="en-US" sz="3000" i="1" dirty="0">
                <a:latin typeface="Calibri" panose="020F0502020204030204" pitchFamily="34" charset="0"/>
                <a:cs typeface="Calibri" panose="020F0502020204030204" pitchFamily="34" charset="0"/>
              </a:rPr>
              <a:t>It is for discipline that you have to endure. God is treating you as sons. For what son is there whom his father does not discipline? </a:t>
            </a:r>
            <a:r>
              <a:rPr lang="en-US" sz="3000" b="1" i="1" baseline="30000" dirty="0">
                <a:latin typeface="Calibri" panose="020F0502020204030204" pitchFamily="34" charset="0"/>
                <a:cs typeface="Calibri" panose="020F0502020204030204" pitchFamily="34" charset="0"/>
              </a:rPr>
              <a:t>8 </a:t>
            </a:r>
            <a:r>
              <a:rPr lang="en-US" sz="3000" i="1" dirty="0">
                <a:latin typeface="Calibri" panose="020F0502020204030204" pitchFamily="34" charset="0"/>
                <a:cs typeface="Calibri" panose="020F0502020204030204" pitchFamily="34" charset="0"/>
              </a:rPr>
              <a:t>If you are left without discipline, in which all have participated, then you are illegitimate children and not sons. </a:t>
            </a:r>
            <a:r>
              <a:rPr lang="en-US" sz="3000" b="1" i="1" baseline="30000" dirty="0">
                <a:latin typeface="Calibri" panose="020F0502020204030204" pitchFamily="34" charset="0"/>
                <a:cs typeface="Calibri" panose="020F0502020204030204" pitchFamily="34" charset="0"/>
              </a:rPr>
              <a:t>9 </a:t>
            </a:r>
            <a:r>
              <a:rPr lang="en-US" sz="3000" i="1" dirty="0">
                <a:latin typeface="Calibri" panose="020F0502020204030204" pitchFamily="34" charset="0"/>
                <a:cs typeface="Calibri" panose="020F0502020204030204" pitchFamily="34" charset="0"/>
              </a:rPr>
              <a:t>Besides this, we have had earthly fathers who disciplined us and we respected them. Shall we not much more be subject to the Father of spirits and live? </a:t>
            </a:r>
            <a:r>
              <a:rPr lang="en-US" sz="3000" b="1" i="1" baseline="30000" dirty="0">
                <a:latin typeface="Calibri" panose="020F0502020204030204" pitchFamily="34" charset="0"/>
                <a:cs typeface="Calibri" panose="020F0502020204030204" pitchFamily="34" charset="0"/>
              </a:rPr>
              <a:t>10 </a:t>
            </a:r>
            <a:r>
              <a:rPr lang="en-US" sz="3000" i="1" dirty="0">
                <a:latin typeface="Calibri" panose="020F0502020204030204" pitchFamily="34" charset="0"/>
                <a:cs typeface="Calibri" panose="020F0502020204030204" pitchFamily="34" charset="0"/>
              </a:rPr>
              <a:t>For they disciplined us for a short time as it seemed best to them, but he disciplines us </a:t>
            </a:r>
            <a:r>
              <a:rPr lang="en-US" sz="3000" i="1" dirty="0">
                <a:solidFill>
                  <a:srgbClr val="FFFF00"/>
                </a:solidFill>
                <a:latin typeface="Calibri" panose="020F0502020204030204" pitchFamily="34" charset="0"/>
                <a:cs typeface="Calibri" panose="020F0502020204030204" pitchFamily="34" charset="0"/>
              </a:rPr>
              <a:t>for our good, that we may share his holiness.</a:t>
            </a:r>
            <a:r>
              <a:rPr lang="en-US" sz="3000" i="1" dirty="0">
                <a:latin typeface="Calibri" panose="020F0502020204030204" pitchFamily="34" charset="0"/>
                <a:cs typeface="Calibri" panose="020F0502020204030204" pitchFamily="34" charset="0"/>
              </a:rPr>
              <a:t> </a:t>
            </a:r>
            <a:r>
              <a:rPr lang="en-US" sz="3000" b="1" i="1" baseline="30000" dirty="0">
                <a:latin typeface="Calibri" panose="020F0502020204030204" pitchFamily="34" charset="0"/>
                <a:cs typeface="Calibri" panose="020F0502020204030204" pitchFamily="34" charset="0"/>
              </a:rPr>
              <a:t>11 </a:t>
            </a:r>
            <a:r>
              <a:rPr lang="en-US" sz="3000" i="1" dirty="0">
                <a:latin typeface="Calibri" panose="020F0502020204030204" pitchFamily="34" charset="0"/>
                <a:cs typeface="Calibri" panose="020F0502020204030204" pitchFamily="34" charset="0"/>
              </a:rPr>
              <a:t>For the moment all discipline seems painful rather than pleasant, but later it </a:t>
            </a:r>
            <a:r>
              <a:rPr lang="en-US" sz="3000" i="1" dirty="0">
                <a:solidFill>
                  <a:srgbClr val="FFFF00"/>
                </a:solidFill>
                <a:latin typeface="Calibri" panose="020F0502020204030204" pitchFamily="34" charset="0"/>
                <a:cs typeface="Calibri" panose="020F0502020204030204" pitchFamily="34" charset="0"/>
              </a:rPr>
              <a:t>yields the peaceful fruit of righteousness to those who have been trained by it.</a:t>
            </a:r>
          </a:p>
        </p:txBody>
      </p:sp>
    </p:spTree>
    <p:extLst>
      <p:ext uri="{BB962C8B-B14F-4D97-AF65-F5344CB8AC3E}">
        <p14:creationId xmlns:p14="http://schemas.microsoft.com/office/powerpoint/2010/main" val="35137486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Responsibility of All Members</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661756"/>
            <a:ext cx="10439400" cy="1815882"/>
          </a:xfrm>
          <a:prstGeom prst="rect">
            <a:avLst/>
          </a:prstGeom>
          <a:noFill/>
          <a:ln w="9525">
            <a:noFill/>
            <a:miter lim="800000"/>
            <a:headEnd/>
            <a:tailEnd/>
          </a:ln>
        </p:spPr>
        <p:txBody>
          <a:bodyPr wrap="square" anchor="ctr">
            <a:spAutoFit/>
          </a:bodyPr>
          <a:lstStyle/>
          <a:p>
            <a:r>
              <a:rPr lang="en-US" sz="2800" i="1" dirty="0">
                <a:latin typeface="Calibri" panose="020F0502020204030204" pitchFamily="34" charset="0"/>
                <a:cs typeface="Calibri" panose="020F0502020204030204" pitchFamily="34" charset="0"/>
              </a:rPr>
              <a:t>Brothers, if anyone is caught in any transgression, you who are spiritual should restore him in a spirit of gentleness. Keep watch on yourself, lest you too be tempted. </a:t>
            </a:r>
            <a:r>
              <a:rPr lang="en-US" sz="2800" b="1" i="1" baseline="30000" dirty="0">
                <a:latin typeface="Calibri" panose="020F0502020204030204" pitchFamily="34" charset="0"/>
                <a:cs typeface="Calibri" panose="020F0502020204030204" pitchFamily="34" charset="0"/>
              </a:rPr>
              <a:t>2 </a:t>
            </a:r>
            <a:r>
              <a:rPr lang="en-US" sz="2800" i="1" dirty="0">
                <a:latin typeface="Calibri" panose="020F0502020204030204" pitchFamily="34" charset="0"/>
                <a:cs typeface="Calibri" panose="020F0502020204030204" pitchFamily="34" charset="0"/>
              </a:rPr>
              <a:t>Bear one another's burdens, and so fulfill the law of Christ. </a:t>
            </a:r>
            <a:r>
              <a:rPr lang="en-US" sz="2800" dirty="0">
                <a:solidFill>
                  <a:srgbClr val="FFFF00"/>
                </a:solidFill>
                <a:latin typeface="Calibri" panose="020F0502020204030204" pitchFamily="34" charset="0"/>
                <a:cs typeface="Calibri" panose="020F0502020204030204" pitchFamily="34" charset="0"/>
              </a:rPr>
              <a:t>– Galatians 6:1-2 </a:t>
            </a:r>
            <a:endParaRPr lang="en-US" sz="40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760343" y="4100156"/>
            <a:ext cx="10439400" cy="1815882"/>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19 </a:t>
            </a:r>
            <a:r>
              <a:rPr lang="en-US" sz="2800" i="1" dirty="0">
                <a:latin typeface="Calibri" panose="020F0502020204030204" pitchFamily="34" charset="0"/>
                <a:cs typeface="Calibri" panose="020F0502020204030204" pitchFamily="34" charset="0"/>
              </a:rPr>
              <a:t>My brothers, if anyone among you wanders from the truth and someone brings him back, </a:t>
            </a:r>
            <a:r>
              <a:rPr lang="en-US" sz="2800" b="1" i="1" baseline="30000" dirty="0">
                <a:latin typeface="Calibri" panose="020F0502020204030204" pitchFamily="34" charset="0"/>
                <a:cs typeface="Calibri" panose="020F0502020204030204" pitchFamily="34" charset="0"/>
              </a:rPr>
              <a:t>20 </a:t>
            </a:r>
            <a:r>
              <a:rPr lang="en-US" sz="2800" i="1" dirty="0">
                <a:latin typeface="Calibri" panose="020F0502020204030204" pitchFamily="34" charset="0"/>
                <a:cs typeface="Calibri" panose="020F0502020204030204" pitchFamily="34" charset="0"/>
              </a:rPr>
              <a:t>let him know that whoever brings back a sinner from his wandering will save his soul from death and will cover a multitude of sins </a:t>
            </a:r>
            <a:r>
              <a:rPr lang="en-US" sz="2800" dirty="0">
                <a:solidFill>
                  <a:srgbClr val="FFFF00"/>
                </a:solidFill>
                <a:latin typeface="Calibri" panose="020F0502020204030204" pitchFamily="34" charset="0"/>
                <a:cs typeface="Calibri" panose="020F0502020204030204" pitchFamily="34" charset="0"/>
              </a:rPr>
              <a:t>– James 5:19-20</a:t>
            </a:r>
            <a:endParaRPr lang="en-US" sz="40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851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752600" y="2590800"/>
            <a:ext cx="10439400"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Different Approaches</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784867"/>
            <a:ext cx="10439400" cy="1569660"/>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have mercy on those who doubt; </a:t>
            </a:r>
            <a:r>
              <a:rPr lang="en-US" sz="3200" b="1" i="1" baseline="30000" dirty="0">
                <a:latin typeface="Calibri" panose="020F0502020204030204" pitchFamily="34" charset="0"/>
                <a:cs typeface="Calibri" panose="020F0502020204030204" pitchFamily="34" charset="0"/>
              </a:rPr>
              <a:t>23</a:t>
            </a:r>
            <a:r>
              <a:rPr lang="en-US" sz="3200" i="1" dirty="0">
                <a:latin typeface="Calibri" panose="020F0502020204030204" pitchFamily="34" charset="0"/>
                <a:cs typeface="Calibri" panose="020F0502020204030204" pitchFamily="34" charset="0"/>
              </a:rPr>
              <a:t> save others by snatching them out of the fire; to others show mercy with fear, hating even the garment stained by the flesh. </a:t>
            </a:r>
            <a:r>
              <a:rPr lang="en-US" sz="3200" dirty="0">
                <a:solidFill>
                  <a:srgbClr val="FFFF00"/>
                </a:solidFill>
                <a:latin typeface="Calibri" panose="020F0502020204030204" pitchFamily="34" charset="0"/>
                <a:cs typeface="Calibri" panose="020F0502020204030204" pitchFamily="34" charset="0"/>
              </a:rPr>
              <a:t>– Jude 22-23</a:t>
            </a:r>
            <a:endParaRPr lang="en-US" sz="44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609600" y="4007824"/>
            <a:ext cx="10590143" cy="1569660"/>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we urge you, brothers, admonish the idle, encourage the fainthearted, help the weak, be patient with them all.</a:t>
            </a:r>
            <a:r>
              <a:rPr lang="en-US" sz="3200" dirty="0">
                <a:solidFill>
                  <a:srgbClr val="FFFF00"/>
                </a:solidFill>
                <a:latin typeface="Calibri" panose="020F0502020204030204" pitchFamily="34" charset="0"/>
                <a:cs typeface="Calibri" panose="020F0502020204030204" pitchFamily="34" charset="0"/>
              </a:rPr>
              <a:t>– I Thess. 5:14</a:t>
            </a:r>
            <a:endParaRPr lang="en-US" sz="44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18775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066800" y="1295400"/>
            <a:ext cx="11125200" cy="5181600"/>
          </a:xfrm>
          <a:noFill/>
        </p:spPr>
        <p:txBody>
          <a:bodyPr>
            <a:normAutofit fontScale="92500" lnSpcReduction="20000"/>
          </a:bodyPr>
          <a:lstStyle/>
          <a:p>
            <a:pPr lvl="0"/>
            <a:r>
              <a:rPr lang="en-US" sz="3000" dirty="0">
                <a:latin typeface="Calibri" panose="020F0502020204030204" pitchFamily="34" charset="0"/>
                <a:cs typeface="Calibri" panose="020F0502020204030204" pitchFamily="34" charset="0"/>
              </a:rPr>
              <a:t>Speaking the truth in love – </a:t>
            </a:r>
            <a:r>
              <a:rPr lang="en-US" sz="3000" dirty="0">
                <a:solidFill>
                  <a:srgbClr val="FFFF00"/>
                </a:solidFill>
                <a:latin typeface="Calibri" panose="020F0502020204030204" pitchFamily="34" charset="0"/>
                <a:cs typeface="Calibri" panose="020F0502020204030204" pitchFamily="34" charset="0"/>
              </a:rPr>
              <a:t>Ephesians 4:15</a:t>
            </a:r>
            <a:r>
              <a:rPr lang="en-US" sz="3000" dirty="0">
                <a:latin typeface="Calibri" panose="020F0502020204030204" pitchFamily="34" charset="0"/>
                <a:cs typeface="Calibri" panose="020F0502020204030204" pitchFamily="34" charset="0"/>
              </a:rPr>
              <a:t> </a:t>
            </a:r>
          </a:p>
          <a:p>
            <a:pPr lvl="0"/>
            <a:r>
              <a:rPr lang="en-US" sz="3000" dirty="0">
                <a:latin typeface="Calibri" panose="020F0502020204030204" pitchFamily="34" charset="0"/>
                <a:cs typeface="Calibri" panose="020F0502020204030204" pitchFamily="34" charset="0"/>
              </a:rPr>
              <a:t>Following a progression from a personal appeal to the admonishment of a small group to a situation calling upon the entire church – </a:t>
            </a:r>
            <a:r>
              <a:rPr lang="en-US" sz="3000" dirty="0">
                <a:solidFill>
                  <a:srgbClr val="FFFF00"/>
                </a:solidFill>
                <a:latin typeface="Calibri" panose="020F0502020204030204" pitchFamily="34" charset="0"/>
                <a:cs typeface="Calibri" panose="020F0502020204030204" pitchFamily="34" charset="0"/>
              </a:rPr>
              <a:t>Matthew 18:15-17</a:t>
            </a:r>
          </a:p>
          <a:p>
            <a:pPr lvl="0"/>
            <a:r>
              <a:rPr lang="en-US" sz="3000" dirty="0">
                <a:latin typeface="Calibri" panose="020F0502020204030204" pitchFamily="34" charset="0"/>
                <a:cs typeface="Calibri" panose="020F0502020204030204" pitchFamily="34" charset="0"/>
              </a:rPr>
              <a:t>Exercising gentle restoration – </a:t>
            </a:r>
            <a:r>
              <a:rPr lang="en-US" sz="3000" dirty="0">
                <a:solidFill>
                  <a:srgbClr val="FFFF00"/>
                </a:solidFill>
                <a:latin typeface="Calibri" panose="020F0502020204030204" pitchFamily="34" charset="0"/>
                <a:cs typeface="Calibri" panose="020F0502020204030204" pitchFamily="34" charset="0"/>
              </a:rPr>
              <a:t>Galatians 6:1</a:t>
            </a:r>
          </a:p>
          <a:p>
            <a:pPr lvl="0"/>
            <a:r>
              <a:rPr lang="en-US" sz="3000" dirty="0">
                <a:latin typeface="Calibri" panose="020F0502020204030204" pitchFamily="34" charset="0"/>
                <a:cs typeface="Calibri" panose="020F0502020204030204" pitchFamily="34" charset="0"/>
              </a:rPr>
              <a:t>Marking or noting the unruly or disorderly – </a:t>
            </a:r>
            <a:r>
              <a:rPr lang="en-US" sz="3000" dirty="0">
                <a:solidFill>
                  <a:srgbClr val="FFFF00"/>
                </a:solidFill>
                <a:latin typeface="Calibri" panose="020F0502020204030204" pitchFamily="34" charset="0"/>
                <a:cs typeface="Calibri" panose="020F0502020204030204" pitchFamily="34" charset="0"/>
              </a:rPr>
              <a:t>II Thessalonians 3:6-15</a:t>
            </a:r>
            <a:r>
              <a:rPr lang="en-US" sz="3000" dirty="0">
                <a:latin typeface="Calibri" panose="020F0502020204030204" pitchFamily="34" charset="0"/>
                <a:cs typeface="Calibri" panose="020F0502020204030204" pitchFamily="34" charset="0"/>
              </a:rPr>
              <a:t>  </a:t>
            </a:r>
          </a:p>
          <a:p>
            <a:pPr lvl="0"/>
            <a:r>
              <a:rPr lang="en-US" sz="3000" dirty="0">
                <a:latin typeface="Calibri" panose="020F0502020204030204" pitchFamily="34" charset="0"/>
                <a:cs typeface="Calibri" panose="020F0502020204030204" pitchFamily="34" charset="0"/>
              </a:rPr>
              <a:t>Withdrawing our fellowship – </a:t>
            </a:r>
            <a:r>
              <a:rPr lang="en-US" sz="3000" dirty="0">
                <a:solidFill>
                  <a:srgbClr val="FFFF00"/>
                </a:solidFill>
                <a:latin typeface="Calibri" panose="020F0502020204030204" pitchFamily="34" charset="0"/>
                <a:cs typeface="Calibri" panose="020F0502020204030204" pitchFamily="34" charset="0"/>
              </a:rPr>
              <a:t>I Cor. 5:1-8</a:t>
            </a:r>
          </a:p>
          <a:p>
            <a:pPr lvl="0"/>
            <a:r>
              <a:rPr lang="en-US" sz="3000" dirty="0">
                <a:latin typeface="Calibri" panose="020F0502020204030204" pitchFamily="34" charset="0"/>
                <a:cs typeface="Calibri" panose="020F0502020204030204" pitchFamily="34" charset="0"/>
              </a:rPr>
              <a:t>Dealing with the domineering or divisive– </a:t>
            </a:r>
            <a:r>
              <a:rPr lang="en-US" sz="3000" dirty="0">
                <a:solidFill>
                  <a:srgbClr val="FFFF00"/>
                </a:solidFill>
                <a:latin typeface="Calibri" panose="020F0502020204030204" pitchFamily="34" charset="0"/>
                <a:cs typeface="Calibri" panose="020F0502020204030204" pitchFamily="34" charset="0"/>
              </a:rPr>
              <a:t>III John 9-10, Titus 3:9-11</a:t>
            </a:r>
            <a:endParaRPr lang="en-US" sz="3000" dirty="0">
              <a:latin typeface="Calibri" panose="020F0502020204030204" pitchFamily="34" charset="0"/>
              <a:cs typeface="Calibri" panose="020F0502020204030204" pitchFamily="34" charset="0"/>
            </a:endParaRPr>
          </a:p>
          <a:p>
            <a:r>
              <a:rPr lang="en-US" sz="3000" dirty="0">
                <a:latin typeface="Calibri" panose="020F0502020204030204" pitchFamily="34" charset="0"/>
                <a:cs typeface="Calibri" panose="020F0502020204030204" pitchFamily="34" charset="0"/>
              </a:rPr>
              <a:t>Watching out for false teachers – </a:t>
            </a:r>
            <a:r>
              <a:rPr lang="en-US" sz="3000" dirty="0">
                <a:solidFill>
                  <a:srgbClr val="FFFF00"/>
                </a:solidFill>
                <a:latin typeface="Calibri" panose="020F0502020204030204" pitchFamily="34" charset="0"/>
                <a:cs typeface="Calibri" panose="020F0502020204030204" pitchFamily="34" charset="0"/>
              </a:rPr>
              <a:t>Romans 16:17-18</a:t>
            </a:r>
            <a:r>
              <a:rPr lang="en-US" sz="3000" dirty="0">
                <a:latin typeface="Calibri" panose="020F0502020204030204" pitchFamily="34" charset="0"/>
                <a:cs typeface="Calibri" panose="020F0502020204030204" pitchFamily="34" charset="0"/>
              </a:rPr>
              <a:t>.  Elders especially are to be capable of dealing with such teachers (Titus 1:9).</a:t>
            </a:r>
          </a:p>
          <a:p>
            <a:r>
              <a:rPr lang="en-US" sz="3000" dirty="0">
                <a:latin typeface="Calibri" panose="020F0502020204030204" pitchFamily="34" charset="0"/>
                <a:cs typeface="Calibri" panose="020F0502020204030204" pitchFamily="34" charset="0"/>
              </a:rPr>
              <a:t>Rebuke in the presence of all – </a:t>
            </a:r>
            <a:r>
              <a:rPr lang="en-US" sz="3000" dirty="0">
                <a:solidFill>
                  <a:srgbClr val="FFFF00"/>
                </a:solidFill>
                <a:latin typeface="Calibri" panose="020F0502020204030204" pitchFamily="34" charset="0"/>
                <a:cs typeface="Calibri" panose="020F0502020204030204" pitchFamily="34" charset="0"/>
              </a:rPr>
              <a:t>I Timothy </a:t>
            </a:r>
            <a:r>
              <a:rPr lang="en-US" sz="3000">
                <a:solidFill>
                  <a:srgbClr val="FFFF00"/>
                </a:solidFill>
                <a:latin typeface="Calibri" panose="020F0502020204030204" pitchFamily="34" charset="0"/>
                <a:cs typeface="Calibri" panose="020F0502020204030204" pitchFamily="34" charset="0"/>
              </a:rPr>
              <a:t>5:20 </a:t>
            </a:r>
            <a:endParaRPr lang="en-US" sz="4000"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381000"/>
            <a:ext cx="10009187" cy="769441"/>
          </a:xfrm>
          <a:prstGeom prst="rect">
            <a:avLst/>
          </a:prstGeom>
          <a:noFill/>
          <a:ln w="9525">
            <a:noFill/>
            <a:miter lim="800000"/>
            <a:headEnd/>
            <a:tailEnd/>
          </a:ln>
        </p:spPr>
        <p:txBody>
          <a:bodyPr wrap="square" anchor="b">
            <a:spAutoFit/>
          </a:bodyPr>
          <a:lstStyle/>
          <a:p>
            <a:pPr algn="ctr" eaLnBrk="1" hangingPunct="1"/>
            <a:r>
              <a:rPr lang="en-US" sz="4400" dirty="0">
                <a:solidFill>
                  <a:srgbClr val="FFC000"/>
                </a:solidFill>
                <a:latin typeface="Calibri" pitchFamily="34" charset="0"/>
              </a:rPr>
              <a:t>Various Means of Addressing the Sinful</a:t>
            </a:r>
          </a:p>
        </p:txBody>
      </p:sp>
    </p:spTree>
    <p:extLst>
      <p:ext uri="{BB962C8B-B14F-4D97-AF65-F5344CB8AC3E}">
        <p14:creationId xmlns:p14="http://schemas.microsoft.com/office/powerpoint/2010/main" val="1718488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7" end="7"/>
                                            </p:txEl>
                                          </p:spTgt>
                                        </p:tgtEl>
                                        <p:attrNameLst>
                                          <p:attrName>style.visibility</p:attrName>
                                        </p:attrNameLst>
                                      </p:cBhvr>
                                      <p:to>
                                        <p:strVal val="visible"/>
                                      </p:to>
                                    </p:set>
                                    <p:animEffect transition="in" filter="dissolve">
                                      <p:cBhvr>
                                        <p:cTn id="42" dur="500"/>
                                        <p:tgtEl>
                                          <p:spTgt spid="3789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Rejoicing at Repentance</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762000" y="1784867"/>
            <a:ext cx="10439400" cy="1569660"/>
          </a:xfrm>
          <a:prstGeom prst="rect">
            <a:avLst/>
          </a:prstGeom>
          <a:noFill/>
          <a:ln w="9525">
            <a:noFill/>
            <a:miter lim="800000"/>
            <a:headEnd/>
            <a:tailEnd/>
          </a:ln>
        </p:spPr>
        <p:txBody>
          <a:bodyPr wrap="square" anchor="ctr">
            <a:spAutoFit/>
          </a:bodyPr>
          <a:lstStyle/>
          <a:p>
            <a:r>
              <a:rPr lang="en-US" sz="3200" b="1" i="1" baseline="30000" dirty="0">
                <a:latin typeface="Calibri" panose="020F0502020204030204" pitchFamily="34" charset="0"/>
                <a:cs typeface="Calibri" panose="020F0502020204030204" pitchFamily="34" charset="0"/>
              </a:rPr>
              <a:t>7</a:t>
            </a:r>
            <a:r>
              <a:rPr lang="en-US" sz="3200" i="1" dirty="0">
                <a:latin typeface="Calibri" panose="020F0502020204030204" pitchFamily="34" charset="0"/>
                <a:cs typeface="Calibri" panose="020F0502020204030204" pitchFamily="34" charset="0"/>
              </a:rPr>
              <a:t> Just so, I tell you, there will be more joy in heaven over one sinner who repents than over ninety-nine righteous persons who need no repentance. </a:t>
            </a:r>
            <a:r>
              <a:rPr lang="en-US" sz="3200" dirty="0">
                <a:solidFill>
                  <a:srgbClr val="FFFF00"/>
                </a:solidFill>
                <a:latin typeface="Calibri" panose="020F0502020204030204" pitchFamily="34" charset="0"/>
                <a:cs typeface="Calibri" panose="020F0502020204030204" pitchFamily="34" charset="0"/>
              </a:rPr>
              <a:t>– Luke 15:7</a:t>
            </a:r>
            <a:endParaRPr lang="en-US" sz="4400" dirty="0">
              <a:solidFill>
                <a:srgbClr val="FFFF00"/>
              </a:solidFill>
              <a:latin typeface="Calibri" panose="020F0502020204030204" pitchFamily="34" charset="0"/>
              <a:cs typeface="Calibri" panose="020F0502020204030204" pitchFamily="34" charset="0"/>
            </a:endParaRPr>
          </a:p>
        </p:txBody>
      </p:sp>
      <p:sp>
        <p:nvSpPr>
          <p:cNvPr id="4" name="Rectangle 3">
            <a:extLst>
              <a:ext uri="{FF2B5EF4-FFF2-40B4-BE49-F238E27FC236}">
                <a16:creationId xmlns:a16="http://schemas.microsoft.com/office/drawing/2014/main" id="{7DB7DAEA-9C40-46AD-9E38-0F92808F515A}"/>
              </a:ext>
            </a:extLst>
          </p:cNvPr>
          <p:cNvSpPr>
            <a:spLocks noChangeArrowheads="1"/>
          </p:cNvSpPr>
          <p:nvPr/>
        </p:nvSpPr>
        <p:spPr bwMode="auto">
          <a:xfrm>
            <a:off x="609600" y="3761603"/>
            <a:ext cx="10590143" cy="2062103"/>
          </a:xfrm>
          <a:prstGeom prst="rect">
            <a:avLst/>
          </a:prstGeom>
          <a:noFill/>
          <a:ln w="9525">
            <a:noFill/>
            <a:miter lim="800000"/>
            <a:headEnd/>
            <a:tailEnd/>
          </a:ln>
        </p:spPr>
        <p:txBody>
          <a:bodyPr wrap="square" anchor="ctr">
            <a:spAutoFit/>
          </a:bodyPr>
          <a:lstStyle/>
          <a:p>
            <a:r>
              <a:rPr lang="en-US" sz="3200" i="1" dirty="0">
                <a:latin typeface="Calibri" panose="020F0502020204030204" pitchFamily="34" charset="0"/>
                <a:cs typeface="Calibri" panose="020F0502020204030204" pitchFamily="34" charset="0"/>
              </a:rPr>
              <a:t>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For such a one, this punishment by the majority is enough, </a:t>
            </a:r>
            <a:r>
              <a:rPr lang="en-US" sz="3200" b="1" i="1" baseline="30000" dirty="0">
                <a:latin typeface="Calibri" panose="020F0502020204030204" pitchFamily="34" charset="0"/>
                <a:cs typeface="Calibri" panose="020F0502020204030204" pitchFamily="34" charset="0"/>
              </a:rPr>
              <a:t>7</a:t>
            </a:r>
            <a:r>
              <a:rPr lang="en-US" sz="3200" i="1" dirty="0">
                <a:latin typeface="Calibri" panose="020F0502020204030204" pitchFamily="34" charset="0"/>
                <a:cs typeface="Calibri" panose="020F0502020204030204" pitchFamily="34" charset="0"/>
              </a:rPr>
              <a:t> so you should rather turn to forgive and comfort him, or he may be overwhelmed by excessive sorrow.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So I beg you to reaffirm your love for him. </a:t>
            </a:r>
            <a:r>
              <a:rPr lang="en-US" sz="3200" dirty="0">
                <a:solidFill>
                  <a:srgbClr val="FFFF00"/>
                </a:solidFill>
                <a:latin typeface="Calibri" panose="020F0502020204030204" pitchFamily="34" charset="0"/>
                <a:cs typeface="Calibri" panose="020F0502020204030204" pitchFamily="34" charset="0"/>
              </a:rPr>
              <a:t>– II Cor. 2:6-8</a:t>
            </a:r>
            <a:endParaRPr lang="en-US" sz="4400" dirty="0">
              <a:solidFill>
                <a:srgbClr val="FFFF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33458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 calcmode="lin" valueType="num">
                                      <p:cBhvr>
                                        <p:cTn id="14" dur="1000" fill="hold"/>
                                        <p:tgtEl>
                                          <p:spTgt spid="4"/>
                                        </p:tgtEl>
                                        <p:attrNameLst>
                                          <p:attrName>ppt_w</p:attrName>
                                        </p:attrNameLst>
                                      </p:cBhvr>
                                      <p:tavLst>
                                        <p:tav tm="0">
                                          <p:val>
                                            <p:strVal val="#ppt_w*0.70"/>
                                          </p:val>
                                        </p:tav>
                                        <p:tav tm="100000">
                                          <p:val>
                                            <p:strVal val="#ppt_w"/>
                                          </p:val>
                                        </p:tav>
                                      </p:tavLst>
                                    </p:anim>
                                    <p:anim calcmode="lin" valueType="num">
                                      <p:cBhvr>
                                        <p:cTn id="15" dur="1000" fill="hold"/>
                                        <p:tgtEl>
                                          <p:spTgt spid="4"/>
                                        </p:tgtEl>
                                        <p:attrNameLst>
                                          <p:attrName>ppt_h</p:attrName>
                                        </p:attrNameLst>
                                      </p:cBhvr>
                                      <p:tavLst>
                                        <p:tav tm="0">
                                          <p:val>
                                            <p:strVal val="#ppt_h"/>
                                          </p:val>
                                        </p:tav>
                                        <p:tav tm="100000">
                                          <p:val>
                                            <p:strVal val="#ppt_h"/>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Ephesians 4:11-16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685800" y="1207298"/>
            <a:ext cx="10820400" cy="5262979"/>
          </a:xfrm>
          <a:prstGeom prst="rect">
            <a:avLst/>
          </a:prstGeom>
          <a:noFill/>
          <a:ln w="9525">
            <a:noFill/>
            <a:miter lim="800000"/>
            <a:headEnd/>
            <a:tailEnd/>
          </a:ln>
        </p:spPr>
        <p:txBody>
          <a:bodyPr wrap="square" anchor="ctr">
            <a:spAutoFit/>
          </a:bodyPr>
          <a:lstStyle/>
          <a:p>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And he gave the apostles, the prophets, the evangelists, the shepherds and teachers, </a:t>
            </a:r>
            <a:r>
              <a:rPr lang="en-US" sz="2800" b="1" i="1" baseline="30000" dirty="0">
                <a:latin typeface="Calibri" panose="020F0502020204030204" pitchFamily="34" charset="0"/>
                <a:cs typeface="Calibri" panose="020F0502020204030204" pitchFamily="34" charset="0"/>
              </a:rPr>
              <a:t>12 </a:t>
            </a:r>
            <a:r>
              <a:rPr lang="en-US" sz="2800" i="1" dirty="0">
                <a:latin typeface="Calibri" panose="020F0502020204030204" pitchFamily="34" charset="0"/>
                <a:cs typeface="Calibri" panose="020F0502020204030204" pitchFamily="34" charset="0"/>
              </a:rPr>
              <a:t>to equip the saints for the work of ministry, for building up the body of Christ, </a:t>
            </a:r>
            <a:r>
              <a:rPr lang="en-US" sz="2800" b="1" i="1" baseline="30000" dirty="0">
                <a:latin typeface="Calibri" panose="020F0502020204030204" pitchFamily="34" charset="0"/>
                <a:cs typeface="Calibri" panose="020F0502020204030204" pitchFamily="34" charset="0"/>
              </a:rPr>
              <a:t>13 </a:t>
            </a:r>
            <a:r>
              <a:rPr lang="en-US" sz="2800" i="1" dirty="0">
                <a:solidFill>
                  <a:srgbClr val="FFFF00"/>
                </a:solidFill>
                <a:latin typeface="Calibri" panose="020F0502020204030204" pitchFamily="34" charset="0"/>
                <a:cs typeface="Calibri" panose="020F0502020204030204" pitchFamily="34" charset="0"/>
              </a:rPr>
              <a:t>until we all attain </a:t>
            </a:r>
            <a:r>
              <a:rPr lang="en-US" sz="2800" i="1" dirty="0">
                <a:latin typeface="Calibri" panose="020F0502020204030204" pitchFamily="34" charset="0"/>
                <a:cs typeface="Calibri" panose="020F0502020204030204" pitchFamily="34" charset="0"/>
              </a:rPr>
              <a:t>to the unity of the faith and of the knowledge of the Son of God, to mature manhood, to the measure of the stature of the fullness of Christ, </a:t>
            </a:r>
            <a:r>
              <a:rPr lang="en-US" sz="2800" b="1" i="1" baseline="30000" dirty="0">
                <a:latin typeface="Calibri" panose="020F0502020204030204" pitchFamily="34" charset="0"/>
                <a:cs typeface="Calibri" panose="020F0502020204030204" pitchFamily="34" charset="0"/>
              </a:rPr>
              <a:t>14 </a:t>
            </a:r>
            <a:r>
              <a:rPr lang="en-US" sz="2800" i="1" dirty="0">
                <a:latin typeface="Calibri" panose="020F0502020204030204" pitchFamily="34" charset="0"/>
                <a:cs typeface="Calibri" panose="020F0502020204030204" pitchFamily="34" charset="0"/>
              </a:rPr>
              <a:t>so </a:t>
            </a:r>
            <a:r>
              <a:rPr lang="en-US" sz="2800" i="1" dirty="0">
                <a:solidFill>
                  <a:srgbClr val="FFFF00"/>
                </a:solidFill>
                <a:latin typeface="Calibri" panose="020F0502020204030204" pitchFamily="34" charset="0"/>
                <a:cs typeface="Calibri" panose="020F0502020204030204" pitchFamily="34" charset="0"/>
              </a:rPr>
              <a:t>that we may no longer be children</a:t>
            </a:r>
            <a:r>
              <a:rPr lang="en-US" sz="2800" i="1" dirty="0">
                <a:latin typeface="Calibri" panose="020F0502020204030204" pitchFamily="34" charset="0"/>
                <a:cs typeface="Calibri" panose="020F0502020204030204" pitchFamily="34" charset="0"/>
              </a:rPr>
              <a:t>, tossed to and </a:t>
            </a:r>
            <a:r>
              <a:rPr lang="en-US" sz="2800" i="1" dirty="0" err="1">
                <a:latin typeface="Calibri" panose="020F0502020204030204" pitchFamily="34" charset="0"/>
                <a:cs typeface="Calibri" panose="020F0502020204030204" pitchFamily="34" charset="0"/>
              </a:rPr>
              <a:t>fro</a:t>
            </a:r>
            <a:r>
              <a:rPr lang="en-US" sz="2800" i="1" dirty="0">
                <a:latin typeface="Calibri" panose="020F0502020204030204" pitchFamily="34" charset="0"/>
                <a:cs typeface="Calibri" panose="020F0502020204030204" pitchFamily="34" charset="0"/>
              </a:rPr>
              <a:t> by the waves and carried about by every wind of doctrine, by human cunning, by craftiness in deceitful     schemes. </a:t>
            </a:r>
            <a:r>
              <a:rPr lang="en-US" sz="2800" b="1" i="1" baseline="30000" dirty="0">
                <a:latin typeface="Calibri" panose="020F0502020204030204" pitchFamily="34" charset="0"/>
                <a:cs typeface="Calibri" panose="020F0502020204030204" pitchFamily="34" charset="0"/>
              </a:rPr>
              <a:t>15 </a:t>
            </a:r>
            <a:r>
              <a:rPr lang="en-US" sz="2800" i="1" dirty="0">
                <a:latin typeface="Calibri" panose="020F0502020204030204" pitchFamily="34" charset="0"/>
                <a:cs typeface="Calibri" panose="020F0502020204030204" pitchFamily="34" charset="0"/>
              </a:rPr>
              <a:t>Rather, speaking the truth in love, we are to grow up in every way into him who is the head, into Christ, </a:t>
            </a:r>
            <a:r>
              <a:rPr lang="en-US" sz="2800" b="1" i="1" baseline="30000" dirty="0">
                <a:latin typeface="Calibri" panose="020F0502020204030204" pitchFamily="34" charset="0"/>
                <a:cs typeface="Calibri" panose="020F0502020204030204" pitchFamily="34" charset="0"/>
              </a:rPr>
              <a:t>16 </a:t>
            </a:r>
            <a:r>
              <a:rPr lang="en-US" sz="2800" i="1" dirty="0">
                <a:latin typeface="Calibri" panose="020F0502020204030204" pitchFamily="34" charset="0"/>
                <a:cs typeface="Calibri" panose="020F0502020204030204" pitchFamily="34" charset="0"/>
              </a:rPr>
              <a:t>from whom the whole body, </a:t>
            </a:r>
            <a:r>
              <a:rPr lang="en-US" sz="2800" i="1" dirty="0">
                <a:solidFill>
                  <a:srgbClr val="FFFF00"/>
                </a:solidFill>
                <a:latin typeface="Calibri" panose="020F0502020204030204" pitchFamily="34" charset="0"/>
                <a:cs typeface="Calibri" panose="020F0502020204030204" pitchFamily="34" charset="0"/>
              </a:rPr>
              <a:t>joined and held together by every joint with which it is equipped, when each part is working properly</a:t>
            </a:r>
            <a:r>
              <a:rPr lang="en-US" sz="2800" i="1" dirty="0">
                <a:latin typeface="Calibri" panose="020F0502020204030204" pitchFamily="34" charset="0"/>
                <a:cs typeface="Calibri" panose="020F0502020204030204" pitchFamily="34" charset="0"/>
              </a:rPr>
              <a:t>, makes the body grow so that it builds itself up in love.</a:t>
            </a:r>
            <a:endParaRPr lang="en-US" sz="2800" dirty="0">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676400"/>
            <a:ext cx="11658600" cy="4648200"/>
          </a:xfrm>
          <a:noFill/>
        </p:spPr>
        <p:txBody>
          <a:bodyPr>
            <a:normAutofit/>
          </a:bodyPr>
          <a:lstStyle/>
          <a:p>
            <a:pPr marL="0" lvl="0" indent="0">
              <a:buNone/>
            </a:pPr>
            <a:r>
              <a:rPr lang="en-US" sz="3200" b="1" i="1" baseline="30000" dirty="0">
                <a:latin typeface="Calibri" panose="020F0502020204030204" pitchFamily="34" charset="0"/>
                <a:cs typeface="Calibri" panose="020F0502020204030204" pitchFamily="34" charset="0"/>
              </a:rPr>
              <a:t>4 </a:t>
            </a:r>
            <a:r>
              <a:rPr lang="en-US" sz="3200" i="1" dirty="0">
                <a:latin typeface="Calibri" panose="020F0502020204030204" pitchFamily="34" charset="0"/>
                <a:cs typeface="Calibri" panose="020F0502020204030204" pitchFamily="34" charset="0"/>
              </a:rPr>
              <a:t>For as in one body we have many members, and the members do not all have the same function, </a:t>
            </a:r>
            <a:r>
              <a:rPr lang="en-US" sz="3200" b="1" i="1" baseline="30000" dirty="0">
                <a:latin typeface="Calibri" panose="020F0502020204030204" pitchFamily="34" charset="0"/>
                <a:cs typeface="Calibri" panose="020F0502020204030204" pitchFamily="34" charset="0"/>
              </a:rPr>
              <a:t>5 </a:t>
            </a:r>
            <a:r>
              <a:rPr lang="en-US" sz="3200" i="1" dirty="0">
                <a:latin typeface="Calibri" panose="020F0502020204030204" pitchFamily="34" charset="0"/>
                <a:cs typeface="Calibri" panose="020F0502020204030204" pitchFamily="34" charset="0"/>
              </a:rPr>
              <a:t>so we, though many, are one body in Christ, and individually members one of another. </a:t>
            </a:r>
            <a:r>
              <a:rPr lang="en-US" sz="3200" b="1" i="1" baseline="30000" dirty="0">
                <a:latin typeface="Calibri" panose="020F0502020204030204" pitchFamily="34" charset="0"/>
                <a:cs typeface="Calibri" panose="020F0502020204030204" pitchFamily="34" charset="0"/>
              </a:rPr>
              <a:t>6 </a:t>
            </a:r>
            <a:r>
              <a:rPr lang="en-US" sz="3200" i="1" dirty="0">
                <a:latin typeface="Calibri" panose="020F0502020204030204" pitchFamily="34" charset="0"/>
                <a:cs typeface="Calibri" panose="020F0502020204030204" pitchFamily="34" charset="0"/>
              </a:rPr>
              <a:t>Having gifts that differ according to the grace given to us, let us use them: if prophecy, in proportion to our faith; </a:t>
            </a:r>
            <a:r>
              <a:rPr lang="en-US" sz="3200" b="1" i="1" baseline="30000" dirty="0">
                <a:latin typeface="Calibri" panose="020F0502020204030204" pitchFamily="34" charset="0"/>
                <a:cs typeface="Calibri" panose="020F0502020204030204" pitchFamily="34" charset="0"/>
              </a:rPr>
              <a:t>7 </a:t>
            </a:r>
            <a:r>
              <a:rPr lang="en-US" sz="3200" i="1" dirty="0">
                <a:latin typeface="Calibri" panose="020F0502020204030204" pitchFamily="34" charset="0"/>
                <a:cs typeface="Calibri" panose="020F0502020204030204" pitchFamily="34" charset="0"/>
              </a:rPr>
              <a:t>if service, in our serving; the one who teaches, in his teaching; </a:t>
            </a:r>
            <a:r>
              <a:rPr lang="en-US" sz="3200" b="1" i="1" baseline="30000" dirty="0">
                <a:latin typeface="Calibri" panose="020F0502020204030204" pitchFamily="34" charset="0"/>
                <a:cs typeface="Calibri" panose="020F0502020204030204" pitchFamily="34" charset="0"/>
              </a:rPr>
              <a:t>8 </a:t>
            </a:r>
            <a:r>
              <a:rPr lang="en-US" sz="3200" i="1" dirty="0">
                <a:latin typeface="Calibri" panose="020F0502020204030204" pitchFamily="34" charset="0"/>
                <a:cs typeface="Calibri" panose="020F0502020204030204" pitchFamily="34" charset="0"/>
              </a:rPr>
              <a:t>the one who exhorts, in his exhortation; the one who contributes, in generosity; the one who leads, with zeal; the one who does acts of mercy, with cheerfulness.</a:t>
            </a:r>
            <a:endParaRPr lang="en-US" sz="3200" i="1" dirty="0">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Diversity of Gifts and Abilities</a:t>
            </a:r>
          </a:p>
        </p:txBody>
      </p:sp>
    </p:spTree>
    <p:extLst>
      <p:ext uri="{BB962C8B-B14F-4D97-AF65-F5344CB8AC3E}">
        <p14:creationId xmlns:p14="http://schemas.microsoft.com/office/powerpoint/2010/main" val="398430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257175"/>
            <a:ext cx="9677400" cy="914400"/>
          </a:xfrm>
          <a:noFill/>
        </p:spPr>
        <p:txBody>
          <a:bodyPr/>
          <a:lstStyle/>
          <a:p>
            <a:pPr algn="ctr" eaLnBrk="1" hangingPunct="1"/>
            <a:r>
              <a:rPr lang="en-US" sz="6000" b="0" dirty="0">
                <a:solidFill>
                  <a:srgbClr val="FFFF99"/>
                </a:solidFill>
                <a:effectLst/>
                <a:latin typeface="Calibri" pitchFamily="34" charset="0"/>
              </a:rPr>
              <a:t>Acts 2:44-46</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1066800" y="1524000"/>
            <a:ext cx="10439400" cy="3970318"/>
          </a:xfrm>
          <a:prstGeom prst="rect">
            <a:avLst/>
          </a:prstGeom>
          <a:noFill/>
          <a:ln w="9525">
            <a:noFill/>
            <a:miter lim="800000"/>
            <a:headEnd/>
            <a:tailEnd/>
          </a:ln>
        </p:spPr>
        <p:txBody>
          <a:bodyPr wrap="square" anchor="ctr">
            <a:spAutoFit/>
          </a:bodyPr>
          <a:lstStyle/>
          <a:p>
            <a:r>
              <a:rPr lang="en-US" sz="3600" b="1" i="1" baseline="30000" dirty="0">
                <a:latin typeface="Calibri" panose="020F0502020204030204" pitchFamily="34" charset="0"/>
                <a:cs typeface="Calibri" panose="020F0502020204030204" pitchFamily="34" charset="0"/>
              </a:rPr>
              <a:t>44 </a:t>
            </a:r>
            <a:r>
              <a:rPr lang="en-US" sz="3600" i="1" dirty="0">
                <a:latin typeface="Calibri" panose="020F0502020204030204" pitchFamily="34" charset="0"/>
                <a:cs typeface="Calibri" panose="020F0502020204030204" pitchFamily="34" charset="0"/>
              </a:rPr>
              <a:t>And all who believed were together and had all things in common.</a:t>
            </a:r>
            <a:r>
              <a:rPr lang="en-US" sz="3600" b="1" i="1" baseline="30000" dirty="0">
                <a:latin typeface="Calibri" panose="020F0502020204030204" pitchFamily="34" charset="0"/>
                <a:cs typeface="Calibri" panose="020F0502020204030204" pitchFamily="34" charset="0"/>
              </a:rPr>
              <a:t>45 </a:t>
            </a:r>
            <a:r>
              <a:rPr lang="en-US" sz="3600" i="1" dirty="0">
                <a:latin typeface="Calibri" panose="020F0502020204030204" pitchFamily="34" charset="0"/>
                <a:cs typeface="Calibri" panose="020F0502020204030204" pitchFamily="34" charset="0"/>
              </a:rPr>
              <a:t>And they were selling their possessions and belongings and distributing the proceeds to all, as any had need. </a:t>
            </a:r>
            <a:r>
              <a:rPr lang="en-US" sz="3600" b="1" i="1" baseline="30000" dirty="0">
                <a:latin typeface="Calibri" panose="020F0502020204030204" pitchFamily="34" charset="0"/>
                <a:cs typeface="Calibri" panose="020F0502020204030204" pitchFamily="34" charset="0"/>
              </a:rPr>
              <a:t>46 </a:t>
            </a:r>
            <a:r>
              <a:rPr lang="en-US" sz="3600" i="1" dirty="0">
                <a:latin typeface="Calibri" panose="020F0502020204030204" pitchFamily="34" charset="0"/>
                <a:cs typeface="Calibri" panose="020F0502020204030204" pitchFamily="34" charset="0"/>
              </a:rPr>
              <a:t>And day by day, attending the temple together and breaking bread in their homes, they received their food with glad and generous hearts,</a:t>
            </a:r>
            <a:endParaRPr lang="en-US" sz="36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80516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676400"/>
            <a:ext cx="11658600" cy="4648200"/>
          </a:xfrm>
          <a:noFill/>
        </p:spPr>
        <p:txBody>
          <a:bodyPr>
            <a:normAutofit/>
          </a:bodyPr>
          <a:lstStyle/>
          <a:p>
            <a:pPr lvl="0"/>
            <a:r>
              <a:rPr lang="en-US" sz="3200" i="1" dirty="0">
                <a:latin typeface="Calibri" panose="020F0502020204030204" pitchFamily="34" charset="0"/>
                <a:cs typeface="Calibri" panose="020F0502020204030204" pitchFamily="34" charset="0"/>
              </a:rPr>
              <a:t>Love one another with brotherly affection. Outdo one another in showing honor – </a:t>
            </a:r>
            <a:r>
              <a:rPr lang="en-US" sz="3200" dirty="0">
                <a:latin typeface="Calibri" panose="020F0502020204030204" pitchFamily="34" charset="0"/>
                <a:cs typeface="Calibri" panose="020F0502020204030204" pitchFamily="34" charset="0"/>
              </a:rPr>
              <a:t>vs. 10</a:t>
            </a:r>
          </a:p>
          <a:p>
            <a:pPr lvl="0"/>
            <a:r>
              <a:rPr lang="en-US" sz="3200" i="1" dirty="0">
                <a:latin typeface="Calibri" panose="020F0502020204030204" pitchFamily="34" charset="0"/>
                <a:cs typeface="Calibri" panose="020F0502020204030204" pitchFamily="34" charset="0"/>
              </a:rPr>
              <a:t>Contribute to the needs of the saints and seek to show hospitality – </a:t>
            </a:r>
            <a:r>
              <a:rPr lang="en-US" sz="3200" dirty="0">
                <a:latin typeface="Calibri" panose="020F0502020204030204" pitchFamily="34" charset="0"/>
                <a:cs typeface="Calibri" panose="020F0502020204030204" pitchFamily="34" charset="0"/>
              </a:rPr>
              <a:t>vs. 13</a:t>
            </a:r>
          </a:p>
          <a:p>
            <a:pPr lvl="0"/>
            <a:r>
              <a:rPr lang="en-US" sz="3200" b="1" i="1" baseline="30000" dirty="0">
                <a:latin typeface="Calibri" panose="020F0502020204030204" pitchFamily="34" charset="0"/>
                <a:cs typeface="Calibri" panose="020F0502020204030204" pitchFamily="34" charset="0"/>
              </a:rPr>
              <a:t> </a:t>
            </a:r>
            <a:r>
              <a:rPr lang="en-US" sz="3200" i="1" dirty="0">
                <a:latin typeface="Calibri" panose="020F0502020204030204" pitchFamily="34" charset="0"/>
                <a:cs typeface="Calibri" panose="020F0502020204030204" pitchFamily="34" charset="0"/>
              </a:rPr>
              <a:t>Rejoice with those who rejoice, weep with those who weep. Live in harmony with one another – </a:t>
            </a:r>
            <a:r>
              <a:rPr lang="en-US" sz="3200" dirty="0">
                <a:latin typeface="Calibri" panose="020F0502020204030204" pitchFamily="34" charset="0"/>
                <a:cs typeface="Calibri" panose="020F0502020204030204" pitchFamily="34" charset="0"/>
              </a:rPr>
              <a:t>vs. 15-16</a:t>
            </a:r>
          </a:p>
          <a:p>
            <a:r>
              <a:rPr lang="en-US" sz="3200" i="1" dirty="0">
                <a:latin typeface="Calibri" panose="020F0502020204030204" pitchFamily="34" charset="0"/>
                <a:cs typeface="Calibri" panose="020F0502020204030204" pitchFamily="34" charset="0"/>
              </a:rPr>
              <a:t>Associate with the lowly – </a:t>
            </a:r>
            <a:r>
              <a:rPr lang="en-US" sz="3200" dirty="0">
                <a:latin typeface="Calibri" panose="020F0502020204030204" pitchFamily="34" charset="0"/>
                <a:cs typeface="Calibri" panose="020F0502020204030204" pitchFamily="34" charset="0"/>
              </a:rPr>
              <a:t>vs. 16 </a:t>
            </a:r>
            <a:r>
              <a:rPr lang="en-US" sz="3200" i="1" dirty="0">
                <a:latin typeface="Calibri" panose="020F0502020204030204" pitchFamily="34" charset="0"/>
                <a:cs typeface="Calibri" panose="020F0502020204030204" pitchFamily="34" charset="0"/>
              </a:rPr>
              <a:t>So far as it depends on you, live peaceably with all – </a:t>
            </a:r>
            <a:r>
              <a:rPr lang="en-US" sz="3200" dirty="0">
                <a:latin typeface="Calibri" panose="020F0502020204030204" pitchFamily="34" charset="0"/>
                <a:cs typeface="Calibri" panose="020F0502020204030204" pitchFamily="34" charset="0"/>
              </a:rPr>
              <a:t>vs. 18</a:t>
            </a:r>
            <a:r>
              <a:rPr lang="en-US" sz="4000" dirty="0">
                <a:latin typeface="Calibri" panose="020F0502020204030204" pitchFamily="34" charset="0"/>
                <a:cs typeface="Calibri" panose="020F0502020204030204" pitchFamily="34" charset="0"/>
              </a:rPr>
              <a: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C000"/>
                </a:solidFill>
                <a:latin typeface="Calibri" pitchFamily="34" charset="0"/>
              </a:rPr>
              <a:t>Lessons from Romans 12</a:t>
            </a:r>
          </a:p>
          <a:p>
            <a:pPr algn="ctr"/>
            <a:r>
              <a:rPr lang="en-US" sz="4400" dirty="0">
                <a:solidFill>
                  <a:srgbClr val="FFC000"/>
                </a:solidFill>
                <a:latin typeface="Calibri" pitchFamily="34" charset="0"/>
              </a:rPr>
              <a:t>Strong Relationships</a:t>
            </a:r>
          </a:p>
        </p:txBody>
      </p:sp>
    </p:spTree>
    <p:extLst>
      <p:ext uri="{BB962C8B-B14F-4D97-AF65-F5344CB8AC3E}">
        <p14:creationId xmlns:p14="http://schemas.microsoft.com/office/powerpoint/2010/main" val="3766561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strengthen our relationships with each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1253032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295400"/>
            <a:ext cx="11772900" cy="5029200"/>
          </a:xfrm>
          <a:noFill/>
        </p:spPr>
        <p:txBody>
          <a:bodyPr>
            <a:normAutofit/>
          </a:bodyPr>
          <a:lstStyle/>
          <a:p>
            <a:pPr lvl="0"/>
            <a:r>
              <a:rPr lang="en-US" b="1" baseline="30000" dirty="0"/>
              <a:t> </a:t>
            </a:r>
            <a:r>
              <a:rPr lang="en-US" sz="2800" b="1" dirty="0">
                <a:solidFill>
                  <a:srgbClr val="FFFF00"/>
                </a:solidFill>
                <a:latin typeface="Calibri" panose="020F0502020204030204" pitchFamily="34" charset="0"/>
                <a:cs typeface="Calibri" panose="020F0502020204030204" pitchFamily="34" charset="0"/>
              </a:rPr>
              <a:t>Acts 4:34</a:t>
            </a:r>
            <a:r>
              <a:rPr lang="en-US" sz="2800" dirty="0">
                <a:latin typeface="Calibri" panose="020F0502020204030204" pitchFamily="34" charset="0"/>
                <a:cs typeface="Calibri" panose="020F0502020204030204" pitchFamily="34" charset="0"/>
              </a:rPr>
              <a:t> – </a:t>
            </a:r>
            <a:r>
              <a:rPr lang="en-US" sz="2800" i="1" dirty="0">
                <a:latin typeface="Calibri" panose="020F0502020204030204" pitchFamily="34" charset="0"/>
                <a:cs typeface="Calibri" panose="020F0502020204030204" pitchFamily="34" charset="0"/>
              </a:rPr>
              <a:t>There was not a needy person among them, for as many as were owners of lands or houses sold them and brought the proceeds of what was sold </a:t>
            </a:r>
            <a:r>
              <a:rPr lang="en-US" sz="2800" b="1" i="1" baseline="30000" dirty="0">
                <a:latin typeface="Calibri" panose="020F0502020204030204" pitchFamily="34" charset="0"/>
                <a:cs typeface="Calibri" panose="020F0502020204030204" pitchFamily="34" charset="0"/>
              </a:rPr>
              <a:t>35 </a:t>
            </a:r>
            <a:r>
              <a:rPr lang="en-US" sz="2800" i="1" dirty="0">
                <a:latin typeface="Calibri" panose="020F0502020204030204" pitchFamily="34" charset="0"/>
                <a:cs typeface="Calibri" panose="020F0502020204030204" pitchFamily="34" charset="0"/>
              </a:rPr>
              <a:t>and laid it at the apostles' feet, and it was distributed to each as any had need.</a:t>
            </a:r>
            <a:endParaRPr lang="en-US" sz="2800" dirty="0">
              <a:latin typeface="Calibri" panose="020F0502020204030204" pitchFamily="34" charset="0"/>
              <a:cs typeface="Calibri" panose="020F0502020204030204" pitchFamily="34" charset="0"/>
            </a:endParaRPr>
          </a:p>
          <a:p>
            <a:pPr lvl="0"/>
            <a:r>
              <a:rPr lang="en-US" sz="2800" b="1" dirty="0">
                <a:solidFill>
                  <a:srgbClr val="FFFF00"/>
                </a:solidFill>
                <a:latin typeface="Calibri" panose="020F0502020204030204" pitchFamily="34" charset="0"/>
                <a:cs typeface="Calibri" panose="020F0502020204030204" pitchFamily="34" charset="0"/>
              </a:rPr>
              <a:t>Acts 6:1</a:t>
            </a:r>
            <a:r>
              <a:rPr lang="en-US" sz="2800" dirty="0">
                <a:latin typeface="Calibri" panose="020F0502020204030204" pitchFamily="34" charset="0"/>
                <a:cs typeface="Calibri" panose="020F0502020204030204" pitchFamily="34" charset="0"/>
              </a:rPr>
              <a:t> – a daily distribution to the widows</a:t>
            </a:r>
          </a:p>
          <a:p>
            <a:pPr lvl="0"/>
            <a:r>
              <a:rPr lang="en-US" sz="2800" b="1" dirty="0">
                <a:solidFill>
                  <a:srgbClr val="FFFF00"/>
                </a:solidFill>
                <a:latin typeface="Calibri" panose="020F0502020204030204" pitchFamily="34" charset="0"/>
                <a:cs typeface="Calibri" panose="020F0502020204030204" pitchFamily="34" charset="0"/>
              </a:rPr>
              <a:t>Acts 11:29-30 </a:t>
            </a:r>
            <a:r>
              <a:rPr lang="en-US" sz="2800" dirty="0">
                <a:latin typeface="Calibri" panose="020F0502020204030204" pitchFamily="34" charset="0"/>
                <a:cs typeface="Calibri" panose="020F0502020204030204" pitchFamily="34" charset="0"/>
              </a:rPr>
              <a:t>– </a:t>
            </a:r>
            <a:r>
              <a:rPr lang="en-US" sz="2800" i="1" dirty="0">
                <a:latin typeface="Calibri" panose="020F0502020204030204" pitchFamily="34" charset="0"/>
                <a:cs typeface="Calibri" panose="020F0502020204030204" pitchFamily="34" charset="0"/>
              </a:rPr>
              <a:t>So the disciples determined, everyone according to his ability, to send relief to the brothers living in Judea. </a:t>
            </a:r>
            <a:r>
              <a:rPr lang="en-US" sz="2800" b="1" i="1" baseline="30000" dirty="0">
                <a:latin typeface="Calibri" panose="020F0502020204030204" pitchFamily="34" charset="0"/>
                <a:cs typeface="Calibri" panose="020F0502020204030204" pitchFamily="34" charset="0"/>
              </a:rPr>
              <a:t>30 </a:t>
            </a:r>
            <a:r>
              <a:rPr lang="en-US" sz="2800" i="1" dirty="0">
                <a:latin typeface="Calibri" panose="020F0502020204030204" pitchFamily="34" charset="0"/>
                <a:cs typeface="Calibri" panose="020F0502020204030204" pitchFamily="34" charset="0"/>
              </a:rPr>
              <a:t>And they did so, sending it to the elders by the hand of Barnabas and Saul.</a:t>
            </a:r>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Trip to Jerusalem (</a:t>
            </a:r>
            <a:r>
              <a:rPr lang="en-US" sz="2800" b="1" dirty="0">
                <a:solidFill>
                  <a:srgbClr val="FFFF00"/>
                </a:solidFill>
                <a:latin typeface="Calibri" panose="020F0502020204030204" pitchFamily="34" charset="0"/>
                <a:cs typeface="Calibri" panose="020F0502020204030204" pitchFamily="34" charset="0"/>
              </a:rPr>
              <a:t>I Cor. 16:3</a:t>
            </a:r>
            <a:r>
              <a:rPr lang="en-US" sz="2800" dirty="0">
                <a:latin typeface="Calibri" panose="020F0502020204030204" pitchFamily="34" charset="0"/>
                <a:cs typeface="Calibri" panose="020F0502020204030204" pitchFamily="34" charset="0"/>
              </a:rPr>
              <a:t>) to relieve needy saints – (cf. </a:t>
            </a:r>
            <a:r>
              <a:rPr lang="en-US" sz="2800" b="1" dirty="0">
                <a:solidFill>
                  <a:srgbClr val="FFFF00"/>
                </a:solidFill>
                <a:latin typeface="Calibri" panose="020F0502020204030204" pitchFamily="34" charset="0"/>
                <a:cs typeface="Calibri" panose="020F0502020204030204" pitchFamily="34" charset="0"/>
              </a:rPr>
              <a:t>I Corinthians 16:1-4, Romans 15:31, II Corinthians 8:1 – 9:15</a:t>
            </a:r>
            <a:r>
              <a:rPr lang="en-US" sz="2800" dirty="0">
                <a:latin typeface="Calibri" panose="020F0502020204030204" pitchFamily="34" charset="0"/>
                <a:cs typeface="Calibri" panose="020F0502020204030204" pitchFamily="34" charset="0"/>
              </a:rPr>
              <a:t>)</a:t>
            </a:r>
            <a:endParaRPr lang="en-US" sz="3600" dirty="0">
              <a:effectLst/>
              <a:latin typeface="Calibri" panose="020F0502020204030204" pitchFamily="34" charset="0"/>
              <a:cs typeface="Calibri" panose="020F0502020204030204" pitchFamily="34" charset="0"/>
            </a:endParaRPr>
          </a:p>
        </p:txBody>
      </p:sp>
      <p:sp>
        <p:nvSpPr>
          <p:cNvPr id="5" name="Rectangle 5"/>
          <p:cNvSpPr>
            <a:spLocks noChangeArrowheads="1"/>
          </p:cNvSpPr>
          <p:nvPr/>
        </p:nvSpPr>
        <p:spPr bwMode="auto">
          <a:xfrm>
            <a:off x="76200" y="148679"/>
            <a:ext cx="10401300" cy="769441"/>
          </a:xfrm>
          <a:prstGeom prst="rect">
            <a:avLst/>
          </a:prstGeom>
          <a:noFill/>
          <a:ln w="9525">
            <a:noFill/>
            <a:miter lim="800000"/>
            <a:headEnd/>
            <a:tailEnd/>
          </a:ln>
        </p:spPr>
        <p:txBody>
          <a:bodyPr wrap="square" anchor="b">
            <a:spAutoFit/>
          </a:bodyPr>
          <a:lstStyle/>
          <a:p>
            <a:pPr algn="ctr"/>
            <a:r>
              <a:rPr lang="en-US" sz="4400" dirty="0">
                <a:solidFill>
                  <a:srgbClr val="FFC000"/>
                </a:solidFill>
                <a:latin typeface="Calibri" pitchFamily="34" charset="0"/>
              </a:rPr>
              <a:t>Examples of Meeting the Needs of Christians</a:t>
            </a:r>
          </a:p>
        </p:txBody>
      </p:sp>
    </p:spTree>
    <p:extLst>
      <p:ext uri="{BB962C8B-B14F-4D97-AF65-F5344CB8AC3E}">
        <p14:creationId xmlns:p14="http://schemas.microsoft.com/office/powerpoint/2010/main" val="2150999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help us address the physical needs of one other?</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given to address the needs of members or assist in building our relationships?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9</a:t>
            </a:r>
          </a:p>
        </p:txBody>
      </p:sp>
    </p:spTree>
    <p:extLst>
      <p:ext uri="{BB962C8B-B14F-4D97-AF65-F5344CB8AC3E}">
        <p14:creationId xmlns:p14="http://schemas.microsoft.com/office/powerpoint/2010/main" val="3667645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extLst>
              <p:ext uri="{D42A27DB-BD31-4B8C-83A1-F6EECF244321}">
                <p14:modId xmlns:p14="http://schemas.microsoft.com/office/powerpoint/2010/main" val="587640986"/>
              </p:ext>
            </p:extLst>
          </p:nvPr>
        </p:nvGraphicFramePr>
        <p:xfrm>
          <a:off x="738739" y="620973"/>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70673" y="5504597"/>
            <a:ext cx="109728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2188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REVIEW QUESTIONS:</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How is the word church used in the New Testament?</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is a member of Christ’s church?</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Who rules the church? How does he rule?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are two aspects of an elder’s role?</a:t>
            </a:r>
          </a:p>
          <a:p>
            <a:pPr>
              <a:spcBef>
                <a:spcPts val="0"/>
              </a:spcBef>
              <a:buSzPct val="100000"/>
              <a:buFont typeface="Arial" panose="020B0604020202020204" pitchFamily="34" charset="0"/>
              <a:buChar char="•"/>
            </a:pPr>
            <a:r>
              <a:rPr lang="en-US" sz="3200" dirty="0">
                <a:latin typeface="Calibri" panose="020F0502020204030204" pitchFamily="34" charset="0"/>
                <a:ea typeface="Times New Roman" panose="02020603050405020304" pitchFamily="18" charset="0"/>
              </a:rPr>
              <a:t>What is an evangelist to do?</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334507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0" y="76200"/>
            <a:ext cx="9677400" cy="914400"/>
          </a:xfrm>
          <a:noFill/>
        </p:spPr>
        <p:txBody>
          <a:bodyPr/>
          <a:lstStyle/>
          <a:p>
            <a:pPr algn="ctr" eaLnBrk="1" hangingPunct="1"/>
            <a:r>
              <a:rPr lang="en-US" sz="6000" b="0" dirty="0">
                <a:solidFill>
                  <a:srgbClr val="FFFF99"/>
                </a:solidFill>
                <a:effectLst/>
                <a:latin typeface="Calibri" pitchFamily="34" charset="0"/>
              </a:rPr>
              <a:t>I Corinthians 12:12-31</a:t>
            </a:r>
            <a:endParaRPr lang="en-US" sz="6000" dirty="0">
              <a:solidFill>
                <a:srgbClr val="FFFF99"/>
              </a:solidFill>
              <a:latin typeface="Calibri" pitchFamily="34" charset="0"/>
            </a:endParaRPr>
          </a:p>
        </p:txBody>
      </p:sp>
      <p:sp>
        <p:nvSpPr>
          <p:cNvPr id="164867" name="Rectangle 3"/>
          <p:cNvSpPr>
            <a:spLocks noChangeArrowheads="1"/>
          </p:cNvSpPr>
          <p:nvPr/>
        </p:nvSpPr>
        <p:spPr bwMode="auto">
          <a:xfrm>
            <a:off x="990600" y="1063080"/>
            <a:ext cx="10439400" cy="5170646"/>
          </a:xfrm>
          <a:prstGeom prst="rect">
            <a:avLst/>
          </a:prstGeom>
          <a:noFill/>
          <a:ln w="9525">
            <a:noFill/>
            <a:miter lim="800000"/>
            <a:headEnd/>
            <a:tailEnd/>
          </a:ln>
        </p:spPr>
        <p:txBody>
          <a:bodyPr wrap="square" anchor="ctr">
            <a:spAutoFit/>
          </a:bodyPr>
          <a:lstStyle/>
          <a:p>
            <a:pPr marL="576263" marR="0" indent="-576263">
              <a:spcBef>
                <a:spcPts val="0"/>
              </a:spcBef>
              <a:spcAft>
                <a:spcPts val="0"/>
              </a:spcAft>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One Body – Many Members </a:t>
            </a:r>
            <a:r>
              <a:rPr lang="en-US" sz="3000"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the body is one and has many members, and all the members of the body, though many, are one body,</a:t>
            </a:r>
          </a:p>
          <a:p>
            <a:pPr marR="0">
              <a:spcBef>
                <a:spcPts val="0"/>
              </a:spcBef>
              <a:spcAft>
                <a:spcPts val="0"/>
              </a:spcAft>
              <a:buClr>
                <a:srgbClr val="00B0F0"/>
              </a:buClr>
              <a:buSzPct val="110000"/>
            </a:pPr>
            <a:r>
              <a:rPr lang="en-US" sz="3000" i="1" dirty="0">
                <a:latin typeface="Calibri" panose="020F0502020204030204" pitchFamily="34" charset="0"/>
                <a:ea typeface="Times New Roman" panose="02020603050405020304" pitchFamily="18" charset="0"/>
              </a:rPr>
              <a:t>	 </a:t>
            </a:r>
            <a:r>
              <a:rPr lang="en-US" sz="3000" b="1" i="1" baseline="30000" dirty="0">
                <a:latin typeface="Calibri" panose="020F0502020204030204" pitchFamily="34" charset="0"/>
                <a:ea typeface="Times New Roman" panose="02020603050405020304" pitchFamily="18" charset="0"/>
              </a:rPr>
              <a:t>14 </a:t>
            </a:r>
            <a:r>
              <a:rPr lang="en-US" sz="3000" i="1" dirty="0">
                <a:latin typeface="Calibri" panose="020F0502020204030204" pitchFamily="34" charset="0"/>
                <a:ea typeface="Times New Roman" panose="02020603050405020304" pitchFamily="18" charset="0"/>
              </a:rPr>
              <a:t>For the body does not consist of one member but of many.</a:t>
            </a:r>
            <a:endParaRPr lang="en-US" sz="3000" dirty="0">
              <a:latin typeface="Calibri" panose="020F0502020204030204" pitchFamily="34" charset="0"/>
              <a:cs typeface="Calibri" panose="020F0502020204030204" pitchFamily="34" charset="0"/>
            </a:endParaRP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Common Entry to the Body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For in one Spirit we were all baptized into one body—Jews or Greeks, slaves or free—and all were made to drink of one Spirit.</a:t>
            </a:r>
          </a:p>
          <a:p>
            <a:pPr marL="571500" indent="-571500">
              <a:buClr>
                <a:srgbClr val="00B0F0"/>
              </a:buClr>
              <a:buSzPct val="110000"/>
              <a:buFont typeface="Wingdings" panose="05000000000000000000" pitchFamily="2" charset="2"/>
              <a:buChar char="§"/>
            </a:pPr>
            <a:r>
              <a:rPr lang="en-US" sz="3000" u="sng" dirty="0">
                <a:latin typeface="Calibri" panose="020F0502020204030204" pitchFamily="34" charset="0"/>
                <a:cs typeface="Calibri" panose="020F0502020204030204" pitchFamily="34" charset="0"/>
              </a:rPr>
              <a:t>Diversity of Gifts </a:t>
            </a:r>
            <a:r>
              <a:rPr lang="en-US" sz="3000" i="1" dirty="0">
                <a:latin typeface="Calibri" panose="020F0502020204030204" pitchFamily="34" charset="0"/>
                <a:cs typeface="Calibri" panose="020F0502020204030204" pitchFamily="34" charset="0"/>
              </a:rPr>
              <a:t>- </a:t>
            </a:r>
            <a:r>
              <a:rPr lang="en-US" sz="3000" i="1" dirty="0">
                <a:latin typeface="Calibri" panose="020F0502020204030204" pitchFamily="34" charset="0"/>
                <a:ea typeface="Times New Roman" panose="02020603050405020304" pitchFamily="18" charset="0"/>
              </a:rPr>
              <a:t>first apostles, second prophets, third teachers, then miracles, then gifts of healing, helping, administrating, and various kinds of tongues. </a:t>
            </a:r>
            <a:r>
              <a:rPr lang="en-US" sz="3000" b="1" i="1" baseline="30000" dirty="0">
                <a:latin typeface="Calibri" panose="020F0502020204030204" pitchFamily="34" charset="0"/>
                <a:ea typeface="Times New Roman" panose="02020603050405020304" pitchFamily="18" charset="0"/>
              </a:rPr>
              <a:t>29 </a:t>
            </a:r>
            <a:r>
              <a:rPr lang="en-US" sz="3000" i="1" dirty="0">
                <a:latin typeface="Calibri" panose="020F0502020204030204" pitchFamily="34" charset="0"/>
                <a:ea typeface="Times New Roman" panose="02020603050405020304" pitchFamily="18" charset="0"/>
              </a:rPr>
              <a:t>Are all apostles? Are all prophets? Are all teachers? </a:t>
            </a:r>
            <a:endParaRPr lang="en-US" sz="3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75675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64867">
                                            <p:txEl>
                                              <p:pRg st="0" end="0"/>
                                            </p:txEl>
                                          </p:spTgt>
                                        </p:tgtEl>
                                        <p:attrNameLst>
                                          <p:attrName>style.visibility</p:attrName>
                                        </p:attrNameLst>
                                      </p:cBhvr>
                                      <p:to>
                                        <p:strVal val="visible"/>
                                      </p:to>
                                    </p:set>
                                    <p:animEffect transition="in" filter="dissolve">
                                      <p:cBhvr>
                                        <p:cTn id="7" dur="500"/>
                                        <p:tgtEl>
                                          <p:spTgt spid="164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64867">
                                            <p:txEl>
                                              <p:pRg st="1" end="1"/>
                                            </p:txEl>
                                          </p:spTgt>
                                        </p:tgtEl>
                                        <p:attrNameLst>
                                          <p:attrName>style.visibility</p:attrName>
                                        </p:attrNameLst>
                                      </p:cBhvr>
                                      <p:to>
                                        <p:strVal val="visible"/>
                                      </p:to>
                                    </p:set>
                                    <p:animEffect transition="in" filter="dissolve">
                                      <p:cBhvr>
                                        <p:cTn id="12" dur="500"/>
                                        <p:tgtEl>
                                          <p:spTgt spid="16486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64867">
                                            <p:txEl>
                                              <p:pRg st="2" end="2"/>
                                            </p:txEl>
                                          </p:spTgt>
                                        </p:tgtEl>
                                        <p:attrNameLst>
                                          <p:attrName>style.visibility</p:attrName>
                                        </p:attrNameLst>
                                      </p:cBhvr>
                                      <p:to>
                                        <p:strVal val="visible"/>
                                      </p:to>
                                    </p:set>
                                    <p:animEffect transition="in" filter="dissolve">
                                      <p:cBhvr>
                                        <p:cTn id="17" dur="500"/>
                                        <p:tgtEl>
                                          <p:spTgt spid="16486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64867">
                                            <p:txEl>
                                              <p:pRg st="3" end="3"/>
                                            </p:txEl>
                                          </p:spTgt>
                                        </p:tgtEl>
                                        <p:attrNameLst>
                                          <p:attrName>style.visibility</p:attrName>
                                        </p:attrNameLst>
                                      </p:cBhvr>
                                      <p:to>
                                        <p:strVal val="visible"/>
                                      </p:to>
                                    </p:set>
                                    <p:animEffect transition="in" filter="dissolve">
                                      <p:cBhvr>
                                        <p:cTn id="22" dur="500"/>
                                        <p:tgtEl>
                                          <p:spTgt spid="16486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057400"/>
            <a:ext cx="11277600" cy="42672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3200" dirty="0">
                <a:solidFill>
                  <a:srgbClr val="FFFF00"/>
                </a:solidFill>
                <a:latin typeface="Calibri" panose="020F0502020204030204" pitchFamily="34" charset="0"/>
                <a:ea typeface="Times New Roman" panose="02020603050405020304" pitchFamily="18" charset="0"/>
              </a:rPr>
              <a:t>THOUGHT QUESTION:</a:t>
            </a: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activities of this church specifically intended to build us up spiritually?</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elders in edifying members?</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is the role of evangelists in edification?</a:t>
            </a:r>
          </a:p>
          <a:p>
            <a:pPr marL="0" indent="0">
              <a:spcBef>
                <a:spcPts val="0"/>
              </a:spcBef>
              <a:buSzPct val="100000"/>
              <a:buNone/>
            </a:pPr>
            <a:endParaRPr lang="en-US" sz="3200" dirty="0">
              <a:latin typeface="Calibri" panose="020F0502020204030204" pitchFamily="34" charset="0"/>
              <a:ea typeface="Times New Roman" panose="02020603050405020304" pitchFamily="18" charset="0"/>
            </a:endParaRPr>
          </a:p>
          <a:p>
            <a:pPr marL="0" indent="0">
              <a:spcBef>
                <a:spcPts val="0"/>
              </a:spcBef>
              <a:buSzPct val="100000"/>
              <a:buNone/>
            </a:pPr>
            <a:r>
              <a:rPr lang="en-US" sz="3200" dirty="0">
                <a:latin typeface="Calibri" panose="020F0502020204030204" pitchFamily="34" charset="0"/>
                <a:ea typeface="Times New Roman" panose="02020603050405020304" pitchFamily="18" charset="0"/>
              </a:rPr>
              <a:t>What are some deacon duties related to the spiritual building up of members?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192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Questions – Lesson 8</a:t>
            </a:r>
          </a:p>
        </p:txBody>
      </p:sp>
    </p:spTree>
    <p:extLst>
      <p:ext uri="{BB962C8B-B14F-4D97-AF65-F5344CB8AC3E}">
        <p14:creationId xmlns:p14="http://schemas.microsoft.com/office/powerpoint/2010/main" val="37336087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algn="ctr" eaLnBrk="1" hangingPunct="1">
              <a:defRPr/>
            </a:pPr>
            <a:r>
              <a:rPr lang="en-US" sz="4400" b="1" dirty="0">
                <a:solidFill>
                  <a:srgbClr val="FFFF00"/>
                </a:solidFill>
                <a:latin typeface="Calibri" panose="020F0502020204030204" pitchFamily="34" charset="0"/>
              </a:rPr>
              <a:t>Churches and Elders </a:t>
            </a:r>
          </a:p>
        </p:txBody>
      </p:sp>
      <p:sp>
        <p:nvSpPr>
          <p:cNvPr id="47107" name="Rectangle 3"/>
          <p:cNvSpPr>
            <a:spLocks noGrp="1" noChangeArrowheads="1"/>
          </p:cNvSpPr>
          <p:nvPr>
            <p:ph sz="half" idx="1"/>
          </p:nvPr>
        </p:nvSpPr>
        <p:spPr>
          <a:xfrm>
            <a:off x="228600" y="1963820"/>
            <a:ext cx="11734800" cy="1465180"/>
          </a:xfrm>
        </p:spPr>
        <p:txBody>
          <a:bodyPr/>
          <a:lstStyle/>
          <a:p>
            <a:pPr marL="520700" indent="-520700" eaLnBrk="1" hangingPunct="1">
              <a:buFont typeface="+mj-lt"/>
              <a:buAutoNum type="arabicPeriod"/>
              <a:defRPr/>
            </a:pPr>
            <a:r>
              <a:rPr lang="en-US" sz="3600" dirty="0">
                <a:latin typeface="Calibri" pitchFamily="34" charset="0"/>
              </a:rPr>
              <a:t>Leadership of a body of people - </a:t>
            </a:r>
            <a:r>
              <a:rPr lang="en-US" sz="3600" i="1" dirty="0">
                <a:solidFill>
                  <a:srgbClr val="FFFF00"/>
                </a:solidFill>
                <a:latin typeface="Calibri" pitchFamily="34" charset="0"/>
              </a:rPr>
              <a:t>Flock Shepherding</a:t>
            </a:r>
            <a:endParaRPr lang="en-US" sz="2000" i="1" dirty="0">
              <a:solidFill>
                <a:srgbClr val="FFFF00"/>
              </a:solidFill>
              <a:latin typeface="Calibri" pitchFamily="34" charset="0"/>
            </a:endParaRPr>
          </a:p>
          <a:p>
            <a:pPr marL="520700" indent="-520700" eaLnBrk="1" hangingPunct="1">
              <a:buFont typeface="+mj-lt"/>
              <a:buAutoNum type="arabicPeriod"/>
              <a:defRPr/>
            </a:pPr>
            <a:r>
              <a:rPr lang="en-US" sz="3600" dirty="0">
                <a:latin typeface="Calibri" pitchFamily="34" charset="0"/>
              </a:rPr>
              <a:t>Accountable for each soul in the body - </a:t>
            </a:r>
            <a:r>
              <a:rPr lang="en-US" sz="3600" i="1" dirty="0">
                <a:solidFill>
                  <a:srgbClr val="FFFF00"/>
                </a:solidFill>
                <a:latin typeface="Calibri" pitchFamily="34" charset="0"/>
              </a:rPr>
              <a:t>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417342" y="1215694"/>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Aspects to the Work</a:t>
            </a:r>
          </a:p>
        </p:txBody>
      </p:sp>
      <p:sp>
        <p:nvSpPr>
          <p:cNvPr id="5" name="Text Box 4">
            <a:extLst>
              <a:ext uri="{FF2B5EF4-FFF2-40B4-BE49-F238E27FC236}">
                <a16:creationId xmlns:a16="http://schemas.microsoft.com/office/drawing/2014/main" id="{F1AABBCF-AEC2-4A8B-914F-F759B880A439}"/>
              </a:ext>
            </a:extLst>
          </p:cNvPr>
          <p:cNvSpPr txBox="1">
            <a:spLocks noChangeArrowheads="1"/>
          </p:cNvSpPr>
          <p:nvPr/>
        </p:nvSpPr>
        <p:spPr bwMode="auto">
          <a:xfrm>
            <a:off x="417342" y="3632590"/>
            <a:ext cx="5700932" cy="646331"/>
          </a:xfrm>
          <a:prstGeom prst="rect">
            <a:avLst/>
          </a:prstGeom>
          <a:noFill/>
          <a:ln w="38100">
            <a:solidFill>
              <a:schemeClr val="hlink"/>
            </a:solidFill>
            <a:miter lim="800000"/>
            <a:headEnd/>
            <a:tailEnd/>
          </a:ln>
        </p:spPr>
        <p:txBody>
          <a:bodyPr wrap="square">
            <a:spAutoFit/>
          </a:bodyPr>
          <a:lstStyle/>
          <a:p>
            <a:pPr algn="ctr">
              <a:spcBef>
                <a:spcPct val="50000"/>
              </a:spcBef>
            </a:pPr>
            <a:r>
              <a:rPr lang="en-US" sz="3600" dirty="0">
                <a:latin typeface="Calibri" panose="020F0502020204030204" pitchFamily="34" charset="0"/>
              </a:rPr>
              <a:t>Two Other Points</a:t>
            </a:r>
          </a:p>
        </p:txBody>
      </p:sp>
      <p:sp>
        <p:nvSpPr>
          <p:cNvPr id="6" name="Rectangle 3">
            <a:extLst>
              <a:ext uri="{FF2B5EF4-FFF2-40B4-BE49-F238E27FC236}">
                <a16:creationId xmlns:a16="http://schemas.microsoft.com/office/drawing/2014/main" id="{F2307CAE-9349-45D2-975E-E8C2062D58F0}"/>
              </a:ext>
            </a:extLst>
          </p:cNvPr>
          <p:cNvSpPr txBox="1">
            <a:spLocks noChangeArrowheads="1"/>
          </p:cNvSpPr>
          <p:nvPr/>
        </p:nvSpPr>
        <p:spPr>
          <a:xfrm>
            <a:off x="250874" y="4482511"/>
            <a:ext cx="11734800" cy="146518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200" b="0" i="0" kern="1200">
                <a:solidFill>
                  <a:schemeClr val="tx1"/>
                </a:solidFill>
                <a:latin typeface="+mj-lt"/>
                <a:ea typeface="+mj-ea"/>
                <a:cs typeface="+mj-cs"/>
              </a:defRPr>
            </a:lvl9pPr>
          </a:lstStyle>
          <a:p>
            <a:pPr marL="520700" indent="-520700">
              <a:buFont typeface="+mj-lt"/>
              <a:buAutoNum type="arabicPeriod"/>
              <a:defRPr/>
            </a:pPr>
            <a:r>
              <a:rPr lang="en-US" sz="3600" dirty="0">
                <a:latin typeface="Calibri" pitchFamily="34" charset="0"/>
              </a:rPr>
              <a:t>Connection to the Rule of Christ – </a:t>
            </a:r>
            <a:r>
              <a:rPr lang="en-US" sz="3600" dirty="0">
                <a:solidFill>
                  <a:srgbClr val="FFFF00"/>
                </a:solidFill>
                <a:latin typeface="Calibri" pitchFamily="34" charset="0"/>
              </a:rPr>
              <a:t>Titus 1:9</a:t>
            </a:r>
            <a:endParaRPr lang="en-US" sz="2000" dirty="0">
              <a:solidFill>
                <a:srgbClr val="FFFF00"/>
              </a:solidFill>
              <a:latin typeface="Calibri" pitchFamily="34" charset="0"/>
            </a:endParaRPr>
          </a:p>
          <a:p>
            <a:pPr marL="520700" indent="-520700">
              <a:buFont typeface="+mj-lt"/>
              <a:buAutoNum type="arabicPeriod"/>
              <a:defRPr/>
            </a:pPr>
            <a:r>
              <a:rPr lang="en-US" sz="3600" dirty="0">
                <a:latin typeface="Calibri" pitchFamily="34" charset="0"/>
              </a:rPr>
              <a:t>Honor is in the work not the position – </a:t>
            </a:r>
            <a:r>
              <a:rPr lang="en-US" sz="3600" dirty="0">
                <a:solidFill>
                  <a:srgbClr val="FFFF00"/>
                </a:solidFill>
                <a:latin typeface="Calibri" pitchFamily="34" charset="0"/>
              </a:rPr>
              <a:t>I Thess. 5:12-13</a:t>
            </a:r>
          </a:p>
          <a:p>
            <a:pPr marL="0" indent="0">
              <a:buFont typeface="Wingdings 3" charset="2"/>
              <a:buNone/>
              <a:defRPr/>
            </a:pPr>
            <a:endParaRPr lang="en-US" sz="3600" dirty="0">
              <a:latin typeface="Calibri" pitchFamily="34" charset="0"/>
            </a:endParaRPr>
          </a:p>
        </p:txBody>
      </p:sp>
    </p:spTree>
    <p:extLst>
      <p:ext uri="{BB962C8B-B14F-4D97-AF65-F5344CB8AC3E}">
        <p14:creationId xmlns:p14="http://schemas.microsoft.com/office/powerpoint/2010/main" val="955661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1" end="1"/>
                                            </p:txEl>
                                          </p:spTgt>
                                        </p:tgtEl>
                                        <p:attrNameLst>
                                          <p:attrName>style.visibility</p:attrName>
                                        </p:attrNameLst>
                                      </p:cBhvr>
                                      <p:to>
                                        <p:strVal val="visible"/>
                                      </p:to>
                                    </p:set>
                                    <p:animEffect transition="in" filter="dissolve">
                                      <p:cBhvr>
                                        <p:cTn id="17" dur="500"/>
                                        <p:tgtEl>
                                          <p:spTgt spid="4710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dissolv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animEffect transition="in" filter="dissolve">
                                      <p:cBhvr>
                                        <p:cTn id="27" dur="500"/>
                                        <p:tgtEl>
                                          <p:spTgt spid="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6">
                                            <p:txEl>
                                              <p:pRg st="1" end="1"/>
                                            </p:txEl>
                                          </p:spTgt>
                                        </p:tgtEl>
                                        <p:attrNameLst>
                                          <p:attrName>style.visibility</p:attrName>
                                        </p:attrNameLst>
                                      </p:cBhvr>
                                      <p:to>
                                        <p:strVal val="visible"/>
                                      </p:to>
                                    </p:set>
                                    <p:animEffect transition="in" filter="dissolve">
                                      <p:cBhvr>
                                        <p:cTn id="3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P spid="5" grpId="0" animBg="1"/>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676400"/>
            <a:ext cx="11658600" cy="4648200"/>
          </a:xfrm>
          <a:noFill/>
        </p:spPr>
        <p:txBody>
          <a:bodyPr>
            <a:normAutofit/>
          </a:bodyPr>
          <a:lstStyle/>
          <a:p>
            <a:pPr marL="533400" indent="-533400">
              <a:lnSpc>
                <a:spcPct val="80000"/>
              </a:lnSpc>
            </a:pPr>
            <a:r>
              <a:rPr lang="en-US" sz="3200" dirty="0">
                <a:latin typeface="Calibri" pitchFamily="34" charset="0"/>
              </a:rPr>
              <a:t>What is said about the character they must have?</a:t>
            </a:r>
          </a:p>
          <a:p>
            <a:pPr marL="533400" indent="-533400">
              <a:lnSpc>
                <a:spcPct val="80000"/>
              </a:lnSpc>
            </a:pPr>
            <a:r>
              <a:rPr lang="en-US" sz="3200" dirty="0">
                <a:latin typeface="Calibri" pitchFamily="34" charset="0"/>
              </a:rPr>
              <a:t>What is said of their spiritual nature? </a:t>
            </a:r>
          </a:p>
          <a:p>
            <a:pPr marL="533400" indent="-533400">
              <a:lnSpc>
                <a:spcPct val="80000"/>
              </a:lnSpc>
            </a:pPr>
            <a:r>
              <a:rPr lang="en-US" sz="3200" dirty="0">
                <a:latin typeface="Calibri" pitchFamily="34" charset="0"/>
              </a:rPr>
              <a:t>What is said about their past “accomplishments”?</a:t>
            </a:r>
          </a:p>
          <a:p>
            <a:pPr marL="533400" indent="-533400">
              <a:lnSpc>
                <a:spcPct val="80000"/>
              </a:lnSpc>
            </a:pPr>
            <a:r>
              <a:rPr lang="en-US" sz="3200" dirty="0">
                <a:latin typeface="Calibri" pitchFamily="34" charset="0"/>
              </a:rPr>
              <a:t>What is said of their wives?</a:t>
            </a:r>
          </a:p>
          <a:p>
            <a:pPr marL="533400" indent="-533400">
              <a:lnSpc>
                <a:spcPct val="80000"/>
              </a:lnSpc>
            </a:pPr>
            <a:r>
              <a:rPr lang="en-US" sz="3200" dirty="0">
                <a:latin typeface="Calibri" pitchFamily="34" charset="0"/>
              </a:rPr>
              <a:t>What happens when they serve well?</a:t>
            </a: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447800" y="0"/>
            <a:ext cx="8637587" cy="1446550"/>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Deacons (</a:t>
            </a:r>
            <a:r>
              <a:rPr lang="en-US" sz="4400" dirty="0" err="1">
                <a:solidFill>
                  <a:srgbClr val="FFFF00"/>
                </a:solidFill>
                <a:latin typeface="Calibri" pitchFamily="34" charset="0"/>
              </a:rPr>
              <a:t>Diakonous</a:t>
            </a:r>
            <a:r>
              <a:rPr lang="en-US" sz="4400" dirty="0">
                <a:solidFill>
                  <a:srgbClr val="FFFF00"/>
                </a:solidFill>
                <a:latin typeface="Calibri" pitchFamily="34" charset="0"/>
              </a:rPr>
              <a:t>)</a:t>
            </a:r>
          </a:p>
          <a:p>
            <a:pPr algn="ctr" eaLnBrk="1" hangingPunct="1"/>
            <a:r>
              <a:rPr lang="en-US" sz="4400" dirty="0">
                <a:solidFill>
                  <a:srgbClr val="FFFF00"/>
                </a:solidFill>
                <a:latin typeface="Calibri" pitchFamily="34" charset="0"/>
              </a:rPr>
              <a:t>Qualifications – I Timothy 3:8-13</a:t>
            </a:r>
          </a:p>
        </p:txBody>
      </p:sp>
    </p:spTree>
    <p:extLst>
      <p:ext uri="{BB962C8B-B14F-4D97-AF65-F5344CB8AC3E}">
        <p14:creationId xmlns:p14="http://schemas.microsoft.com/office/powerpoint/2010/main" val="2061359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838200" y="2590800"/>
            <a:ext cx="10896600" cy="20574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of the responsibilities of deacons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27886376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3CA508B2-F01B-4951-AB41-52FBDEF8671D}"/>
              </a:ext>
            </a:extLst>
          </p:cNvPr>
          <p:cNvGraphicFramePr>
            <a:graphicFrameLocks noGrp="1"/>
          </p:cNvGraphicFramePr>
          <p:nvPr>
            <p:extLst>
              <p:ext uri="{D42A27DB-BD31-4B8C-83A1-F6EECF244321}">
                <p14:modId xmlns:p14="http://schemas.microsoft.com/office/powerpoint/2010/main" val="2540458499"/>
              </p:ext>
            </p:extLst>
          </p:nvPr>
        </p:nvGraphicFramePr>
        <p:xfrm>
          <a:off x="685800" y="304800"/>
          <a:ext cx="10439400" cy="6231864"/>
        </p:xfrm>
        <a:graphic>
          <a:graphicData uri="http://schemas.openxmlformats.org/drawingml/2006/table">
            <a:tbl>
              <a:tblPr firstRow="1" firstCol="1" bandRow="1"/>
              <a:tblGrid>
                <a:gridCol w="1088702">
                  <a:extLst>
                    <a:ext uri="{9D8B030D-6E8A-4147-A177-3AD203B41FA5}">
                      <a16:colId xmlns:a16="http://schemas.microsoft.com/office/drawing/2014/main" val="279395183"/>
                    </a:ext>
                  </a:extLst>
                </a:gridCol>
                <a:gridCol w="9350698">
                  <a:extLst>
                    <a:ext uri="{9D8B030D-6E8A-4147-A177-3AD203B41FA5}">
                      <a16:colId xmlns:a16="http://schemas.microsoft.com/office/drawing/2014/main" val="1724898551"/>
                    </a:ext>
                  </a:extLst>
                </a:gridCol>
              </a:tblGrid>
              <a:tr h="266552">
                <a:tc>
                  <a:txBody>
                    <a:bodyPr/>
                    <a:lstStyle/>
                    <a:p>
                      <a:pPr marL="0" marR="0" algn="ctr">
                        <a:lnSpc>
                          <a:spcPct val="107000"/>
                        </a:lnSpc>
                        <a:spcBef>
                          <a:spcPts val="0"/>
                        </a:spcBef>
                        <a:spcAft>
                          <a:spcPts val="0"/>
                        </a:spcAft>
                      </a:pPr>
                      <a:r>
                        <a:rPr lang="en-US" sz="2000" b="1" dirty="0">
                          <a:effectLst/>
                          <a:latin typeface="Calibri" panose="020F0502020204030204" pitchFamily="34" charset="0"/>
                          <a:ea typeface="Times New Roman" panose="02020603050405020304" pitchFamily="18" charset="0"/>
                          <a:cs typeface="Times New Roman" panose="02020603050405020304" pitchFamily="18" charset="0"/>
                        </a:rPr>
                        <a:t> </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marR="100330" algn="ctr">
                        <a:lnSpc>
                          <a:spcPct val="107000"/>
                        </a:lnSpc>
                        <a:spcBef>
                          <a:spcPts val="0"/>
                        </a:spcBef>
                        <a:spcAft>
                          <a:spcPts val="0"/>
                        </a:spcAft>
                      </a:pPr>
                      <a:r>
                        <a:rPr lang="en-US" sz="1800" b="1"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rPr>
                        <a:t>Deacon Job Description</a:t>
                      </a:r>
                      <a:endParaRPr lang="en-US" sz="14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extLst>
                  <a:ext uri="{0D108BD9-81ED-4DB2-BD59-A6C34878D82A}">
                    <a16:rowId xmlns:a16="http://schemas.microsoft.com/office/drawing/2014/main" val="284039537"/>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1</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Worship Management:</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Prepare Duty Roster; Ensure leaders are present, informed, &amp; prepared; ensure worship is scriptural &amp; orderly; Provide guidelines on methods, dress, &amp; decorum; Implement changes to increase effectiveness. Ensure participation.  Staff AV room and manage AV software used during worship.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5896160"/>
                  </a:ext>
                </a:extLst>
              </a:tr>
              <a:tr h="69649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2</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Parking Lot &amp; Grounds Maintenance: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Organize lawn-maintenance duty schedule; oversee landscape and parking lot maintenance; ensure lawn equipment is in working order; Schedule, plan, organize, supervise congregational work days &amp; work lists; organize any materials purchase or equipment rental for work day; Compile "punch-list" for work day.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0727281"/>
                  </a:ext>
                </a:extLst>
              </a:tr>
              <a:tr h="724571">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Maintenance:</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Inspect building for periodic &amp; other required maintenance; prepare &amp; maintain a task "punch-list" for building repair/maintenance, inside &amp; out; Call &amp; oversee contractors to accomplish required work.  Coordinate with Classroom maintenance (5c) and Building Security (6), and other Maintenance (2a &amp; 2c).  Provide inputs to Long-term site planning (28).  </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05567018"/>
                  </a:ext>
                </a:extLst>
              </a:tr>
              <a:tr h="541172">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3b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Residence Maintenance: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Serve as point of contact for residence for major requested/required repair/maintenance, both inside &amp; out; Inspect residence for periodic &amp; other required maintenance; Engage &amp; oversee contractors to accomplish major work.</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7340878"/>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4</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Building Organization: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Maintain supplies for the copier room, keep visitor cards on hand, organize classroom material and communications (including tracts and flyers) held on foyer tables or other locations, ensure there are sufficient songbooks, determine a location and monitor the lost and found</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1739915"/>
                  </a:ext>
                </a:extLst>
              </a:tr>
              <a:tr h="564730">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5a</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Treasurer: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Keep monthly financial records; project financial status to year end; prepare yearly budgets; write checks; verify checking &amp; loan balance; prepare W-2 &amp; 1099 forms; provide monthly written/oral report, advise elders on financial status.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37755154"/>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5b</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Deposit </a:t>
                      </a:r>
                      <a:r>
                        <a:rPr lang="en-US" sz="1400" b="1"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Ensure deposit of weekly contribution on each Monday; write &amp; distribute year-end statements for contributors' tax preparation.  (Do not count contribution.)</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33235779"/>
                  </a:ext>
                </a:extLst>
              </a:tr>
              <a:tr h="366517">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5c</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Contribution Counting</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Oversee counting of contribution each Sunday (Recruit 2 deacons with a 3rd person to help &amp; a 4th assigned as backup each month).  Ensure periodic rotation of counters.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9678816"/>
                  </a:ext>
                </a:extLst>
              </a:tr>
              <a:tr h="483409">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5d</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Financial Auditor</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Arrange for qualified, independent audit of treasurer's records every six months.   Provide report in monthly elders/deacons meeting, and produce written record of audit to Secretary (See Job #11a).</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75725389"/>
                  </a:ext>
                </a:extLst>
              </a:tr>
              <a:tr h="644545">
                <a:tc>
                  <a:txBody>
                    <a:bodyPr/>
                    <a:lstStyle/>
                    <a:p>
                      <a:pPr marL="0" marR="0" algn="ctr">
                        <a:lnSpc>
                          <a:spcPct val="107000"/>
                        </a:lnSpc>
                        <a:spcBef>
                          <a:spcPts val="0"/>
                        </a:spcBef>
                        <a:spcAft>
                          <a:spcPts val="0"/>
                        </a:spcAft>
                      </a:pPr>
                      <a:r>
                        <a:rPr lang="en-US" sz="2000" b="1">
                          <a:effectLst/>
                          <a:latin typeface="Calibri" panose="020F0502020204030204" pitchFamily="34" charset="0"/>
                          <a:ea typeface="Times New Roman" panose="02020603050405020304" pitchFamily="18" charset="0"/>
                          <a:cs typeface="Times New Roman" panose="02020603050405020304" pitchFamily="18" charset="0"/>
                        </a:rPr>
                        <a:t>6</a:t>
                      </a:r>
                      <a:endParaRPr lang="en-US" sz="14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07000"/>
                        </a:lnSpc>
                        <a:spcBef>
                          <a:spcPts val="0"/>
                        </a:spcBef>
                        <a:spcAft>
                          <a:spcPts val="0"/>
                        </a:spcAft>
                      </a:pPr>
                      <a:r>
                        <a:rPr lang="en-US" sz="1400" b="1"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Adult Education: </a:t>
                      </a:r>
                      <a:r>
                        <a:rPr lang="en-US" sz="1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1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Assess requirements; plan yearly curriculum; recommend teachers; keep records of courses, teachers, materials; prepare map &amp; announce classes. Conduct annual teachers meeting.  Coordinate archiving on website &amp; resources center. Maintain four-year curriculum for the High School class.</a:t>
                      </a:r>
                      <a:endParaRPr lang="en-US" sz="14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9322" marR="4932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8048962"/>
                  </a:ext>
                </a:extLst>
              </a:tr>
            </a:tbl>
          </a:graphicData>
        </a:graphic>
      </p:graphicFrame>
    </p:spTree>
    <p:extLst>
      <p:ext uri="{BB962C8B-B14F-4D97-AF65-F5344CB8AC3E}">
        <p14:creationId xmlns:p14="http://schemas.microsoft.com/office/powerpoint/2010/main" val="106863615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371600"/>
            <a:ext cx="11658600" cy="4648200"/>
          </a:xfrm>
          <a:noFill/>
        </p:spPr>
        <p:txBody>
          <a:bodyPr>
            <a:normAutofit/>
          </a:bodyPr>
          <a:lstStyle/>
          <a:p>
            <a:pPr marL="533400" indent="-533400">
              <a:lnSpc>
                <a:spcPct val="80000"/>
              </a:lnSpc>
            </a:pPr>
            <a:r>
              <a:rPr lang="en-US" sz="3600" dirty="0">
                <a:latin typeface="Calibri" pitchFamily="34" charset="0"/>
              </a:rPr>
              <a:t>Word used three times – Acts 21:8, Eph. 4:11, II Tim. 4:5</a:t>
            </a:r>
          </a:p>
          <a:p>
            <a:pPr marL="533400" indent="-533400">
              <a:lnSpc>
                <a:spcPct val="80000"/>
              </a:lnSpc>
            </a:pPr>
            <a:r>
              <a:rPr lang="en-US" sz="3600" dirty="0">
                <a:latin typeface="Calibri" pitchFamily="34" charset="0"/>
              </a:rPr>
              <a:t>Many more uses of preach or preaching </a:t>
            </a:r>
            <a:r>
              <a:rPr lang="en-US" sz="3600" dirty="0">
                <a:solidFill>
                  <a:srgbClr val="FFFF00"/>
                </a:solidFill>
                <a:latin typeface="Calibri" pitchFamily="34" charset="0"/>
              </a:rPr>
              <a:t>(</a:t>
            </a:r>
            <a:r>
              <a:rPr lang="en-US" sz="3600" dirty="0" err="1">
                <a:solidFill>
                  <a:srgbClr val="FFFF00"/>
                </a:solidFill>
                <a:latin typeface="Calibri" pitchFamily="34" charset="0"/>
              </a:rPr>
              <a:t>euangelizomeno</a:t>
            </a:r>
            <a:r>
              <a:rPr lang="en-US" sz="3600" dirty="0">
                <a:solidFill>
                  <a:srgbClr val="FFFF00"/>
                </a:solidFill>
                <a:latin typeface="Calibri" pitchFamily="34" charset="0"/>
              </a:rPr>
              <a:t>)</a:t>
            </a:r>
          </a:p>
          <a:p>
            <a:pPr marL="533400" indent="-533400">
              <a:lnSpc>
                <a:spcPct val="80000"/>
              </a:lnSpc>
            </a:pPr>
            <a:r>
              <a:rPr lang="en-US" sz="3600" dirty="0">
                <a:latin typeface="Calibri" pitchFamily="34" charset="0"/>
              </a:rPr>
              <a:t>A gift to the church – Ephesians 4:11</a:t>
            </a:r>
          </a:p>
          <a:p>
            <a:pPr marL="533400" indent="-533400">
              <a:lnSpc>
                <a:spcPct val="80000"/>
              </a:lnSpc>
            </a:pPr>
            <a:r>
              <a:rPr lang="en-US" sz="3600" dirty="0">
                <a:latin typeface="Calibri" pitchFamily="34" charset="0"/>
              </a:rPr>
              <a:t>The work of an evangelist – II Timothy 4:5</a:t>
            </a:r>
          </a:p>
          <a:p>
            <a:pPr marL="533400" indent="-533400">
              <a:lnSpc>
                <a:spcPct val="80000"/>
              </a:lnSpc>
            </a:pPr>
            <a:r>
              <a:rPr lang="en-US" sz="3600" dirty="0">
                <a:latin typeface="Calibri" pitchFamily="34" charset="0"/>
              </a:rPr>
              <a:t>The location of an evangelist</a:t>
            </a:r>
          </a:p>
          <a:p>
            <a:pPr marL="533400" indent="-533400">
              <a:lnSpc>
                <a:spcPct val="80000"/>
              </a:lnSpc>
            </a:pPr>
            <a:r>
              <a:rPr lang="en-US" sz="3600" dirty="0">
                <a:latin typeface="Calibri" pitchFamily="34" charset="0"/>
              </a:rPr>
              <a:t>Relationship of a church and an evangelist </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solidFill>
                  <a:srgbClr val="FFFF00"/>
                </a:solidFill>
                <a:latin typeface="Calibri" pitchFamily="34" charset="0"/>
              </a:rPr>
              <a:t>Evangelist (</a:t>
            </a:r>
            <a:r>
              <a:rPr lang="en-US" sz="4400" dirty="0" err="1">
                <a:solidFill>
                  <a:srgbClr val="FFFF00"/>
                </a:solidFill>
                <a:latin typeface="Calibri" pitchFamily="34" charset="0"/>
              </a:rPr>
              <a:t>Euangelistou</a:t>
            </a:r>
            <a:r>
              <a:rPr lang="en-US" sz="4400" dirty="0">
                <a:solidFill>
                  <a:srgbClr val="FFFF00"/>
                </a:solidFill>
                <a:latin typeface="Calibri" pitchFamily="34" charset="0"/>
              </a:rPr>
              <a:t>)</a:t>
            </a:r>
          </a:p>
        </p:txBody>
      </p:sp>
    </p:spTree>
    <p:extLst>
      <p:ext uri="{BB962C8B-B14F-4D97-AF65-F5344CB8AC3E}">
        <p14:creationId xmlns:p14="http://schemas.microsoft.com/office/powerpoint/2010/main" val="1093960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533400" y="2590800"/>
            <a:ext cx="11201400" cy="3124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Does an evangelist have a position of authority?</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7</a:t>
            </a:r>
          </a:p>
        </p:txBody>
      </p:sp>
    </p:spTree>
    <p:extLst>
      <p:ext uri="{BB962C8B-B14F-4D97-AF65-F5344CB8AC3E}">
        <p14:creationId xmlns:p14="http://schemas.microsoft.com/office/powerpoint/2010/main" val="11138051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1447800" y="2057400"/>
            <a:ext cx="10744200" cy="3502025"/>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more determined to please God </a:t>
            </a:r>
            <a:r>
              <a:rPr lang="en-US" sz="3200" dirty="0">
                <a:latin typeface="Calibri" panose="020F0502020204030204" pitchFamily="34" charset="0"/>
                <a:ea typeface="Times New Roman" panose="02020603050405020304" pitchFamily="18" charset="0"/>
              </a:rPr>
              <a:t>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solidFill>
                  <a:srgbClr val="FFC000"/>
                </a:solidFill>
                <a:latin typeface="Calibri" panose="020F0502020204030204" pitchFamily="34" charset="0"/>
                <a:ea typeface="Times New Roman" panose="02020603050405020304" pitchFamily="18" charset="0"/>
              </a:rPr>
              <a:t>Be a more active and faithful member of the church in our </a:t>
            </a:r>
            <a:r>
              <a:rPr lang="en-US" sz="3200" dirty="0">
                <a:latin typeface="Calibri" panose="020F0502020204030204" pitchFamily="34" charset="0"/>
                <a:ea typeface="Times New Roman" panose="02020603050405020304" pitchFamily="18" charset="0"/>
              </a:rPr>
              <a:t>efforts to stir up one another to love and good works, telling others of Christ</a:t>
            </a:r>
            <a:r>
              <a:rPr lang="en-US" sz="3200" dirty="0">
                <a:solidFill>
                  <a:srgbClr val="FFC000"/>
                </a:solidFill>
                <a:latin typeface="Calibri" panose="020F0502020204030204" pitchFamily="34" charset="0"/>
                <a:ea typeface="Times New Roman" panose="02020603050405020304" pitchFamily="18" charset="0"/>
              </a:rPr>
              <a:t> </a:t>
            </a:r>
            <a:r>
              <a:rPr lang="en-US" sz="3200" dirty="0">
                <a:latin typeface="Calibri" panose="020F0502020204030204" pitchFamily="34" charset="0"/>
                <a:ea typeface="Times New Roman" panose="02020603050405020304" pitchFamily="18" charset="0"/>
              </a:rPr>
              <a:t>and </a:t>
            </a:r>
            <a:r>
              <a:rPr lang="en-US" sz="3200" dirty="0">
                <a:solidFill>
                  <a:srgbClr val="FFC000"/>
                </a:solidFill>
                <a:latin typeface="Calibri" panose="020F0502020204030204" pitchFamily="34" charset="0"/>
                <a:ea typeface="Times New Roman" panose="02020603050405020304" pitchFamily="18" charset="0"/>
              </a:rPr>
              <a:t>honoring God in worship </a:t>
            </a:r>
            <a:endParaRPr lang="en-US" sz="3200" dirty="0">
              <a:solidFill>
                <a:srgbClr val="FFC000"/>
              </a:solidFill>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extLst>
      <p:ext uri="{BB962C8B-B14F-4D97-AF65-F5344CB8AC3E}">
        <p14:creationId xmlns:p14="http://schemas.microsoft.com/office/powerpoint/2010/main" val="169087003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1447800" y="2133600"/>
            <a:ext cx="10744200" cy="3502025"/>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381000"/>
            <a:ext cx="10439400"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990600" y="1066800"/>
            <a:ext cx="11201400" cy="5684838"/>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0" y="1728788"/>
            <a:ext cx="11353800" cy="3857625"/>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0" y="152400"/>
            <a:ext cx="10439400"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0" y="1219200"/>
            <a:ext cx="11133138" cy="4303713"/>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0" y="1433513"/>
            <a:ext cx="10845800" cy="3990975"/>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762000" y="210862"/>
            <a:ext cx="10209629" cy="830997"/>
          </a:xfrm>
          <a:prstGeom prst="rect">
            <a:avLst/>
          </a:prstGeom>
          <a:noFill/>
          <a:ln w="9525">
            <a:noFill/>
            <a:miter lim="800000"/>
            <a:headEnd/>
            <a:tailEnd/>
          </a:ln>
        </p:spPr>
        <p:txBody>
          <a:bodyPr wrap="square" anchor="b">
            <a:spAutoFit/>
          </a:bodyPr>
          <a:lstStyle/>
          <a:p>
            <a:pPr algn="ctr" eaLnBrk="1" hangingPunct="1"/>
            <a:r>
              <a:rPr lang="en-US" sz="4800" dirty="0">
                <a:solidFill>
                  <a:schemeClr val="accent3">
                    <a:lumMod val="40000"/>
                    <a:lumOff val="60000"/>
                  </a:schemeClr>
                </a:solidFill>
                <a:latin typeface="Calibri" pitchFamily="34" charset="0"/>
              </a:rPr>
              <a:t>Three Purposes for Local Churches</a:t>
            </a:r>
          </a:p>
        </p:txBody>
      </p:sp>
      <p:sp>
        <p:nvSpPr>
          <p:cNvPr id="2" name="Oval 1">
            <a:extLst>
              <a:ext uri="{FF2B5EF4-FFF2-40B4-BE49-F238E27FC236}">
                <a16:creationId xmlns:a16="http://schemas.microsoft.com/office/drawing/2014/main" id="{6EA7CB7E-6AEF-45E9-BC85-098827451299}"/>
              </a:ext>
            </a:extLst>
          </p:cNvPr>
          <p:cNvSpPr/>
          <p:nvPr/>
        </p:nvSpPr>
        <p:spPr>
          <a:xfrm>
            <a:off x="4336811" y="2673563"/>
            <a:ext cx="3565943" cy="1644223"/>
          </a:xfrm>
          <a:prstGeom prst="ellipse">
            <a:avLst/>
          </a:prstGeom>
          <a:solidFill>
            <a:schemeClr val="accent4">
              <a:lumMod val="50000"/>
            </a:schemeClr>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latin typeface="Calibri" panose="020F0502020204030204" pitchFamily="34" charset="0"/>
                <a:cs typeface="Calibri" panose="020F0502020204030204" pitchFamily="34" charset="0"/>
              </a:rPr>
              <a:t>The Church at Embry Hills</a:t>
            </a:r>
          </a:p>
        </p:txBody>
      </p:sp>
      <p:sp>
        <p:nvSpPr>
          <p:cNvPr id="3" name="Arrow: Up 2">
            <a:extLst>
              <a:ext uri="{FF2B5EF4-FFF2-40B4-BE49-F238E27FC236}">
                <a16:creationId xmlns:a16="http://schemas.microsoft.com/office/drawing/2014/main" id="{7EEAE392-85F0-4802-AE6B-0B1BCF80CDD6}"/>
              </a:ext>
            </a:extLst>
          </p:cNvPr>
          <p:cNvSpPr/>
          <p:nvPr/>
        </p:nvSpPr>
        <p:spPr>
          <a:xfrm>
            <a:off x="5981700" y="1382171"/>
            <a:ext cx="228600" cy="1295400"/>
          </a:xfrm>
          <a:prstGeom prst="up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D4572722-504E-4CD8-81FD-4F4DC955A525}"/>
              </a:ext>
            </a:extLst>
          </p:cNvPr>
          <p:cNvSpPr txBox="1"/>
          <p:nvPr/>
        </p:nvSpPr>
        <p:spPr>
          <a:xfrm>
            <a:off x="6352023" y="1503166"/>
            <a:ext cx="2494351" cy="1089529"/>
          </a:xfrm>
          <a:prstGeom prst="rect">
            <a:avLst/>
          </a:prstGeom>
          <a:noFill/>
        </p:spPr>
        <p:txBody>
          <a:bodyPr wrap="square" rtlCol="0">
            <a:spAutoFit/>
          </a:bodyPr>
          <a:lstStyle/>
          <a:p>
            <a:pPr>
              <a:lnSpc>
                <a:spcPct val="90000"/>
              </a:lnSpc>
            </a:pPr>
            <a:r>
              <a:rPr lang="en-US" sz="3600" b="1" dirty="0">
                <a:solidFill>
                  <a:schemeClr val="accent3">
                    <a:lumMod val="60000"/>
                    <a:lumOff val="40000"/>
                  </a:schemeClr>
                </a:solidFill>
                <a:latin typeface="Calibri" panose="020F0502020204030204" pitchFamily="34" charset="0"/>
                <a:cs typeface="Calibri" panose="020F0502020204030204" pitchFamily="34" charset="0"/>
              </a:rPr>
              <a:t>Upward</a:t>
            </a:r>
            <a:r>
              <a:rPr lang="en-US" sz="3600" dirty="0">
                <a:solidFill>
                  <a:schemeClr val="accent3">
                    <a:lumMod val="60000"/>
                    <a:lumOff val="40000"/>
                  </a:schemeClr>
                </a:solidFill>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(Worship)</a:t>
            </a:r>
          </a:p>
        </p:txBody>
      </p:sp>
      <p:sp>
        <p:nvSpPr>
          <p:cNvPr id="6" name="Arrow: Right 5">
            <a:extLst>
              <a:ext uri="{FF2B5EF4-FFF2-40B4-BE49-F238E27FC236}">
                <a16:creationId xmlns:a16="http://schemas.microsoft.com/office/drawing/2014/main" id="{C2692610-295F-48B2-924A-0D56721868BB}"/>
              </a:ext>
            </a:extLst>
          </p:cNvPr>
          <p:cNvSpPr/>
          <p:nvPr/>
        </p:nvSpPr>
        <p:spPr>
          <a:xfrm>
            <a:off x="7902754" y="3414152"/>
            <a:ext cx="1676400" cy="209550"/>
          </a:xfrm>
          <a:prstGeom prst="right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Left 6">
            <a:extLst>
              <a:ext uri="{FF2B5EF4-FFF2-40B4-BE49-F238E27FC236}">
                <a16:creationId xmlns:a16="http://schemas.microsoft.com/office/drawing/2014/main" id="{F0253C3F-3F57-4D27-B1C1-86CFE9B2BC6D}"/>
              </a:ext>
            </a:extLst>
          </p:cNvPr>
          <p:cNvSpPr/>
          <p:nvPr/>
        </p:nvSpPr>
        <p:spPr>
          <a:xfrm>
            <a:off x="2438400" y="3439910"/>
            <a:ext cx="1905000" cy="200025"/>
          </a:xfrm>
          <a:prstGeom prst="left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5323E24-06D2-4D41-9AD8-1FDD445A7EB0}"/>
              </a:ext>
            </a:extLst>
          </p:cNvPr>
          <p:cNvSpPr txBox="1"/>
          <p:nvPr/>
        </p:nvSpPr>
        <p:spPr>
          <a:xfrm>
            <a:off x="8131233" y="3613657"/>
            <a:ext cx="3565944" cy="1089529"/>
          </a:xfrm>
          <a:prstGeom prst="rect">
            <a:avLst/>
          </a:prstGeom>
          <a:noFill/>
        </p:spPr>
        <p:txBody>
          <a:bodyPr wrap="square" rtlCol="0">
            <a:spAutoFit/>
          </a:bodyPr>
          <a:lstStyle/>
          <a:p>
            <a:pPr>
              <a:lnSpc>
                <a:spcPct val="90000"/>
              </a:lnSpc>
            </a:pPr>
            <a:r>
              <a:rPr lang="en-US" sz="3600" b="1" dirty="0">
                <a:solidFill>
                  <a:schemeClr val="accent3">
                    <a:lumMod val="60000"/>
                    <a:lumOff val="40000"/>
                  </a:schemeClr>
                </a:solidFill>
                <a:latin typeface="Calibri" panose="020F0502020204030204" pitchFamily="34" charset="0"/>
                <a:cs typeface="Calibri" panose="020F0502020204030204" pitchFamily="34" charset="0"/>
              </a:rPr>
              <a:t>Outward</a:t>
            </a:r>
            <a:r>
              <a:rPr lang="en-US" sz="3600" dirty="0">
                <a:solidFill>
                  <a:schemeClr val="accent3">
                    <a:lumMod val="60000"/>
                    <a:lumOff val="40000"/>
                  </a:schemeClr>
                </a:solidFill>
                <a:latin typeface="Calibri" panose="020F0502020204030204" pitchFamily="34" charset="0"/>
                <a:cs typeface="Calibri" panose="020F0502020204030204" pitchFamily="34" charset="0"/>
              </a:rPr>
              <a:t> </a:t>
            </a:r>
            <a:r>
              <a:rPr lang="en-US" sz="3600" dirty="0">
                <a:latin typeface="Calibri" panose="020F0502020204030204" pitchFamily="34" charset="0"/>
                <a:cs typeface="Calibri" panose="020F0502020204030204" pitchFamily="34" charset="0"/>
              </a:rPr>
              <a:t>(teaching the lost)</a:t>
            </a:r>
          </a:p>
        </p:txBody>
      </p:sp>
      <p:sp>
        <p:nvSpPr>
          <p:cNvPr id="8" name="Arrow: Up 7">
            <a:extLst>
              <a:ext uri="{FF2B5EF4-FFF2-40B4-BE49-F238E27FC236}">
                <a16:creationId xmlns:a16="http://schemas.microsoft.com/office/drawing/2014/main" id="{3DAF8AE5-01BE-4853-AFC7-95E500011C6E}"/>
              </a:ext>
            </a:extLst>
          </p:cNvPr>
          <p:cNvSpPr/>
          <p:nvPr/>
        </p:nvSpPr>
        <p:spPr>
          <a:xfrm rot="19902171">
            <a:off x="7314692" y="4093586"/>
            <a:ext cx="260559" cy="1219200"/>
          </a:xfrm>
          <a:prstGeom prst="up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9494F428-9C88-4868-8040-A2F7352DAA7C}"/>
              </a:ext>
            </a:extLst>
          </p:cNvPr>
          <p:cNvSpPr/>
          <p:nvPr/>
        </p:nvSpPr>
        <p:spPr>
          <a:xfrm rot="2263628">
            <a:off x="4529967" y="4047111"/>
            <a:ext cx="291839" cy="1219200"/>
          </a:xfrm>
          <a:prstGeom prst="upArrow">
            <a:avLst/>
          </a:prstGeom>
          <a:solidFill>
            <a:schemeClr val="tx2"/>
          </a:solidFill>
          <a:ln>
            <a:solidFill>
              <a:schemeClr val="bg2">
                <a:lumMod val="60000"/>
                <a:lumOff val="40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6935D387-B540-45F1-9715-1024F732E673}"/>
              </a:ext>
            </a:extLst>
          </p:cNvPr>
          <p:cNvSpPr txBox="1"/>
          <p:nvPr/>
        </p:nvSpPr>
        <p:spPr>
          <a:xfrm>
            <a:off x="4549954" y="4489433"/>
            <a:ext cx="3139656" cy="1588127"/>
          </a:xfrm>
          <a:prstGeom prst="rect">
            <a:avLst/>
          </a:prstGeom>
          <a:noFill/>
        </p:spPr>
        <p:txBody>
          <a:bodyPr wrap="square" rtlCol="0">
            <a:spAutoFit/>
          </a:bodyPr>
          <a:lstStyle/>
          <a:p>
            <a:pPr algn="ctr">
              <a:lnSpc>
                <a:spcPct val="90000"/>
              </a:lnSpc>
            </a:pPr>
            <a:r>
              <a:rPr lang="en-US" sz="3600" b="1" dirty="0">
                <a:solidFill>
                  <a:schemeClr val="accent3">
                    <a:lumMod val="60000"/>
                    <a:lumOff val="40000"/>
                  </a:schemeClr>
                </a:solidFill>
                <a:latin typeface="Calibri" panose="020F0502020204030204" pitchFamily="34" charset="0"/>
                <a:cs typeface="Calibri" panose="020F0502020204030204" pitchFamily="34" charset="0"/>
              </a:rPr>
              <a:t>Inward</a:t>
            </a:r>
            <a:r>
              <a:rPr lang="en-US" sz="3600" dirty="0">
                <a:latin typeface="Calibri" panose="020F0502020204030204" pitchFamily="34" charset="0"/>
                <a:cs typeface="Calibri" panose="020F0502020204030204" pitchFamily="34" charset="0"/>
              </a:rPr>
              <a:t> (building up one another)</a:t>
            </a:r>
          </a:p>
        </p:txBody>
      </p:sp>
      <p:sp>
        <p:nvSpPr>
          <p:cNvPr id="13" name="TextBox 12">
            <a:extLst>
              <a:ext uri="{FF2B5EF4-FFF2-40B4-BE49-F238E27FC236}">
                <a16:creationId xmlns:a16="http://schemas.microsoft.com/office/drawing/2014/main" id="{C2AF4CA2-5603-431D-81DF-F4F3ED0FE981}"/>
              </a:ext>
            </a:extLst>
          </p:cNvPr>
          <p:cNvSpPr txBox="1"/>
          <p:nvPr/>
        </p:nvSpPr>
        <p:spPr>
          <a:xfrm>
            <a:off x="2355611" y="3567892"/>
            <a:ext cx="1981200" cy="590931"/>
          </a:xfrm>
          <a:prstGeom prst="rect">
            <a:avLst/>
          </a:prstGeom>
          <a:noFill/>
        </p:spPr>
        <p:txBody>
          <a:bodyPr wrap="square" rtlCol="0">
            <a:spAutoFit/>
          </a:bodyPr>
          <a:lstStyle/>
          <a:p>
            <a:pPr>
              <a:lnSpc>
                <a:spcPct val="90000"/>
              </a:lnSpc>
            </a:pPr>
            <a:r>
              <a:rPr lang="en-US" sz="3600" b="1" dirty="0">
                <a:solidFill>
                  <a:schemeClr val="accent3">
                    <a:lumMod val="60000"/>
                    <a:lumOff val="40000"/>
                  </a:schemeClr>
                </a:solidFill>
                <a:latin typeface="Calibri" panose="020F0502020204030204" pitchFamily="34" charset="0"/>
                <a:cs typeface="Calibri" panose="020F0502020204030204" pitchFamily="34" charset="0"/>
              </a:rPr>
              <a:t>Outward</a:t>
            </a:r>
          </a:p>
        </p:txBody>
      </p:sp>
    </p:spTree>
    <p:extLst>
      <p:ext uri="{BB962C8B-B14F-4D97-AF65-F5344CB8AC3E}">
        <p14:creationId xmlns:p14="http://schemas.microsoft.com/office/powerpoint/2010/main" val="1246026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680348"/>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2514600" y="1143000"/>
            <a:ext cx="6934200" cy="4419600"/>
          </a:xfrm>
        </p:spPr>
        <p:txBody>
          <a:bodyPr/>
          <a:lstStyle/>
          <a:p>
            <a:pPr lvl="0">
              <a:buNone/>
            </a:pPr>
            <a:r>
              <a:rPr lang="en-US" i="1" baseline="30000" dirty="0">
                <a:latin typeface="Calibri" pitchFamily="34" charset="0"/>
              </a:rPr>
              <a:t>3 </a:t>
            </a:r>
            <a:r>
              <a:rPr lang="en-US" i="1" dirty="0">
                <a:latin typeface="Calibri" pitchFamily="34" charset="0"/>
              </a:rPr>
              <a:t>Therefore, brethren, seek out from among you seven men of good reputation, full of the Holy Spirit and wisdom, whom we may appoint over this business; </a:t>
            </a:r>
            <a:r>
              <a:rPr lang="en-US" i="1" baseline="30000" dirty="0">
                <a:latin typeface="Calibri" pitchFamily="34" charset="0"/>
              </a:rPr>
              <a:t>4 </a:t>
            </a:r>
            <a:r>
              <a:rPr lang="en-US" i="1" dirty="0">
                <a:latin typeface="Calibri" pitchFamily="34" charset="0"/>
              </a:rPr>
              <a:t>but we will give ourselves continually to prayer and to the ministry of the word.”</a:t>
            </a:r>
            <a:r>
              <a:rPr lang="en-US" i="1" dirty="0">
                <a:effectLst>
                  <a:outerShdw blurRad="38100" dist="38100" dir="2700000" algn="tl">
                    <a:srgbClr val="000000">
                      <a:alpha val="43137"/>
                    </a:srgbClr>
                  </a:outerShdw>
                </a:effectLst>
                <a:latin typeface="Calibri" pitchFamily="34" charset="0"/>
              </a:rPr>
              <a:t>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51</a:t>
            </a:fld>
            <a:endParaRPr lang="en-US">
              <a:latin typeface="Arial" charset="0"/>
            </a:endParaRPr>
          </a:p>
        </p:txBody>
      </p:sp>
    </p:spTree>
    <p:extLst>
      <p:ext uri="{BB962C8B-B14F-4D97-AF65-F5344CB8AC3E}">
        <p14:creationId xmlns:p14="http://schemas.microsoft.com/office/powerpoint/2010/main" val="2927184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8288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52</a:t>
            </a:fld>
            <a:endParaRPr lang="en-US">
              <a:latin typeface="Arial" charset="0"/>
            </a:endParaRPr>
          </a:p>
        </p:txBody>
      </p:sp>
    </p:spTree>
    <p:extLst>
      <p:ext uri="{BB962C8B-B14F-4D97-AF65-F5344CB8AC3E}">
        <p14:creationId xmlns:p14="http://schemas.microsoft.com/office/powerpoint/2010/main" val="666194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69636">
                                            <p:txEl>
                                              <p:pRg st="1" end="1"/>
                                            </p:txEl>
                                          </p:spTgt>
                                        </p:tgtEl>
                                        <p:attrNameLst>
                                          <p:attrName>style.visibility</p:attrName>
                                        </p:attrNameLst>
                                      </p:cBhvr>
                                      <p:to>
                                        <p:strVal val="visible"/>
                                      </p:to>
                                    </p:set>
                                    <p:animEffect transition="in" filter="dissolve">
                                      <p:cBhvr>
                                        <p:cTn id="10" dur="500"/>
                                        <p:tgtEl>
                                          <p:spTgt spid="69636">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69636">
                                            <p:txEl>
                                              <p:pRg st="2" end="2"/>
                                            </p:txEl>
                                          </p:spTgt>
                                        </p:tgtEl>
                                        <p:attrNameLst>
                                          <p:attrName>style.visibility</p:attrName>
                                        </p:attrNameLst>
                                      </p:cBhvr>
                                      <p:to>
                                        <p:strVal val="visible"/>
                                      </p:to>
                                    </p:set>
                                    <p:animEffect transition="in" filter="dissolve">
                                      <p:cBhvr>
                                        <p:cTn id="13" dur="500"/>
                                        <p:tgtEl>
                                          <p:spTgt spid="69636">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9636">
                                            <p:txEl>
                                              <p:pRg st="3" end="3"/>
                                            </p:txEl>
                                          </p:spTgt>
                                        </p:tgtEl>
                                        <p:attrNameLst>
                                          <p:attrName>style.visibility</p:attrName>
                                        </p:attrNameLst>
                                      </p:cBhvr>
                                      <p:to>
                                        <p:strVal val="visible"/>
                                      </p:to>
                                    </p:set>
                                    <p:animEffect transition="in" filter="dissolve">
                                      <p:cBhvr>
                                        <p:cTn id="16" dur="500"/>
                                        <p:tgtEl>
                                          <p:spTgt spid="6963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828800" y="1066800"/>
            <a:ext cx="8077200" cy="4267200"/>
          </a:xfrm>
        </p:spPr>
        <p:txBody>
          <a:bodyPr/>
          <a:lstStyle/>
          <a:p>
            <a:pPr lvl="0">
              <a:buNone/>
            </a:pPr>
            <a:r>
              <a:rPr lang="en-US" sz="2800" i="1" baseline="30000" dirty="0">
                <a:latin typeface="Calibri" pitchFamily="34" charset="0"/>
              </a:rPr>
              <a:t>8 </a:t>
            </a:r>
            <a:r>
              <a:rPr lang="en-US" sz="2800" i="1" dirty="0">
                <a:latin typeface="Calibri" pitchFamily="34" charset="0"/>
              </a:rPr>
              <a:t>Likewise deacons must be reverent, not double-tongued, not given to much wine, not greedy for money, </a:t>
            </a:r>
            <a:r>
              <a:rPr lang="en-US" sz="2800" i="1" baseline="30000" dirty="0">
                <a:latin typeface="Calibri" pitchFamily="34" charset="0"/>
              </a:rPr>
              <a:t>9 </a:t>
            </a:r>
            <a:r>
              <a:rPr lang="en-US" sz="2800" i="1" dirty="0">
                <a:latin typeface="Calibri" pitchFamily="34" charset="0"/>
              </a:rPr>
              <a:t>holding the mystery of the faith with a pure conscience. </a:t>
            </a:r>
            <a:r>
              <a:rPr lang="en-US" sz="2800" i="1" baseline="30000" dirty="0">
                <a:latin typeface="Calibri" pitchFamily="34" charset="0"/>
              </a:rPr>
              <a:t>10 </a:t>
            </a:r>
            <a:r>
              <a:rPr lang="en-US" sz="2800" i="1" dirty="0">
                <a:latin typeface="Calibri" pitchFamily="34" charset="0"/>
              </a:rPr>
              <a:t>But let these also first be tested; then let them serve as deacons, being found blameless. </a:t>
            </a:r>
            <a:r>
              <a:rPr lang="en-US" sz="2800" i="1" baseline="30000" dirty="0">
                <a:latin typeface="Calibri" pitchFamily="34" charset="0"/>
              </a:rPr>
              <a:t>11 </a:t>
            </a:r>
            <a:r>
              <a:rPr lang="en-US" sz="2800" i="1" dirty="0">
                <a:latin typeface="Calibri" pitchFamily="34" charset="0"/>
              </a:rPr>
              <a:t>Likewise, their wives must be reverent, not slanderers, temperate, faithful in all things. </a:t>
            </a:r>
            <a:r>
              <a:rPr lang="en-US" sz="2800" i="1" baseline="30000" dirty="0">
                <a:latin typeface="Calibri" pitchFamily="34" charset="0"/>
              </a:rPr>
              <a:t>12 </a:t>
            </a:r>
            <a:r>
              <a:rPr lang="en-US" sz="2800" i="1" dirty="0">
                <a:latin typeface="Calibri" pitchFamily="34" charset="0"/>
              </a:rPr>
              <a:t>Let deacons be the husbands of one wife, ruling their children and their own houses well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53</a:t>
            </a:fld>
            <a:endParaRPr lang="en-US">
              <a:latin typeface="Arial" charset="0"/>
            </a:endParaRPr>
          </a:p>
        </p:txBody>
      </p:sp>
    </p:spTree>
    <p:extLst>
      <p:ext uri="{BB962C8B-B14F-4D97-AF65-F5344CB8AC3E}">
        <p14:creationId xmlns:p14="http://schemas.microsoft.com/office/powerpoint/2010/main" val="18331121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6">
                                            <p:txEl>
                                              <p:pRg st="0" end="0"/>
                                            </p:txEl>
                                          </p:spTgt>
                                        </p:tgtEl>
                                        <p:attrNameLst>
                                          <p:attrName>style.visibility</p:attrName>
                                        </p:attrNameLst>
                                      </p:cBhvr>
                                      <p:to>
                                        <p:strVal val="visible"/>
                                      </p:to>
                                    </p:set>
                                    <p:animEffect transition="in" filter="dissolve">
                                      <p:cBhvr>
                                        <p:cTn id="7" dur="500"/>
                                        <p:tgtEl>
                                          <p:spTgt spid="6963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build="allAtOnce"/>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4000" dirty="0">
                <a:solidFill>
                  <a:srgbClr val="FFFF99"/>
                </a:solidFill>
                <a:latin typeface="Calibri" charset="0"/>
                <a:cs typeface="Calibri" charset="0"/>
              </a:rPr>
              <a:t>Elder’s Qualifications (Titus 1; I Tim 3)</a:t>
            </a:r>
          </a:p>
        </p:txBody>
      </p:sp>
      <p:sp>
        <p:nvSpPr>
          <p:cNvPr id="69636" name="Rectangle 3"/>
          <p:cNvSpPr>
            <a:spLocks noGrp="1" noChangeArrowheads="1"/>
          </p:cNvSpPr>
          <p:nvPr>
            <p:ph idx="1"/>
          </p:nvPr>
        </p:nvSpPr>
        <p:spPr>
          <a:xfrm>
            <a:off x="1752600" y="914400"/>
            <a:ext cx="4267200" cy="5791200"/>
          </a:xfrm>
        </p:spPr>
        <p:txBody>
          <a:bodyPr>
            <a:normAutofit lnSpcReduction="10000"/>
          </a:bodyPr>
          <a:lstStyle/>
          <a:p>
            <a:pPr eaLnBrk="1" hangingPunct="1">
              <a:lnSpc>
                <a:spcPct val="90000"/>
              </a:lnSpc>
            </a:pPr>
            <a:r>
              <a:rPr lang="en-US" sz="2400" dirty="0">
                <a:latin typeface="Calibri" charset="0"/>
                <a:cs typeface="Calibri" charset="0"/>
              </a:rPr>
              <a:t>Blameless </a:t>
            </a:r>
          </a:p>
          <a:p>
            <a:pPr eaLnBrk="1" hangingPunct="1">
              <a:lnSpc>
                <a:spcPct val="90000"/>
              </a:lnSpc>
            </a:pPr>
            <a:r>
              <a:rPr lang="en-US" sz="2400" dirty="0">
                <a:latin typeface="Calibri" charset="0"/>
                <a:cs typeface="Calibri" charset="0"/>
              </a:rPr>
              <a:t>Husband of One Wife</a:t>
            </a:r>
          </a:p>
          <a:p>
            <a:pPr eaLnBrk="1" hangingPunct="1">
              <a:lnSpc>
                <a:spcPct val="90000"/>
              </a:lnSpc>
            </a:pPr>
            <a:r>
              <a:rPr lang="en-US" sz="2400" dirty="0">
                <a:latin typeface="Calibri" charset="0"/>
                <a:cs typeface="Calibri" charset="0"/>
              </a:rPr>
              <a:t>Faithful Children</a:t>
            </a:r>
          </a:p>
          <a:p>
            <a:pPr eaLnBrk="1" hangingPunct="1">
              <a:lnSpc>
                <a:spcPct val="90000"/>
              </a:lnSpc>
            </a:pPr>
            <a:r>
              <a:rPr lang="en-US" sz="2400" dirty="0">
                <a:latin typeface="Calibri" charset="0"/>
                <a:cs typeface="Calibri" charset="0"/>
              </a:rPr>
              <a:t>Not Accused of Dissipation or Insubordination</a:t>
            </a:r>
          </a:p>
          <a:p>
            <a:pPr eaLnBrk="1" hangingPunct="1">
              <a:lnSpc>
                <a:spcPct val="90000"/>
              </a:lnSpc>
            </a:pPr>
            <a:r>
              <a:rPr lang="en-US" sz="2400" dirty="0">
                <a:latin typeface="Calibri" charset="0"/>
                <a:cs typeface="Calibri" charset="0"/>
              </a:rPr>
              <a:t>Not Self-Willed</a:t>
            </a:r>
          </a:p>
          <a:p>
            <a:pPr eaLnBrk="1" hangingPunct="1">
              <a:lnSpc>
                <a:spcPct val="90000"/>
              </a:lnSpc>
            </a:pPr>
            <a:r>
              <a:rPr lang="en-US" sz="2400" dirty="0">
                <a:latin typeface="Calibri" charset="0"/>
                <a:cs typeface="Calibri" charset="0"/>
              </a:rPr>
              <a:t>Not Quick Tempered</a:t>
            </a:r>
          </a:p>
          <a:p>
            <a:pPr eaLnBrk="1" hangingPunct="1">
              <a:lnSpc>
                <a:spcPct val="90000"/>
              </a:lnSpc>
            </a:pPr>
            <a:r>
              <a:rPr lang="en-US" sz="2400" dirty="0">
                <a:latin typeface="Calibri" charset="0"/>
                <a:cs typeface="Calibri" charset="0"/>
              </a:rPr>
              <a:t>Not Given to Wine</a:t>
            </a:r>
          </a:p>
          <a:p>
            <a:pPr eaLnBrk="1" hangingPunct="1">
              <a:lnSpc>
                <a:spcPct val="90000"/>
              </a:lnSpc>
            </a:pPr>
            <a:r>
              <a:rPr lang="en-US" sz="2400" dirty="0">
                <a:latin typeface="Calibri" charset="0"/>
                <a:cs typeface="Calibri" charset="0"/>
              </a:rPr>
              <a:t>Not Violent</a:t>
            </a:r>
          </a:p>
          <a:p>
            <a:pPr eaLnBrk="1" hangingPunct="1">
              <a:lnSpc>
                <a:spcPct val="90000"/>
              </a:lnSpc>
            </a:pPr>
            <a:r>
              <a:rPr lang="en-US" sz="2400" dirty="0">
                <a:latin typeface="Calibri" charset="0"/>
                <a:cs typeface="Calibri" charset="0"/>
              </a:rPr>
              <a:t>Not Greedy for Money</a:t>
            </a:r>
          </a:p>
          <a:p>
            <a:pPr eaLnBrk="1" hangingPunct="1">
              <a:lnSpc>
                <a:spcPct val="90000"/>
              </a:lnSpc>
            </a:pPr>
            <a:r>
              <a:rPr lang="en-US" sz="2400" dirty="0">
                <a:latin typeface="Calibri" charset="0"/>
                <a:cs typeface="Calibri" charset="0"/>
              </a:rPr>
              <a:t>Hospitable</a:t>
            </a:r>
          </a:p>
          <a:p>
            <a:pPr eaLnBrk="1" hangingPunct="1">
              <a:lnSpc>
                <a:spcPct val="90000"/>
              </a:lnSpc>
            </a:pPr>
            <a:r>
              <a:rPr lang="en-US" sz="2400" dirty="0">
                <a:latin typeface="Calibri" charset="0"/>
                <a:cs typeface="Calibri" charset="0"/>
              </a:rPr>
              <a:t>Lover of What is Good</a:t>
            </a:r>
          </a:p>
          <a:p>
            <a:pPr eaLnBrk="1" hangingPunct="1">
              <a:lnSpc>
                <a:spcPct val="90000"/>
              </a:lnSpc>
            </a:pPr>
            <a:r>
              <a:rPr lang="en-US" sz="2400" dirty="0">
                <a:latin typeface="Calibri" charset="0"/>
                <a:cs typeface="Calibri" charset="0"/>
              </a:rPr>
              <a:t>Sober-Minded</a:t>
            </a:r>
          </a:p>
          <a:p>
            <a:pPr eaLnBrk="1" hangingPunct="1">
              <a:lnSpc>
                <a:spcPct val="90000"/>
              </a:lnSpc>
            </a:pPr>
            <a:r>
              <a:rPr lang="en-US" sz="2400" dirty="0">
                <a:latin typeface="Calibri" charset="0"/>
                <a:cs typeface="Calibri" charset="0"/>
              </a:rPr>
              <a:t>Just</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54</a:t>
            </a:fld>
            <a:endParaRPr lang="en-US">
              <a:latin typeface="Arial" charset="0"/>
            </a:endParaRPr>
          </a:p>
        </p:txBody>
      </p:sp>
      <p:sp>
        <p:nvSpPr>
          <p:cNvPr id="69637" name="Rectangle 4"/>
          <p:cNvSpPr>
            <a:spLocks noChangeArrowheads="1"/>
          </p:cNvSpPr>
          <p:nvPr/>
        </p:nvSpPr>
        <p:spPr bwMode="auto">
          <a:xfrm>
            <a:off x="6248400" y="762000"/>
            <a:ext cx="4267200" cy="5791200"/>
          </a:xfrm>
          <a:prstGeom prst="rect">
            <a:avLst/>
          </a:prstGeom>
          <a:noFill/>
          <a:ln w="9525">
            <a:noFill/>
            <a:miter lim="800000"/>
            <a:headEnd/>
            <a:tailEnd/>
          </a:ln>
          <a:effectLst/>
        </p:spPr>
        <p:txBody>
          <a:bodyPr/>
          <a:lstStyle/>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Holy</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Self-Controlled</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Holding Fast the Faith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Behavior</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Able to Teach</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Gentle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Quarrelsome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Covetous</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Rules Own House Well</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Children in Submission</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Not a Novice</a:t>
            </a:r>
          </a:p>
          <a:p>
            <a:pPr marL="342900" indent="-342900">
              <a:lnSpc>
                <a:spcPct val="90000"/>
              </a:lnSpc>
              <a:spcBef>
                <a:spcPct val="20000"/>
              </a:spcBef>
              <a:buClr>
                <a:schemeClr val="hlink"/>
              </a:buClr>
              <a:buFontTx/>
              <a:buChar char="•"/>
            </a:pPr>
            <a:r>
              <a:rPr lang="en-US" sz="2400" dirty="0">
                <a:effectLst>
                  <a:outerShdw blurRad="38100" dist="38100" dir="2700000" algn="tl">
                    <a:srgbClr val="000000"/>
                  </a:outerShdw>
                </a:effectLst>
                <a:latin typeface="Calibri" charset="0"/>
                <a:cs typeface="Calibri" charset="0"/>
              </a:rPr>
              <a:t>Good Testimony from Those who are Without</a:t>
            </a:r>
          </a:p>
        </p:txBody>
      </p:sp>
    </p:spTree>
    <p:extLst>
      <p:ext uri="{BB962C8B-B14F-4D97-AF65-F5344CB8AC3E}">
        <p14:creationId xmlns:p14="http://schemas.microsoft.com/office/powerpoint/2010/main" val="287069149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55</a:t>
            </a:fld>
            <a:endParaRPr lang="en-US">
              <a:latin typeface="Arial" charset="0"/>
            </a:endParaRP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299316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69637"/>
                                        </p:tgtEl>
                                        <p:attrNameLst>
                                          <p:attrName>style.visibility</p:attrName>
                                        </p:attrNameLst>
                                      </p:cBhvr>
                                      <p:to>
                                        <p:strVal val="visible"/>
                                      </p:to>
                                    </p:set>
                                    <p:animEffect transition="in" filter="dissolve">
                                      <p:cBhvr>
                                        <p:cTn id="7" dur="500"/>
                                        <p:tgtEl>
                                          <p:spTgt spid="696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7"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Spirituality</a:t>
            </a:r>
          </a:p>
        </p:txBody>
      </p:sp>
      <p:sp>
        <p:nvSpPr>
          <p:cNvPr id="69636" name="Rectangle 3"/>
          <p:cNvSpPr>
            <a:spLocks noGrp="1" noChangeArrowheads="1"/>
          </p:cNvSpPr>
          <p:nvPr>
            <p:ph idx="1"/>
          </p:nvPr>
        </p:nvSpPr>
        <p:spPr>
          <a:xfrm>
            <a:off x="1752600" y="10668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56</a:t>
            </a:fld>
            <a:endParaRPr lang="en-US">
              <a:latin typeface="Arial" charset="0"/>
            </a:endParaRP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p:txBody>
      </p:sp>
    </p:spTree>
    <p:extLst>
      <p:ext uri="{BB962C8B-B14F-4D97-AF65-F5344CB8AC3E}">
        <p14:creationId xmlns:p14="http://schemas.microsoft.com/office/powerpoint/2010/main" val="1885017041"/>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57</a:t>
            </a:fld>
            <a:endParaRPr lang="en-US">
              <a:latin typeface="Arial" charset="0"/>
            </a:endParaRP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35231288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Selflessness - Sacrifice</a:t>
            </a:r>
          </a:p>
        </p:txBody>
      </p:sp>
      <p:sp>
        <p:nvSpPr>
          <p:cNvPr id="69636" name="Rectangle 3"/>
          <p:cNvSpPr>
            <a:spLocks noGrp="1" noChangeArrowheads="1"/>
          </p:cNvSpPr>
          <p:nvPr>
            <p:ph idx="1"/>
          </p:nvPr>
        </p:nvSpPr>
        <p:spPr>
          <a:xfrm>
            <a:off x="1752600" y="1066800"/>
            <a:ext cx="4267200" cy="5791200"/>
          </a:xfrm>
        </p:spPr>
        <p:txBody>
          <a:bodyPr/>
          <a:lstStyle/>
          <a:p>
            <a:pPr lvl="0"/>
            <a:endParaRPr lang="en-US" sz="2400" dirty="0"/>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58</a:t>
            </a:fld>
            <a:endParaRPr lang="en-US">
              <a:latin typeface="Arial" charset="0"/>
            </a:endParaRP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02295894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pPr eaLnBrk="1" hangingPunct="1"/>
            <a:r>
              <a:rPr lang="en-US" sz="3600" dirty="0">
                <a:solidFill>
                  <a:srgbClr val="FFFF99"/>
                </a:solidFill>
                <a:latin typeface="Calibri" charset="0"/>
                <a:cs typeface="Calibri" charset="0"/>
              </a:rPr>
              <a:t>Deacon’s Qualifications ( Acts 6; I Tim 3)</a:t>
            </a:r>
          </a:p>
        </p:txBody>
      </p:sp>
      <p:sp>
        <p:nvSpPr>
          <p:cNvPr id="69636" name="Rectangle 3"/>
          <p:cNvSpPr>
            <a:spLocks noGrp="1" noChangeArrowheads="1"/>
          </p:cNvSpPr>
          <p:nvPr>
            <p:ph idx="1"/>
          </p:nvPr>
        </p:nvSpPr>
        <p:spPr>
          <a:xfrm>
            <a:off x="1752600" y="914400"/>
            <a:ext cx="4267200" cy="5791200"/>
          </a:xfrm>
        </p:spPr>
        <p:txBody>
          <a:bodyPr/>
          <a:lstStyle/>
          <a:p>
            <a:pPr lvl="0"/>
            <a:r>
              <a:rPr lang="en-US" sz="2400" dirty="0">
                <a:effectLst>
                  <a:outerShdw blurRad="38100" dist="38100" dir="2700000" algn="tl">
                    <a:srgbClr val="000000">
                      <a:alpha val="43137"/>
                    </a:srgbClr>
                  </a:outerShdw>
                </a:effectLst>
                <a:latin typeface="Calibri" pitchFamily="34" charset="0"/>
              </a:rPr>
              <a:t>Good Reputation 		</a:t>
            </a: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59</a:t>
            </a:fld>
            <a:endParaRPr lang="en-US">
              <a:latin typeface="Arial" charset="0"/>
            </a:endParaRPr>
          </a:p>
        </p:txBody>
      </p:sp>
      <p:sp>
        <p:nvSpPr>
          <p:cNvPr id="69637" name="Rectangle 4"/>
          <p:cNvSpPr>
            <a:spLocks noChangeArrowheads="1"/>
          </p:cNvSpPr>
          <p:nvPr/>
        </p:nvSpPr>
        <p:spPr bwMode="auto">
          <a:xfrm>
            <a:off x="5638800" y="838200"/>
            <a:ext cx="4800600" cy="5791200"/>
          </a:xfrm>
          <a:prstGeom prst="rect">
            <a:avLst/>
          </a:prstGeom>
          <a:noFill/>
          <a:ln w="9525">
            <a:noFill/>
            <a:miter lim="800000"/>
            <a:headEnd/>
            <a:tailEnd/>
          </a:ln>
          <a:effectLst/>
        </p:spPr>
        <p:txBody>
          <a:bodyPr/>
          <a:lstStyle/>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Reverent</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Doubled Tongued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Given to Wine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Not Greedy for Money</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Holding the Mystery of the Faith in a Pure Conscience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 </a:t>
            </a:r>
          </a:p>
        </p:txBody>
      </p:sp>
    </p:spTree>
    <p:extLst>
      <p:ext uri="{BB962C8B-B14F-4D97-AF65-F5344CB8AC3E}">
        <p14:creationId xmlns:p14="http://schemas.microsoft.com/office/powerpoint/2010/main" val="955792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304800" y="1150442"/>
            <a:ext cx="11887200" cy="4183558"/>
          </a:xfrm>
          <a:noFill/>
        </p:spPr>
        <p:txBody>
          <a:bodyPr>
            <a:normAutofit fontScale="92500"/>
          </a:bodyPr>
          <a:lstStyle/>
          <a:p>
            <a:pPr lvl="0"/>
            <a:r>
              <a:rPr lang="en-US" sz="2800" i="1" dirty="0">
                <a:latin typeface="Calibri" panose="020F0502020204030204" pitchFamily="34" charset="0"/>
                <a:cs typeface="Calibri" panose="020F0502020204030204" pitchFamily="34" charset="0"/>
              </a:rPr>
              <a:t>To the praise of his glorious grace</a:t>
            </a:r>
            <a:r>
              <a:rPr lang="en-US" sz="2800" dirty="0">
                <a:latin typeface="Calibri" panose="020F0502020204030204" pitchFamily="34" charset="0"/>
                <a:cs typeface="Calibri" panose="020F0502020204030204" pitchFamily="34" charset="0"/>
              </a:rPr>
              <a:t> – </a:t>
            </a:r>
            <a:r>
              <a:rPr lang="en-US" sz="2800" dirty="0">
                <a:solidFill>
                  <a:schemeClr val="accent3">
                    <a:lumMod val="40000"/>
                    <a:lumOff val="60000"/>
                  </a:schemeClr>
                </a:solidFill>
                <a:latin typeface="Calibri" panose="020F0502020204030204" pitchFamily="34" charset="0"/>
                <a:cs typeface="Calibri" panose="020F0502020204030204" pitchFamily="34" charset="0"/>
              </a:rPr>
              <a:t>Ephesians 1:6</a:t>
            </a:r>
          </a:p>
          <a:p>
            <a:pPr lvl="0"/>
            <a:r>
              <a:rPr lang="en-US" sz="2800" i="1" dirty="0">
                <a:latin typeface="Calibri" panose="020F0502020204030204" pitchFamily="34" charset="0"/>
                <a:cs typeface="Calibri" panose="020F0502020204030204" pitchFamily="34" charset="0"/>
              </a:rPr>
              <a:t>To the praise of his glory</a:t>
            </a:r>
            <a:r>
              <a:rPr lang="en-US" sz="2800" dirty="0">
                <a:latin typeface="Calibri" panose="020F0502020204030204" pitchFamily="34" charset="0"/>
                <a:cs typeface="Calibri" panose="020F0502020204030204" pitchFamily="34" charset="0"/>
              </a:rPr>
              <a:t> – </a:t>
            </a:r>
            <a:r>
              <a:rPr lang="en-US" sz="2800" dirty="0">
                <a:solidFill>
                  <a:schemeClr val="accent3">
                    <a:lumMod val="40000"/>
                    <a:lumOff val="60000"/>
                  </a:schemeClr>
                </a:solidFill>
                <a:latin typeface="Calibri" panose="020F0502020204030204" pitchFamily="34" charset="0"/>
                <a:cs typeface="Calibri" panose="020F0502020204030204" pitchFamily="34" charset="0"/>
              </a:rPr>
              <a:t>Ephesians 1:12, 14</a:t>
            </a:r>
          </a:p>
          <a:p>
            <a:r>
              <a:rPr lang="en-US" sz="2800" i="1" dirty="0">
                <a:latin typeface="Calibri" panose="020F0502020204030204" pitchFamily="34" charset="0"/>
                <a:cs typeface="Calibri" panose="020F0502020204030204" pitchFamily="34" charset="0"/>
              </a:rPr>
              <a:t>that you may know what is the hope to which he has called you, what are the riches of his glorious inheritance in the saints, </a:t>
            </a:r>
            <a:r>
              <a:rPr lang="en-US" sz="2800" b="1" i="1" baseline="30000" dirty="0">
                <a:latin typeface="Calibri" panose="020F0502020204030204" pitchFamily="34" charset="0"/>
                <a:cs typeface="Calibri" panose="020F0502020204030204" pitchFamily="34" charset="0"/>
              </a:rPr>
              <a:t>19 </a:t>
            </a:r>
            <a:r>
              <a:rPr lang="en-US" sz="2800" i="1" dirty="0">
                <a:latin typeface="Calibri" panose="020F0502020204030204" pitchFamily="34" charset="0"/>
                <a:cs typeface="Calibri" panose="020F0502020204030204" pitchFamily="34" charset="0"/>
              </a:rPr>
              <a:t>and what is the immeasurable greatness of his power toward us who believe, according to the working of his great might </a:t>
            </a:r>
            <a:r>
              <a:rPr lang="en-US" sz="2800" dirty="0">
                <a:latin typeface="Calibri" panose="020F0502020204030204" pitchFamily="34" charset="0"/>
                <a:cs typeface="Calibri" panose="020F0502020204030204" pitchFamily="34" charset="0"/>
              </a:rPr>
              <a:t>– </a:t>
            </a:r>
            <a:r>
              <a:rPr lang="en-US" sz="2800" dirty="0">
                <a:solidFill>
                  <a:schemeClr val="accent3">
                    <a:lumMod val="40000"/>
                    <a:lumOff val="60000"/>
                  </a:schemeClr>
                </a:solidFill>
                <a:latin typeface="Calibri" panose="020F0502020204030204" pitchFamily="34" charset="0"/>
                <a:cs typeface="Calibri" panose="020F0502020204030204" pitchFamily="34" charset="0"/>
              </a:rPr>
              <a:t>Ephesians 1:18-19</a:t>
            </a:r>
          </a:p>
          <a:p>
            <a:r>
              <a:rPr lang="en-US" sz="2800" i="1" dirty="0">
                <a:latin typeface="Calibri" panose="020F0502020204030204" pitchFamily="34" charset="0"/>
                <a:cs typeface="Calibri" panose="020F0502020204030204" pitchFamily="34" charset="0"/>
              </a:rPr>
              <a:t>so that through the church the manifold wisdom of God might now be made known to the rulers and authorities in the heavenly places. </a:t>
            </a:r>
            <a:r>
              <a:rPr lang="en-US" sz="2800" b="1" i="1" baseline="30000" dirty="0">
                <a:latin typeface="Calibri" panose="020F0502020204030204" pitchFamily="34" charset="0"/>
                <a:cs typeface="Calibri" panose="020F0502020204030204" pitchFamily="34" charset="0"/>
              </a:rPr>
              <a:t>11 </a:t>
            </a:r>
            <a:r>
              <a:rPr lang="en-US" sz="2800" i="1" dirty="0">
                <a:latin typeface="Calibri" panose="020F0502020204030204" pitchFamily="34" charset="0"/>
                <a:cs typeface="Calibri" panose="020F0502020204030204" pitchFamily="34" charset="0"/>
              </a:rPr>
              <a:t>This was according to the eternal purpose that he has realized in Christ Jesus our Lord </a:t>
            </a:r>
            <a:r>
              <a:rPr lang="en-US" sz="2800" dirty="0">
                <a:latin typeface="Calibri" panose="020F0502020204030204" pitchFamily="34" charset="0"/>
                <a:cs typeface="Calibri" panose="020F0502020204030204" pitchFamily="34" charset="0"/>
              </a:rPr>
              <a:t>– </a:t>
            </a:r>
            <a:r>
              <a:rPr lang="en-US" sz="2800" dirty="0">
                <a:solidFill>
                  <a:schemeClr val="accent3">
                    <a:lumMod val="40000"/>
                    <a:lumOff val="60000"/>
                  </a:schemeClr>
                </a:solidFill>
                <a:latin typeface="Calibri" panose="020F0502020204030204" pitchFamily="34" charset="0"/>
                <a:cs typeface="Calibri" panose="020F0502020204030204" pitchFamily="34" charset="0"/>
              </a:rPr>
              <a:t>Ephesians 3:10-11</a:t>
            </a:r>
            <a:endParaRPr lang="en-US" sz="4000" dirty="0">
              <a:solidFill>
                <a:schemeClr val="accent3">
                  <a:lumMod val="40000"/>
                  <a:lumOff val="60000"/>
                </a:schemeClr>
              </a:solidFill>
              <a:effectLst/>
              <a:latin typeface="Calibri" panose="020F0502020204030204" pitchFamily="34" charset="0"/>
              <a:cs typeface="Calibri" panose="020F0502020204030204"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457200" y="227111"/>
            <a:ext cx="10009187" cy="923330"/>
          </a:xfrm>
          <a:prstGeom prst="rect">
            <a:avLst/>
          </a:prstGeom>
          <a:noFill/>
          <a:ln w="9525">
            <a:noFill/>
            <a:miter lim="800000"/>
            <a:headEnd/>
            <a:tailEnd/>
          </a:ln>
        </p:spPr>
        <p:txBody>
          <a:bodyPr wrap="square" anchor="b">
            <a:spAutoFit/>
          </a:bodyPr>
          <a:lstStyle/>
          <a:p>
            <a:pPr algn="ctr" eaLnBrk="1" hangingPunct="1"/>
            <a:r>
              <a:rPr lang="en-US" sz="5400" dirty="0">
                <a:solidFill>
                  <a:srgbClr val="FFC000"/>
                </a:solidFill>
                <a:latin typeface="Calibri" pitchFamily="34" charset="0"/>
              </a:rPr>
              <a:t>Glorifying God </a:t>
            </a:r>
          </a:p>
        </p:txBody>
      </p:sp>
      <p:sp>
        <p:nvSpPr>
          <p:cNvPr id="4" name="TextBox 3">
            <a:extLst>
              <a:ext uri="{FF2B5EF4-FFF2-40B4-BE49-F238E27FC236}">
                <a16:creationId xmlns:a16="http://schemas.microsoft.com/office/drawing/2014/main" id="{C0131244-E10D-47D6-BC92-3C875BD0D92B}"/>
              </a:ext>
            </a:extLst>
          </p:cNvPr>
          <p:cNvSpPr txBox="1"/>
          <p:nvPr/>
        </p:nvSpPr>
        <p:spPr>
          <a:xfrm>
            <a:off x="609600" y="5486400"/>
            <a:ext cx="11125200" cy="707886"/>
          </a:xfrm>
          <a:prstGeom prst="rect">
            <a:avLst/>
          </a:prstGeom>
          <a:noFill/>
          <a:ln w="38100">
            <a:solidFill>
              <a:schemeClr val="accent3">
                <a:lumMod val="60000"/>
                <a:lumOff val="40000"/>
              </a:schemeClr>
            </a:solidFill>
          </a:ln>
        </p:spPr>
        <p:txBody>
          <a:bodyPr wrap="square" rtlCol="0">
            <a:spAutoFit/>
          </a:bodyPr>
          <a:lstStyle/>
          <a:p>
            <a:pPr algn="ctr"/>
            <a:r>
              <a:rPr lang="en-US" sz="4000" i="1" dirty="0">
                <a:solidFill>
                  <a:schemeClr val="accent3">
                    <a:lumMod val="60000"/>
                    <a:lumOff val="40000"/>
                  </a:schemeClr>
                </a:solidFill>
                <a:latin typeface="Calibri" pitchFamily="34" charset="0"/>
              </a:rPr>
              <a:t>How well are we accomplishing this purpose?</a:t>
            </a:r>
          </a:p>
        </p:txBody>
      </p:sp>
    </p:spTree>
    <p:extLst>
      <p:ext uri="{BB962C8B-B14F-4D97-AF65-F5344CB8AC3E}">
        <p14:creationId xmlns:p14="http://schemas.microsoft.com/office/powerpoint/2010/main" val="1550665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dissolve">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2"/>
          <p:cNvSpPr>
            <a:spLocks noGrp="1" noChangeArrowheads="1"/>
          </p:cNvSpPr>
          <p:nvPr>
            <p:ph type="title"/>
          </p:nvPr>
        </p:nvSpPr>
        <p:spPr>
          <a:xfrm>
            <a:off x="2057400" y="0"/>
            <a:ext cx="8229600" cy="1143000"/>
          </a:xfrm>
        </p:spPr>
        <p:txBody>
          <a:bodyPr/>
          <a:lstStyle/>
          <a:p>
            <a:r>
              <a:rPr lang="en-US" sz="3600" dirty="0">
                <a:solidFill>
                  <a:srgbClr val="FFFF99"/>
                </a:solidFill>
                <a:latin typeface="Calibri" charset="0"/>
                <a:cs typeface="Calibri" charset="0"/>
              </a:rPr>
              <a:t>Skill - Strength</a:t>
            </a:r>
          </a:p>
        </p:txBody>
      </p:sp>
      <p:sp>
        <p:nvSpPr>
          <p:cNvPr id="69636" name="Rectangle 3"/>
          <p:cNvSpPr>
            <a:spLocks noGrp="1" noChangeArrowheads="1"/>
          </p:cNvSpPr>
          <p:nvPr>
            <p:ph idx="1"/>
          </p:nvPr>
        </p:nvSpPr>
        <p:spPr>
          <a:xfrm>
            <a:off x="1752600" y="1066800"/>
            <a:ext cx="4267200" cy="5791200"/>
          </a:xfrm>
        </p:spPr>
        <p:txBody>
          <a:bodyPr/>
          <a:lstStyle/>
          <a:p>
            <a:pPr lvl="0"/>
            <a:endParaRPr lang="en-US" sz="2400" dirty="0">
              <a:effectLst>
                <a:outerShdw blurRad="38100" dist="38100" dir="2700000" algn="tl">
                  <a:srgbClr val="000000">
                    <a:alpha val="43137"/>
                  </a:srgbClr>
                </a:outerShdw>
              </a:effectLst>
              <a:latin typeface="Calibri" pitchFamily="34" charset="0"/>
            </a:endParaRPr>
          </a:p>
          <a:p>
            <a:pPr lvl="0"/>
            <a:r>
              <a:rPr lang="en-US" sz="2400" dirty="0">
                <a:effectLst>
                  <a:outerShdw blurRad="38100" dist="38100" dir="2700000" algn="tl">
                    <a:srgbClr val="000000">
                      <a:alpha val="43137"/>
                    </a:srgbClr>
                  </a:outerShdw>
                </a:effectLst>
                <a:latin typeface="Calibri" pitchFamily="34" charset="0"/>
              </a:rPr>
              <a:t>Full of the Holy Spirit	</a:t>
            </a:r>
          </a:p>
          <a:p>
            <a:pPr lvl="0"/>
            <a:r>
              <a:rPr lang="en-US" sz="2400" dirty="0">
                <a:effectLst>
                  <a:outerShdw blurRad="38100" dist="38100" dir="2700000" algn="tl">
                    <a:srgbClr val="000000">
                      <a:alpha val="43137"/>
                    </a:srgbClr>
                  </a:outerShdw>
                </a:effectLst>
                <a:latin typeface="Calibri" pitchFamily="34" charset="0"/>
              </a:rPr>
              <a:t>Full of Wisdom		</a:t>
            </a:r>
          </a:p>
          <a:p>
            <a:pPr lvl="0"/>
            <a:r>
              <a:rPr lang="en-US" sz="2400" dirty="0">
                <a:effectLst>
                  <a:outerShdw blurRad="38100" dist="38100" dir="2700000" algn="tl">
                    <a:srgbClr val="000000">
                      <a:alpha val="43137"/>
                    </a:srgbClr>
                  </a:outerShdw>
                </a:effectLst>
                <a:latin typeface="Calibri" pitchFamily="34" charset="0"/>
              </a:rPr>
              <a:t>Full of Faith	</a:t>
            </a:r>
            <a:r>
              <a:rPr lang="en-US" sz="2400" dirty="0">
                <a:latin typeface="Calibri" pitchFamily="34" charset="0"/>
              </a:rPr>
              <a:t>	</a:t>
            </a:r>
            <a:r>
              <a:rPr lang="en-US" sz="2400" dirty="0"/>
              <a:t>	</a:t>
            </a:r>
          </a:p>
        </p:txBody>
      </p:sp>
      <p:sp>
        <p:nvSpPr>
          <p:cNvPr id="69634" name="Slide Number Placeholder 5"/>
          <p:cNvSpPr>
            <a:spLocks noGrp="1"/>
          </p:cNvSpPr>
          <p:nvPr>
            <p:ph type="sldNum" sz="quarter" idx="12"/>
          </p:nvPr>
        </p:nvSpPr>
        <p:spPr>
          <a:noFill/>
          <a:ln>
            <a:miter lim="800000"/>
            <a:headEnd/>
            <a:tailEnd/>
          </a:ln>
        </p:spPr>
        <p:txBody>
          <a:bodyPr/>
          <a:lstStyle/>
          <a:p>
            <a:fld id="{329BF36C-E650-4D7F-A17A-56784EA66E68}" type="slidenum">
              <a:rPr lang="en-US" smtClean="0">
                <a:latin typeface="Arial" charset="0"/>
              </a:rPr>
              <a:pPr/>
              <a:t>60</a:t>
            </a:fld>
            <a:endParaRPr lang="en-US">
              <a:latin typeface="Arial" charset="0"/>
            </a:endParaRPr>
          </a:p>
        </p:txBody>
      </p:sp>
      <p:sp>
        <p:nvSpPr>
          <p:cNvPr id="69637" name="Rectangle 4"/>
          <p:cNvSpPr>
            <a:spLocks noChangeArrowheads="1"/>
          </p:cNvSpPr>
          <p:nvPr/>
        </p:nvSpPr>
        <p:spPr bwMode="auto">
          <a:xfrm>
            <a:off x="5638800" y="990600"/>
            <a:ext cx="4800600" cy="5257800"/>
          </a:xfrm>
          <a:prstGeom prst="rect">
            <a:avLst/>
          </a:prstGeom>
          <a:noFill/>
          <a:ln w="9525">
            <a:noFill/>
            <a:miter lim="800000"/>
            <a:headEnd/>
            <a:tailEnd/>
          </a:ln>
          <a:effectLst/>
        </p:spPr>
        <p:txBody>
          <a:bodyPr/>
          <a:lstStyle/>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endParaRPr lang="en-US" sz="2400" dirty="0">
              <a:effectLst>
                <a:outerShdw blurRad="38100" dist="38100" dir="2700000" algn="tl">
                  <a:srgbClr val="000000">
                    <a:alpha val="43137"/>
                  </a:srgbClr>
                </a:outerShdw>
              </a:effectLst>
              <a:latin typeface="Calibri" pitchFamily="34" charset="0"/>
            </a:endParaRP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Tested</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Blameless </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Wives (</a:t>
            </a:r>
            <a:r>
              <a:rPr lang="en-US" sz="2400" dirty="0">
                <a:latin typeface="Calibri" pitchFamily="34" charset="0"/>
              </a:rPr>
              <a:t>reverent, not slanderers, temperate, faithful in all things)</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Husbands of One Wife</a:t>
            </a:r>
          </a:p>
          <a:p>
            <a:pPr marL="342900" indent="-342900">
              <a:spcBef>
                <a:spcPct val="20000"/>
              </a:spcBef>
              <a:buClr>
                <a:schemeClr val="hlink"/>
              </a:buClr>
              <a:buChar char="•"/>
            </a:pPr>
            <a:r>
              <a:rPr lang="en-US" sz="2400" dirty="0">
                <a:effectLst>
                  <a:outerShdw blurRad="38100" dist="38100" dir="2700000" algn="tl">
                    <a:srgbClr val="000000">
                      <a:alpha val="43137"/>
                    </a:srgbClr>
                  </a:outerShdw>
                </a:effectLst>
                <a:latin typeface="Calibri" pitchFamily="34" charset="0"/>
              </a:rPr>
              <a:t>Ruling Children and Houses Well</a:t>
            </a:r>
          </a:p>
        </p:txBody>
      </p:sp>
    </p:spTree>
    <p:extLst>
      <p:ext uri="{BB962C8B-B14F-4D97-AF65-F5344CB8AC3E}">
        <p14:creationId xmlns:p14="http://schemas.microsoft.com/office/powerpoint/2010/main" val="3402185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1143000" y="1676400"/>
            <a:ext cx="8458200" cy="2582863"/>
          </a:xfrm>
          <a:noFill/>
        </p:spPr>
        <p:txBody>
          <a:bodyPr>
            <a:normAutofit/>
          </a:bodyPr>
          <a:lstStyle/>
          <a:p>
            <a:pPr marL="517525" lvl="0" indent="-517525"/>
            <a:r>
              <a:rPr lang="en-US" sz="4000" dirty="0">
                <a:latin typeface="Calibri" panose="020F0502020204030204" pitchFamily="34" charset="0"/>
                <a:cs typeface="Calibri" panose="020F0502020204030204" pitchFamily="34" charset="0"/>
              </a:rPr>
              <a:t>Glorifying God by who we are </a:t>
            </a:r>
          </a:p>
          <a:p>
            <a:pPr marL="517525" lvl="0" indent="-517525"/>
            <a:endParaRPr lang="en-US" sz="4000" dirty="0">
              <a:latin typeface="Calibri" panose="020F0502020204030204" pitchFamily="34" charset="0"/>
              <a:cs typeface="Calibri" panose="020F0502020204030204" pitchFamily="34" charset="0"/>
            </a:endParaRPr>
          </a:p>
          <a:p>
            <a:pPr marL="517525" lvl="0" indent="-517525"/>
            <a:r>
              <a:rPr lang="en-US" sz="4000" dirty="0">
                <a:latin typeface="Calibri" panose="020F0502020204030204" pitchFamily="34" charset="0"/>
                <a:cs typeface="Calibri" panose="020F0502020204030204" pitchFamily="34" charset="0"/>
              </a:rPr>
              <a:t>Glorifying God by acts of worship</a:t>
            </a: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381000" y="282714"/>
            <a:ext cx="10668000" cy="707886"/>
          </a:xfrm>
          <a:prstGeom prst="rect">
            <a:avLst/>
          </a:prstGeom>
          <a:noFill/>
          <a:ln w="9525">
            <a:noFill/>
            <a:miter lim="800000"/>
            <a:headEnd/>
            <a:tailEnd/>
          </a:ln>
        </p:spPr>
        <p:txBody>
          <a:bodyPr wrap="square" anchor="b">
            <a:spAutoFit/>
          </a:bodyPr>
          <a:lstStyle/>
          <a:p>
            <a:pPr algn="ctr" eaLnBrk="1" hangingPunct="1"/>
            <a:r>
              <a:rPr lang="en-US" sz="4000" dirty="0">
                <a:solidFill>
                  <a:srgbClr val="FFC000"/>
                </a:solidFill>
                <a:latin typeface="Calibri" pitchFamily="34" charset="0"/>
              </a:rPr>
              <a:t>Upward Purpose – Two Ways to Glorify God</a:t>
            </a:r>
          </a:p>
        </p:txBody>
      </p:sp>
    </p:spTree>
    <p:extLst>
      <p:ext uri="{BB962C8B-B14F-4D97-AF65-F5344CB8AC3E}">
        <p14:creationId xmlns:p14="http://schemas.microsoft.com/office/powerpoint/2010/main" val="2761521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2" end="2"/>
                                            </p:txEl>
                                          </p:spTgt>
                                        </p:tgtEl>
                                        <p:attrNameLst>
                                          <p:attrName>style.visibility</p:attrName>
                                        </p:attrNameLst>
                                      </p:cBhvr>
                                      <p:to>
                                        <p:strVal val="visible"/>
                                      </p:to>
                                    </p:set>
                                    <p:animEffect transition="in" filter="dissolve">
                                      <p:cBhvr>
                                        <p:cTn id="12" dur="500"/>
                                        <p:tgtEl>
                                          <p:spTgt spid="3789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609600" y="1295400"/>
            <a:ext cx="11582400" cy="5410200"/>
          </a:xfrm>
          <a:noFill/>
        </p:spPr>
        <p:txBody>
          <a:bodyPr>
            <a:normAutofit/>
          </a:bodyPr>
          <a:lstStyle/>
          <a:p>
            <a:pPr marL="533400" indent="-533400">
              <a:lnSpc>
                <a:spcPct val="80000"/>
              </a:lnSpc>
            </a:pPr>
            <a:r>
              <a:rPr lang="en-US" sz="3000" dirty="0">
                <a:effectLst/>
                <a:latin typeface="Calibri" pitchFamily="34" charset="0"/>
              </a:rPr>
              <a:t>Not because He needs the praise and service, Psalm 50:9-13; Acts 17:24-25</a:t>
            </a:r>
            <a:endParaRPr lang="en-US" sz="3000" dirty="0">
              <a:latin typeface="Calibri" pitchFamily="34" charset="0"/>
            </a:endParaRPr>
          </a:p>
          <a:p>
            <a:pPr marL="533400" indent="-533400">
              <a:lnSpc>
                <a:spcPct val="80000"/>
              </a:lnSpc>
            </a:pPr>
            <a:r>
              <a:rPr lang="en-US" sz="3000" dirty="0">
                <a:latin typeface="Calibri" pitchFamily="34" charset="0"/>
              </a:rPr>
              <a:t>To remind ourselves of who He is and what He has done, Hebrews 10:19-21</a:t>
            </a:r>
          </a:p>
          <a:p>
            <a:pPr marL="933450" lvl="1" indent="-533400">
              <a:lnSpc>
                <a:spcPct val="80000"/>
              </a:lnSpc>
            </a:pPr>
            <a:r>
              <a:rPr lang="en-US" sz="2800" dirty="0">
                <a:latin typeface="Calibri" pitchFamily="34" charset="0"/>
              </a:rPr>
              <a:t>Outcome: Personal relationships with Him, Psalm 50:14-15</a:t>
            </a:r>
          </a:p>
          <a:p>
            <a:pPr marL="933450" lvl="1" indent="-533400">
              <a:lnSpc>
                <a:spcPct val="80000"/>
              </a:lnSpc>
            </a:pPr>
            <a:r>
              <a:rPr lang="en-US" sz="2800" dirty="0">
                <a:latin typeface="Calibri" pitchFamily="34" charset="0"/>
              </a:rPr>
              <a:t>Outcome: Increased commitment to spiritual transformation, Hebrews 10:22-23</a:t>
            </a:r>
          </a:p>
          <a:p>
            <a:pPr marL="533400" indent="-533400">
              <a:lnSpc>
                <a:spcPct val="80000"/>
              </a:lnSpc>
            </a:pPr>
            <a:r>
              <a:rPr lang="en-US" sz="3000" dirty="0">
                <a:latin typeface="Calibri" pitchFamily="34" charset="0"/>
              </a:rPr>
              <a:t>To invoke God’s help and blessing​ in our covenant-keeping</a:t>
            </a:r>
          </a:p>
          <a:p>
            <a:pPr marL="533400" indent="-533400">
              <a:lnSpc>
                <a:spcPct val="80000"/>
              </a:lnSpc>
            </a:pPr>
            <a:r>
              <a:rPr lang="en-US" sz="3000" dirty="0">
                <a:latin typeface="Calibri" pitchFamily="34" charset="0"/>
              </a:rPr>
              <a:t>To declare God's work and glory to others​, 1 Corinthians 14:23-25</a:t>
            </a:r>
          </a:p>
          <a:p>
            <a:pPr marL="533400" indent="-533400">
              <a:lnSpc>
                <a:spcPct val="80000"/>
              </a:lnSpc>
            </a:pPr>
            <a:r>
              <a:rPr lang="en-US" sz="3000" dirty="0">
                <a:latin typeface="Calibri" pitchFamily="34" charset="0"/>
              </a:rPr>
              <a:t>To encourage each other to do God’s work, Hebrews 10:24</a:t>
            </a:r>
            <a:endParaRPr lang="en-US" sz="2800" dirty="0">
              <a:effectLst/>
              <a:latin typeface="Calibri" pitchFamily="34" charset="0"/>
            </a:endParaRPr>
          </a:p>
        </p:txBody>
      </p:sp>
      <p:sp>
        <p:nvSpPr>
          <p:cNvPr id="5" name="Rectangle 5"/>
          <p:cNvSpPr>
            <a:spLocks noChangeArrowheads="1"/>
          </p:cNvSpPr>
          <p:nvPr/>
        </p:nvSpPr>
        <p:spPr bwMode="auto">
          <a:xfrm>
            <a:off x="-152400" y="217438"/>
            <a:ext cx="10820400" cy="892552"/>
          </a:xfrm>
          <a:prstGeom prst="rect">
            <a:avLst/>
          </a:prstGeom>
          <a:noFill/>
          <a:ln w="9525">
            <a:noFill/>
            <a:miter lim="800000"/>
            <a:headEnd/>
            <a:tailEnd/>
          </a:ln>
        </p:spPr>
        <p:txBody>
          <a:bodyPr wrap="square" anchor="b">
            <a:spAutoFit/>
          </a:bodyPr>
          <a:lstStyle/>
          <a:p>
            <a:pPr algn="ctr" eaLnBrk="1" hangingPunct="1"/>
            <a:r>
              <a:rPr lang="en-US" sz="5000" dirty="0">
                <a:solidFill>
                  <a:srgbClr val="FFC000"/>
                </a:solidFill>
                <a:latin typeface="Calibri" pitchFamily="34" charset="0"/>
              </a:rPr>
              <a:t>Why does God require us to worship?</a:t>
            </a:r>
          </a:p>
        </p:txBody>
      </p:sp>
    </p:spTree>
    <p:extLst>
      <p:ext uri="{BB962C8B-B14F-4D97-AF65-F5344CB8AC3E}">
        <p14:creationId xmlns:p14="http://schemas.microsoft.com/office/powerpoint/2010/main" val="223876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7892">
                                            <p:txEl>
                                              <p:pRg st="2" end="2"/>
                                            </p:txEl>
                                          </p:spTgt>
                                        </p:tgtEl>
                                        <p:attrNameLst>
                                          <p:attrName>style.visibility</p:attrName>
                                        </p:attrNameLst>
                                      </p:cBhvr>
                                      <p:to>
                                        <p:strVal val="visible"/>
                                      </p:to>
                                    </p:set>
                                    <p:animEffect transition="in" filter="dissolve">
                                      <p:cBhvr>
                                        <p:cTn id="15" dur="500"/>
                                        <p:tgtEl>
                                          <p:spTgt spid="37892">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7892">
                                            <p:txEl>
                                              <p:pRg st="3" end="3"/>
                                            </p:txEl>
                                          </p:spTgt>
                                        </p:tgtEl>
                                        <p:attrNameLst>
                                          <p:attrName>style.visibility</p:attrName>
                                        </p:attrNameLst>
                                      </p:cBhvr>
                                      <p:to>
                                        <p:strVal val="visible"/>
                                      </p:to>
                                    </p:set>
                                    <p:animEffect transition="in" filter="dissolve">
                                      <p:cBhvr>
                                        <p:cTn id="18" dur="500"/>
                                        <p:tgtEl>
                                          <p:spTgt spid="3789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7892">
                                            <p:txEl>
                                              <p:pRg st="4" end="4"/>
                                            </p:txEl>
                                          </p:spTgt>
                                        </p:tgtEl>
                                        <p:attrNameLst>
                                          <p:attrName>style.visibility</p:attrName>
                                        </p:attrNameLst>
                                      </p:cBhvr>
                                      <p:to>
                                        <p:strVal val="visible"/>
                                      </p:to>
                                    </p:set>
                                    <p:animEffect transition="in" filter="dissolve">
                                      <p:cBhvr>
                                        <p:cTn id="23" dur="500"/>
                                        <p:tgtEl>
                                          <p:spTgt spid="3789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7892">
                                            <p:txEl>
                                              <p:pRg st="5" end="5"/>
                                            </p:txEl>
                                          </p:spTgt>
                                        </p:tgtEl>
                                        <p:attrNameLst>
                                          <p:attrName>style.visibility</p:attrName>
                                        </p:attrNameLst>
                                      </p:cBhvr>
                                      <p:to>
                                        <p:strVal val="visible"/>
                                      </p:to>
                                    </p:set>
                                    <p:animEffect transition="in" filter="dissolve">
                                      <p:cBhvr>
                                        <p:cTn id="28" dur="500"/>
                                        <p:tgtEl>
                                          <p:spTgt spid="37892">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7892">
                                            <p:txEl>
                                              <p:pRg st="6" end="6"/>
                                            </p:txEl>
                                          </p:spTgt>
                                        </p:tgtEl>
                                        <p:attrNameLst>
                                          <p:attrName>style.visibility</p:attrName>
                                        </p:attrNameLst>
                                      </p:cBhvr>
                                      <p:to>
                                        <p:strVal val="visible"/>
                                      </p:to>
                                    </p:set>
                                    <p:animEffect transition="in" filter="dissolve">
                                      <p:cBhvr>
                                        <p:cTn id="33" dur="500"/>
                                        <p:tgtEl>
                                          <p:spTgt spid="3789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990600" y="1150441"/>
            <a:ext cx="10972800" cy="5631359"/>
          </a:xfrm>
          <a:noFill/>
        </p:spPr>
        <p:txBody>
          <a:bodyPr vert="horz" lIns="91440" tIns="45720" rIns="91440" bIns="45720" rtlCol="0" anchor="t">
            <a:normAutofit/>
          </a:bodyPr>
          <a:lstStyle/>
          <a:p>
            <a:pPr lvl="0"/>
            <a:r>
              <a:rPr lang="en-US" sz="3200" dirty="0">
                <a:latin typeface="Calibri" panose="020F0502020204030204" pitchFamily="34" charset="0"/>
                <a:cs typeface="Calibri" panose="020F0502020204030204" pitchFamily="34" charset="0"/>
              </a:rPr>
              <a:t>The entire church coming together</a:t>
            </a:r>
          </a:p>
          <a:p>
            <a:pPr lvl="0"/>
            <a:r>
              <a:rPr lang="en-US" sz="3200" dirty="0">
                <a:latin typeface="Calibri" panose="020F0502020204030204" pitchFamily="34" charset="0"/>
                <a:cs typeface="Calibri" panose="020F0502020204030204" pitchFamily="34" charset="0"/>
              </a:rPr>
              <a:t>Acts centered on God </a:t>
            </a:r>
          </a:p>
          <a:p>
            <a:r>
              <a:rPr lang="en-US" sz="3200" dirty="0">
                <a:latin typeface="Calibri" panose="020F0502020204030204" pitchFamily="34" charset="0"/>
                <a:cs typeface="Calibri" panose="020F0502020204030204" pitchFamily="34" charset="0"/>
              </a:rPr>
              <a:t>Attention to God’s word</a:t>
            </a:r>
          </a:p>
          <a:p>
            <a:pPr lvl="0"/>
            <a:r>
              <a:rPr lang="en-US" sz="3200" dirty="0">
                <a:latin typeface="Calibri" panose="020F0502020204030204" pitchFamily="34" charset="0"/>
                <a:cs typeface="Calibri" panose="020F0502020204030204" pitchFamily="34" charset="0"/>
              </a:rPr>
              <a:t>Worshippers full of the Spirit  </a:t>
            </a:r>
          </a:p>
          <a:p>
            <a:pPr lvl="0"/>
            <a:r>
              <a:rPr lang="en-US" sz="3200" dirty="0">
                <a:latin typeface="Calibri" panose="020F0502020204030204" pitchFamily="34" charset="0"/>
                <a:cs typeface="Calibri" panose="020F0502020204030204" pitchFamily="34" charset="0"/>
              </a:rPr>
              <a:t>Order </a:t>
            </a:r>
          </a:p>
          <a:p>
            <a:r>
              <a:rPr lang="en-US" sz="3200" dirty="0">
                <a:latin typeface="Calibri" panose="020F0502020204030204" pitchFamily="34" charset="0"/>
                <a:cs typeface="Calibri" panose="020F0502020204030204" pitchFamily="34" charset="0"/>
              </a:rPr>
              <a:t>A welcome to all</a:t>
            </a:r>
          </a:p>
          <a:p>
            <a:pPr lvl="0"/>
            <a:r>
              <a:rPr lang="en-US" sz="3200" dirty="0">
                <a:latin typeface="Calibri" panose="020F0502020204030204" pitchFamily="34" charset="0"/>
                <a:cs typeface="Calibri" panose="020F0502020204030204" pitchFamily="34" charset="0"/>
              </a:rPr>
              <a:t>Diversity in Believers </a:t>
            </a:r>
          </a:p>
          <a:p>
            <a:pPr lvl="0"/>
            <a:r>
              <a:rPr lang="en-US" sz="3200" dirty="0">
                <a:latin typeface="Calibri" panose="020F0502020204030204" pitchFamily="34" charset="0"/>
                <a:cs typeface="Calibri" panose="020F0502020204030204" pitchFamily="34" charset="0"/>
              </a:rPr>
              <a:t>Members being edified </a:t>
            </a:r>
          </a:p>
          <a:p>
            <a:r>
              <a:rPr lang="en-US" sz="3200" dirty="0">
                <a:latin typeface="Calibri"/>
                <a:ea typeface="Calibri"/>
                <a:cs typeface="Calibri"/>
              </a:rPr>
              <a:t>A spirit of oneness and peace and love</a:t>
            </a:r>
            <a:endParaRPr lang="en-US" sz="3200" dirty="0">
              <a:latin typeface="Calibri" panose="020F0502020204030204" pitchFamily="34" charset="0"/>
              <a:ea typeface="Calibri"/>
              <a:cs typeface="Calibri" panose="020F0502020204030204" pitchFamily="34" charset="0"/>
            </a:endParaRPr>
          </a:p>
          <a:p>
            <a:endParaRPr lang="en-US" sz="3000" dirty="0">
              <a:effectLst/>
              <a:latin typeface="Calibri" pitchFamily="34" charset="0"/>
            </a:endParaRPr>
          </a:p>
        </p:txBody>
      </p:sp>
      <p:sp>
        <p:nvSpPr>
          <p:cNvPr id="5" name="Rectangle 5"/>
          <p:cNvSpPr>
            <a:spLocks noChangeArrowheads="1"/>
          </p:cNvSpPr>
          <p:nvPr/>
        </p:nvSpPr>
        <p:spPr bwMode="auto">
          <a:xfrm>
            <a:off x="457200" y="227111"/>
            <a:ext cx="10009187" cy="923330"/>
          </a:xfrm>
          <a:prstGeom prst="rect">
            <a:avLst/>
          </a:prstGeom>
          <a:noFill/>
          <a:ln w="9525">
            <a:noFill/>
            <a:miter lim="800000"/>
            <a:headEnd/>
            <a:tailEnd/>
          </a:ln>
        </p:spPr>
        <p:txBody>
          <a:bodyPr wrap="square" anchor="b">
            <a:spAutoFit/>
          </a:bodyPr>
          <a:lstStyle/>
          <a:p>
            <a:pPr algn="ctr" eaLnBrk="1" hangingPunct="1"/>
            <a:r>
              <a:rPr lang="en-US" sz="5400" dirty="0">
                <a:solidFill>
                  <a:srgbClr val="FFC000"/>
                </a:solidFill>
                <a:latin typeface="Calibri" pitchFamily="34" charset="0"/>
              </a:rPr>
              <a:t>What Should a Visitor Observe?</a:t>
            </a:r>
          </a:p>
        </p:txBody>
      </p:sp>
    </p:spTree>
    <p:extLst>
      <p:ext uri="{BB962C8B-B14F-4D97-AF65-F5344CB8AC3E}">
        <p14:creationId xmlns:p14="http://schemas.microsoft.com/office/powerpoint/2010/main" val="283066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37892">
                                            <p:txEl>
                                              <p:pRg st="7" end="7"/>
                                            </p:txEl>
                                          </p:spTgt>
                                        </p:tgtEl>
                                        <p:attrNameLst>
                                          <p:attrName>style.visibility</p:attrName>
                                        </p:attrNameLst>
                                      </p:cBhvr>
                                      <p:to>
                                        <p:strVal val="visible"/>
                                      </p:to>
                                    </p:set>
                                    <p:animEffect transition="in" filter="dissolve">
                                      <p:cBhvr>
                                        <p:cTn id="42" dur="500"/>
                                        <p:tgtEl>
                                          <p:spTgt spid="3789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37892">
                                            <p:txEl>
                                              <p:pRg st="8" end="8"/>
                                            </p:txEl>
                                          </p:spTgt>
                                        </p:tgtEl>
                                        <p:attrNameLst>
                                          <p:attrName>style.visibility</p:attrName>
                                        </p:attrNameLst>
                                      </p:cBhvr>
                                      <p:to>
                                        <p:strVal val="visible"/>
                                      </p:to>
                                    </p:set>
                                    <p:animEffect transition="in" filter="dissolve">
                                      <p:cBhvr>
                                        <p:cTn id="47" dur="500"/>
                                        <p:tgtEl>
                                          <p:spTgt spid="3789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10287</TotalTime>
  <Words>5238</Words>
  <Application>Microsoft Office PowerPoint</Application>
  <PresentationFormat>Widescreen</PresentationFormat>
  <Paragraphs>548</Paragraphs>
  <Slides>60</Slides>
  <Notes>10</Notes>
  <HiddenSlides>0</HiddenSlides>
  <MMClips>0</MMClips>
  <ScaleCrop>false</ScaleCrop>
  <HeadingPairs>
    <vt:vector size="4" baseType="variant">
      <vt:variant>
        <vt:lpstr>Theme</vt:lpstr>
      </vt:variant>
      <vt:variant>
        <vt:i4>1</vt:i4>
      </vt:variant>
      <vt:variant>
        <vt:lpstr>Slide Titles</vt:lpstr>
      </vt:variant>
      <vt:variant>
        <vt:i4>60</vt:i4>
      </vt:variant>
    </vt:vector>
  </HeadingPairs>
  <TitlesOfParts>
    <vt:vector size="61" baseType="lpstr">
      <vt:lpstr>Ion</vt:lpstr>
      <vt:lpstr>What is the Church of Christ?</vt:lpstr>
      <vt:lpstr>What is the 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is the Church of Christ?</vt:lpstr>
      <vt:lpstr>PowerPoint Presentation</vt:lpstr>
      <vt:lpstr>What is the Church of Christ?</vt:lpstr>
      <vt:lpstr>PowerPoint Presentation</vt:lpstr>
      <vt:lpstr>Hebrews 12:7-11 – God’s Goal</vt:lpstr>
      <vt:lpstr>Hebrews 12:7-11 – God’s Goal</vt:lpstr>
      <vt:lpstr>Responsibility of All Members</vt:lpstr>
      <vt:lpstr>Different Approaches</vt:lpstr>
      <vt:lpstr>PowerPoint Presentation</vt:lpstr>
      <vt:lpstr>Rejoicing at Repentance</vt:lpstr>
      <vt:lpstr>Ephesians 4:11-16</vt:lpstr>
      <vt:lpstr>PowerPoint Presentation</vt:lpstr>
      <vt:lpstr>Acts 2:44-46</vt:lpstr>
      <vt:lpstr>PowerPoint Presentation</vt:lpstr>
      <vt:lpstr>What is the Church of Christ?</vt:lpstr>
      <vt:lpstr>PowerPoint Presentation</vt:lpstr>
      <vt:lpstr>What is the Church of Christ?</vt:lpstr>
      <vt:lpstr>What is the Church of Christ?</vt:lpstr>
      <vt:lpstr>I Corinthians 12:12-31</vt:lpstr>
      <vt:lpstr>What is the Church of Christ?</vt:lpstr>
      <vt:lpstr>Churches and Elders </vt:lpstr>
      <vt:lpstr>PowerPoint Presentation</vt:lpstr>
      <vt:lpstr>What is the Church of Christ?</vt:lpstr>
      <vt:lpstr>PowerPoint Presentation</vt:lpstr>
      <vt:lpstr>PowerPoint Presentation</vt:lpstr>
      <vt:lpstr>What is the Church of Christ?</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PowerPoint Presentation</vt:lpstr>
      <vt:lpstr>What is the Church of Christ?</vt:lpstr>
      <vt:lpstr>PowerPoint Presentation</vt:lpstr>
      <vt:lpstr>PowerPoint Presentation</vt:lpstr>
      <vt:lpstr>PowerPoint Presentation</vt:lpstr>
      <vt:lpstr>Deacon’s Qualifications ( Acts 6; I Tim 3)</vt:lpstr>
      <vt:lpstr>Deacon’s Qualifications ( Acts 6; I Tim 3)</vt:lpstr>
      <vt:lpstr>Deacon’s Qualifications ( Acts 6; I Tim 3)</vt:lpstr>
      <vt:lpstr>Elder’s Qualifications (Titus 1; I Tim 3)</vt:lpstr>
      <vt:lpstr>Deacon’s Qualifications ( Acts 6; I Tim 3)</vt:lpstr>
      <vt:lpstr>Spirituality</vt:lpstr>
      <vt:lpstr>Deacon’s Qualifications ( Acts 6; I Tim 3)</vt:lpstr>
      <vt:lpstr>Selflessness - Sacrifice</vt:lpstr>
      <vt:lpstr>Deacon’s Qualifications ( Acts 6; I Tim 3)</vt:lpstr>
      <vt:lpstr>Skill - Strength</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Mason Broadwell</cp:lastModifiedBy>
  <cp:revision>111</cp:revision>
  <cp:lastPrinted>2023-10-19T18:40:20Z</cp:lastPrinted>
  <dcterms:created xsi:type="dcterms:W3CDTF">2011-07-22T15:56:03Z</dcterms:created>
  <dcterms:modified xsi:type="dcterms:W3CDTF">2023-10-22T11:08:33Z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