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42"/>
  </p:notesMasterIdLst>
  <p:handoutMasterIdLst>
    <p:handoutMasterId r:id="rId43"/>
  </p:handoutMasterIdLst>
  <p:sldIdLst>
    <p:sldId id="257" r:id="rId2"/>
    <p:sldId id="317" r:id="rId3"/>
    <p:sldId id="350" r:id="rId4"/>
    <p:sldId id="293" r:id="rId5"/>
    <p:sldId id="344" r:id="rId6"/>
    <p:sldId id="343" r:id="rId7"/>
    <p:sldId id="356" r:id="rId8"/>
    <p:sldId id="351" r:id="rId9"/>
    <p:sldId id="347" r:id="rId10"/>
    <p:sldId id="331" r:id="rId11"/>
    <p:sldId id="354" r:id="rId12"/>
    <p:sldId id="346" r:id="rId13"/>
    <p:sldId id="352" r:id="rId14"/>
    <p:sldId id="353" r:id="rId15"/>
    <p:sldId id="345" r:id="rId16"/>
    <p:sldId id="348" r:id="rId17"/>
    <p:sldId id="355" r:id="rId18"/>
    <p:sldId id="321" r:id="rId19"/>
    <p:sldId id="322" r:id="rId20"/>
    <p:sldId id="326" r:id="rId21"/>
    <p:sldId id="327" r:id="rId22"/>
    <p:sldId id="328" r:id="rId23"/>
    <p:sldId id="329" r:id="rId24"/>
    <p:sldId id="330" r:id="rId25"/>
    <p:sldId id="315" r:id="rId26"/>
    <p:sldId id="323" r:id="rId27"/>
    <p:sldId id="324" r:id="rId28"/>
    <p:sldId id="325" r:id="rId29"/>
    <p:sldId id="320" r:id="rId30"/>
    <p:sldId id="309" r:id="rId31"/>
    <p:sldId id="332" r:id="rId32"/>
    <p:sldId id="333" r:id="rId33"/>
    <p:sldId id="334" r:id="rId34"/>
    <p:sldId id="335" r:id="rId35"/>
    <p:sldId id="336" r:id="rId36"/>
    <p:sldId id="337" r:id="rId37"/>
    <p:sldId id="338" r:id="rId38"/>
    <p:sldId id="339" r:id="rId39"/>
    <p:sldId id="340" r:id="rId40"/>
    <p:sldId id="341" r:id="rId41"/>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E07A5E-7C28-4FD8-A2FE-5FC92278247C}" v="23" dt="2023-10-01T11:42:37.458"/>
    <p1510:client id="{A4FA3FDC-ED3A-4C21-981A-268DF5A0780E}" v="389" dt="2023-10-01T01:23:00.3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113" d="100"/>
          <a:sy n="113" d="100"/>
        </p:scale>
        <p:origin x="432"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son Broadwell" userId="c44ae949ec33a215" providerId="Windows Live" clId="Web-{34E07A5E-7C28-4FD8-A2FE-5FC92278247C}"/>
    <pc:docChg chg="modSld">
      <pc:chgData name="Mason Broadwell" userId="c44ae949ec33a215" providerId="Windows Live" clId="Web-{34E07A5E-7C28-4FD8-A2FE-5FC92278247C}" dt="2023-10-01T11:42:35.348" v="20" actId="20577"/>
      <pc:docMkLst>
        <pc:docMk/>
      </pc:docMkLst>
      <pc:sldChg chg="delAnim">
        <pc:chgData name="Mason Broadwell" userId="c44ae949ec33a215" providerId="Windows Live" clId="Web-{34E07A5E-7C28-4FD8-A2FE-5FC92278247C}" dt="2023-10-01T11:40:30.454" v="15"/>
        <pc:sldMkLst>
          <pc:docMk/>
          <pc:sldMk cId="3766561711" sldId="343"/>
        </pc:sldMkLst>
      </pc:sldChg>
      <pc:sldChg chg="delAnim">
        <pc:chgData name="Mason Broadwell" userId="c44ae949ec33a215" providerId="Windows Live" clId="Web-{34E07A5E-7C28-4FD8-A2FE-5FC92278247C}" dt="2023-10-01T11:40:03.032" v="11"/>
        <pc:sldMkLst>
          <pc:docMk/>
          <pc:sldMk cId="955661579" sldId="344"/>
        </pc:sldMkLst>
      </pc:sldChg>
      <pc:sldChg chg="modSp">
        <pc:chgData name="Mason Broadwell" userId="c44ae949ec33a215" providerId="Windows Live" clId="Web-{34E07A5E-7C28-4FD8-A2FE-5FC92278247C}" dt="2023-10-01T11:39:22.734" v="5" actId="20577"/>
        <pc:sldMkLst>
          <pc:docMk/>
          <pc:sldMk cId="1093960543" sldId="345"/>
        </pc:sldMkLst>
        <pc:spChg chg="mod">
          <ac:chgData name="Mason Broadwell" userId="c44ae949ec33a215" providerId="Windows Live" clId="Web-{34E07A5E-7C28-4FD8-A2FE-5FC92278247C}" dt="2023-10-01T11:39:22.734" v="5" actId="20577"/>
          <ac:spMkLst>
            <pc:docMk/>
            <pc:sldMk cId="1093960543" sldId="345"/>
            <ac:spMk id="37892" creationId="{00000000-0000-0000-0000-000000000000}"/>
          </ac:spMkLst>
        </pc:spChg>
      </pc:sldChg>
      <pc:sldChg chg="modSp">
        <pc:chgData name="Mason Broadwell" userId="c44ae949ec33a215" providerId="Windows Live" clId="Web-{34E07A5E-7C28-4FD8-A2FE-5FC92278247C}" dt="2023-10-01T11:13:34.135" v="0" actId="20577"/>
        <pc:sldMkLst>
          <pc:docMk/>
          <pc:sldMk cId="2456407879" sldId="351"/>
        </pc:sldMkLst>
        <pc:spChg chg="mod">
          <ac:chgData name="Mason Broadwell" userId="c44ae949ec33a215" providerId="Windows Live" clId="Web-{34E07A5E-7C28-4FD8-A2FE-5FC92278247C}" dt="2023-10-01T11:13:34.135" v="0" actId="20577"/>
          <ac:spMkLst>
            <pc:docMk/>
            <pc:sldMk cId="2456407879" sldId="351"/>
            <ac:spMk id="5" creationId="{00000000-0000-0000-0000-000000000000}"/>
          </ac:spMkLst>
        </pc:spChg>
      </pc:sldChg>
      <pc:sldChg chg="modSp">
        <pc:chgData name="Mason Broadwell" userId="c44ae949ec33a215" providerId="Windows Live" clId="Web-{34E07A5E-7C28-4FD8-A2FE-5FC92278247C}" dt="2023-10-01T11:42:35.348" v="20" actId="20577"/>
        <pc:sldMkLst>
          <pc:docMk/>
          <pc:sldMk cId="2925281945" sldId="353"/>
        </pc:sldMkLst>
        <pc:spChg chg="mod">
          <ac:chgData name="Mason Broadwell" userId="c44ae949ec33a215" providerId="Windows Live" clId="Web-{34E07A5E-7C28-4FD8-A2FE-5FC92278247C}" dt="2023-10-01T11:42:35.348" v="20" actId="20577"/>
          <ac:spMkLst>
            <pc:docMk/>
            <pc:sldMk cId="2925281945" sldId="353"/>
            <ac:spMk id="37892" creationId="{00000000-0000-0000-0000-000000000000}"/>
          </ac:spMkLst>
        </pc:spChg>
      </pc:sldChg>
    </pc:docChg>
  </pc:docChgLst>
  <pc:docChgLst>
    <pc:chgData name="Martin Broadwell" userId="c44ae949ec33a215" providerId="LiveId" clId="{A4FA3FDC-ED3A-4C21-981A-268DF5A0780E}"/>
    <pc:docChg chg="undo custSel addSld delSld modSld">
      <pc:chgData name="Martin Broadwell" userId="c44ae949ec33a215" providerId="LiveId" clId="{A4FA3FDC-ED3A-4C21-981A-268DF5A0780E}" dt="2023-10-01T01:23:00.399" v="541"/>
      <pc:docMkLst>
        <pc:docMk/>
      </pc:docMkLst>
      <pc:sldChg chg="addSp delSp modSp mod">
        <pc:chgData name="Martin Broadwell" userId="c44ae949ec33a215" providerId="LiveId" clId="{A4FA3FDC-ED3A-4C21-981A-268DF5A0780E}" dt="2023-10-01T01:23:00.399" v="541"/>
        <pc:sldMkLst>
          <pc:docMk/>
          <pc:sldMk cId="4129647669" sldId="317"/>
        </pc:sldMkLst>
        <pc:spChg chg="add del mod">
          <ac:chgData name="Martin Broadwell" userId="c44ae949ec33a215" providerId="LiveId" clId="{A4FA3FDC-ED3A-4C21-981A-268DF5A0780E}" dt="2023-10-01T01:23:00.055" v="540" actId="478"/>
          <ac:spMkLst>
            <pc:docMk/>
            <pc:sldMk cId="4129647669" sldId="317"/>
            <ac:spMk id="2" creationId="{08E12DB1-1784-9423-0F77-EF9D757F32E9}"/>
          </ac:spMkLst>
        </pc:spChg>
        <pc:spChg chg="add mod">
          <ac:chgData name="Martin Broadwell" userId="c44ae949ec33a215" providerId="LiveId" clId="{A4FA3FDC-ED3A-4C21-981A-268DF5A0780E}" dt="2023-10-01T01:23:00.399" v="541"/>
          <ac:spMkLst>
            <pc:docMk/>
            <pc:sldMk cId="4129647669" sldId="317"/>
            <ac:spMk id="3" creationId="{A88435EC-02D5-7107-EDAF-5947584B0883}"/>
          </ac:spMkLst>
        </pc:spChg>
      </pc:sldChg>
      <pc:sldChg chg="addSp delSp modSp mod">
        <pc:chgData name="Martin Broadwell" userId="c44ae949ec33a215" providerId="LiveId" clId="{A4FA3FDC-ED3A-4C21-981A-268DF5A0780E}" dt="2023-10-01T00:44:13.341" v="177" actId="478"/>
        <pc:sldMkLst>
          <pc:docMk/>
          <pc:sldMk cId="4215671654" sldId="321"/>
        </pc:sldMkLst>
        <pc:spChg chg="add del mod">
          <ac:chgData name="Martin Broadwell" userId="c44ae949ec33a215" providerId="LiveId" clId="{A4FA3FDC-ED3A-4C21-981A-268DF5A0780E}" dt="2023-10-01T00:44:13.341" v="177" actId="478"/>
          <ac:spMkLst>
            <pc:docMk/>
            <pc:sldMk cId="4215671654" sldId="321"/>
            <ac:spMk id="2" creationId="{DCD2ECA1-86BC-9C3B-7E67-59FC152D2114}"/>
          </ac:spMkLst>
        </pc:spChg>
      </pc:sldChg>
      <pc:sldChg chg="addSp delSp modSp mod">
        <pc:chgData name="Martin Broadwell" userId="c44ae949ec33a215" providerId="LiveId" clId="{A4FA3FDC-ED3A-4C21-981A-268DF5A0780E}" dt="2023-10-01T00:44:16.642" v="178" actId="478"/>
        <pc:sldMkLst>
          <pc:docMk/>
          <pc:sldMk cId="449540583" sldId="322"/>
        </pc:sldMkLst>
        <pc:spChg chg="add del mod">
          <ac:chgData name="Martin Broadwell" userId="c44ae949ec33a215" providerId="LiveId" clId="{A4FA3FDC-ED3A-4C21-981A-268DF5A0780E}" dt="2023-10-01T00:44:16.642" v="178" actId="478"/>
          <ac:spMkLst>
            <pc:docMk/>
            <pc:sldMk cId="449540583" sldId="322"/>
            <ac:spMk id="2" creationId="{E30D3415-61BA-0261-133D-E48F9954DC94}"/>
          </ac:spMkLst>
        </pc:spChg>
      </pc:sldChg>
      <pc:sldChg chg="addSp delSp modSp mod">
        <pc:chgData name="Martin Broadwell" userId="c44ae949ec33a215" providerId="LiveId" clId="{A4FA3FDC-ED3A-4C21-981A-268DF5A0780E}" dt="2023-10-01T00:43:32.316" v="169" actId="478"/>
        <pc:sldMkLst>
          <pc:docMk/>
          <pc:sldMk cId="1068636150" sldId="331"/>
        </pc:sldMkLst>
        <pc:spChg chg="add del mod">
          <ac:chgData name="Martin Broadwell" userId="c44ae949ec33a215" providerId="LiveId" clId="{A4FA3FDC-ED3A-4C21-981A-268DF5A0780E}" dt="2023-10-01T00:43:32.316" v="169" actId="478"/>
          <ac:spMkLst>
            <pc:docMk/>
            <pc:sldMk cId="1068636150" sldId="331"/>
            <ac:spMk id="2" creationId="{ECE9154A-9B11-C1A3-0AD3-2D70DC7B6D00}"/>
          </ac:spMkLst>
        </pc:spChg>
        <pc:graphicFrameChg chg="mod modGraphic">
          <ac:chgData name="Martin Broadwell" userId="c44ae949ec33a215" providerId="LiveId" clId="{A4FA3FDC-ED3A-4C21-981A-268DF5A0780E}" dt="2023-10-01T00:17:36.487" v="61" actId="14734"/>
          <ac:graphicFrameMkLst>
            <pc:docMk/>
            <pc:sldMk cId="1068636150" sldId="331"/>
            <ac:graphicFrameMk id="6" creationId="{3CA508B2-F01B-4951-AB41-52FBDEF8671D}"/>
          </ac:graphicFrameMkLst>
        </pc:graphicFrameChg>
      </pc:sldChg>
      <pc:sldChg chg="addSp delSp modSp mod modAnim">
        <pc:chgData name="Martin Broadwell" userId="c44ae949ec33a215" providerId="LiveId" clId="{A4FA3FDC-ED3A-4C21-981A-268DF5A0780E}" dt="2023-10-01T01:22:46.990" v="537"/>
        <pc:sldMkLst>
          <pc:docMk/>
          <pc:sldMk cId="3766561711" sldId="343"/>
        </pc:sldMkLst>
        <pc:spChg chg="add del mod">
          <ac:chgData name="Martin Broadwell" userId="c44ae949ec33a215" providerId="LiveId" clId="{A4FA3FDC-ED3A-4C21-981A-268DF5A0780E}" dt="2023-10-01T01:22:46.628" v="536" actId="478"/>
          <ac:spMkLst>
            <pc:docMk/>
            <pc:sldMk cId="3766561711" sldId="343"/>
            <ac:spMk id="2" creationId="{7BC54674-289C-9AF4-8233-DF224798C295}"/>
          </ac:spMkLst>
        </pc:spChg>
        <pc:spChg chg="add mod">
          <ac:chgData name="Martin Broadwell" userId="c44ae949ec33a215" providerId="LiveId" clId="{A4FA3FDC-ED3A-4C21-981A-268DF5A0780E}" dt="2023-10-01T01:22:46.990" v="537"/>
          <ac:spMkLst>
            <pc:docMk/>
            <pc:sldMk cId="3766561711" sldId="343"/>
            <ac:spMk id="3" creationId="{67287F48-C3F9-BB6F-A72A-9A4CC4077CC2}"/>
          </ac:spMkLst>
        </pc:spChg>
        <pc:spChg chg="mod">
          <ac:chgData name="Martin Broadwell" userId="c44ae949ec33a215" providerId="LiveId" clId="{A4FA3FDC-ED3A-4C21-981A-268DF5A0780E}" dt="2023-10-01T00:58:52.332" v="194" actId="20577"/>
          <ac:spMkLst>
            <pc:docMk/>
            <pc:sldMk cId="3766561711" sldId="343"/>
            <ac:spMk id="5" creationId="{00000000-0000-0000-0000-000000000000}"/>
          </ac:spMkLst>
        </pc:spChg>
        <pc:spChg chg="mod">
          <ac:chgData name="Martin Broadwell" userId="c44ae949ec33a215" providerId="LiveId" clId="{A4FA3FDC-ED3A-4C21-981A-268DF5A0780E}" dt="2023-10-01T01:00:29.534" v="400" actId="20577"/>
          <ac:spMkLst>
            <pc:docMk/>
            <pc:sldMk cId="3766561711" sldId="343"/>
            <ac:spMk id="37892" creationId="{00000000-0000-0000-0000-000000000000}"/>
          </ac:spMkLst>
        </pc:spChg>
      </pc:sldChg>
      <pc:sldChg chg="addSp delSp modSp mod">
        <pc:chgData name="Martin Broadwell" userId="c44ae949ec33a215" providerId="LiveId" clId="{A4FA3FDC-ED3A-4C21-981A-268DF5A0780E}" dt="2023-10-01T01:22:53.629" v="539"/>
        <pc:sldMkLst>
          <pc:docMk/>
          <pc:sldMk cId="955661579" sldId="344"/>
        </pc:sldMkLst>
        <pc:spChg chg="add del mod">
          <ac:chgData name="Martin Broadwell" userId="c44ae949ec33a215" providerId="LiveId" clId="{A4FA3FDC-ED3A-4C21-981A-268DF5A0780E}" dt="2023-10-01T01:22:52.780" v="538" actId="478"/>
          <ac:spMkLst>
            <pc:docMk/>
            <pc:sldMk cId="955661579" sldId="344"/>
            <ac:spMk id="2" creationId="{489FB1C8-A9B4-35BC-190E-7997ABC1685F}"/>
          </ac:spMkLst>
        </pc:spChg>
        <pc:spChg chg="add mod">
          <ac:chgData name="Martin Broadwell" userId="c44ae949ec33a215" providerId="LiveId" clId="{A4FA3FDC-ED3A-4C21-981A-268DF5A0780E}" dt="2023-10-01T01:22:53.629" v="539"/>
          <ac:spMkLst>
            <pc:docMk/>
            <pc:sldMk cId="955661579" sldId="344"/>
            <ac:spMk id="3" creationId="{976B2684-9BEB-14CE-C288-F7A0EDF8FA63}"/>
          </ac:spMkLst>
        </pc:spChg>
      </pc:sldChg>
      <pc:sldChg chg="addSp delSp modSp mod">
        <pc:chgData name="Martin Broadwell" userId="c44ae949ec33a215" providerId="LiveId" clId="{A4FA3FDC-ED3A-4C21-981A-268DF5A0780E}" dt="2023-10-01T01:22:12.374" v="525"/>
        <pc:sldMkLst>
          <pc:docMk/>
          <pc:sldMk cId="1093960543" sldId="345"/>
        </pc:sldMkLst>
        <pc:spChg chg="add del mod">
          <ac:chgData name="Martin Broadwell" userId="c44ae949ec33a215" providerId="LiveId" clId="{A4FA3FDC-ED3A-4C21-981A-268DF5A0780E}" dt="2023-10-01T01:22:11.914" v="524" actId="478"/>
          <ac:spMkLst>
            <pc:docMk/>
            <pc:sldMk cId="1093960543" sldId="345"/>
            <ac:spMk id="2" creationId="{DB98A38F-1D24-D34B-42F4-AC87F56EB76B}"/>
          </ac:spMkLst>
        </pc:spChg>
        <pc:spChg chg="add mod">
          <ac:chgData name="Martin Broadwell" userId="c44ae949ec33a215" providerId="LiveId" clId="{A4FA3FDC-ED3A-4C21-981A-268DF5A0780E}" dt="2023-10-01T01:22:12.374" v="525"/>
          <ac:spMkLst>
            <pc:docMk/>
            <pc:sldMk cId="1093960543" sldId="345"/>
            <ac:spMk id="3" creationId="{7EFD31E1-B671-C61A-6E57-B95DA1113A30}"/>
          </ac:spMkLst>
        </pc:spChg>
      </pc:sldChg>
      <pc:sldChg chg="addSp delSp modSp mod">
        <pc:chgData name="Martin Broadwell" userId="c44ae949ec33a215" providerId="LiveId" clId="{A4FA3FDC-ED3A-4C21-981A-268DF5A0780E}" dt="2023-10-01T01:22:23.089" v="529"/>
        <pc:sldMkLst>
          <pc:docMk/>
          <pc:sldMk cId="2061359347" sldId="346"/>
        </pc:sldMkLst>
        <pc:spChg chg="add del mod">
          <ac:chgData name="Martin Broadwell" userId="c44ae949ec33a215" providerId="LiveId" clId="{A4FA3FDC-ED3A-4C21-981A-268DF5A0780E}" dt="2023-10-01T01:22:22.743" v="528" actId="478"/>
          <ac:spMkLst>
            <pc:docMk/>
            <pc:sldMk cId="2061359347" sldId="346"/>
            <ac:spMk id="2" creationId="{9570E854-4D51-9696-A549-07DF059B4B57}"/>
          </ac:spMkLst>
        </pc:spChg>
        <pc:spChg chg="add mod">
          <ac:chgData name="Martin Broadwell" userId="c44ae949ec33a215" providerId="LiveId" clId="{A4FA3FDC-ED3A-4C21-981A-268DF5A0780E}" dt="2023-10-01T01:22:23.089" v="529"/>
          <ac:spMkLst>
            <pc:docMk/>
            <pc:sldMk cId="2061359347" sldId="346"/>
            <ac:spMk id="3" creationId="{A133571B-AAA1-83AE-0A8E-5CA9D7F374DC}"/>
          </ac:spMkLst>
        </pc:spChg>
      </pc:sldChg>
      <pc:sldChg chg="addSp delSp modSp mod">
        <pc:chgData name="Martin Broadwell" userId="c44ae949ec33a215" providerId="LiveId" clId="{A4FA3FDC-ED3A-4C21-981A-268DF5A0780E}" dt="2023-10-01T01:22:29.623" v="531"/>
        <pc:sldMkLst>
          <pc:docMk/>
          <pc:sldMk cId="2788637676" sldId="347"/>
        </pc:sldMkLst>
        <pc:spChg chg="add del mod">
          <ac:chgData name="Martin Broadwell" userId="c44ae949ec33a215" providerId="LiveId" clId="{A4FA3FDC-ED3A-4C21-981A-268DF5A0780E}" dt="2023-10-01T01:22:29.181" v="530" actId="478"/>
          <ac:spMkLst>
            <pc:docMk/>
            <pc:sldMk cId="2788637676" sldId="347"/>
            <ac:spMk id="2" creationId="{42035720-B967-7F79-7C7B-572E7D7A966E}"/>
          </ac:spMkLst>
        </pc:spChg>
        <pc:spChg chg="add mod">
          <ac:chgData name="Martin Broadwell" userId="c44ae949ec33a215" providerId="LiveId" clId="{A4FA3FDC-ED3A-4C21-981A-268DF5A0780E}" dt="2023-10-01T01:22:29.623" v="531"/>
          <ac:spMkLst>
            <pc:docMk/>
            <pc:sldMk cId="2788637676" sldId="347"/>
            <ac:spMk id="5" creationId="{7D2C5373-533E-F9C2-0307-60B2AE8C7C4B}"/>
          </ac:spMkLst>
        </pc:spChg>
      </pc:sldChg>
      <pc:sldChg chg="addSp delSp modSp mod">
        <pc:chgData name="Martin Broadwell" userId="c44ae949ec33a215" providerId="LiveId" clId="{A4FA3FDC-ED3A-4C21-981A-268DF5A0780E}" dt="2023-10-01T01:22:07.397" v="523"/>
        <pc:sldMkLst>
          <pc:docMk/>
          <pc:sldMk cId="1113805100" sldId="348"/>
        </pc:sldMkLst>
        <pc:spChg chg="add del mod">
          <ac:chgData name="Martin Broadwell" userId="c44ae949ec33a215" providerId="LiveId" clId="{A4FA3FDC-ED3A-4C21-981A-268DF5A0780E}" dt="2023-10-01T01:22:04.383" v="522" actId="478"/>
          <ac:spMkLst>
            <pc:docMk/>
            <pc:sldMk cId="1113805100" sldId="348"/>
            <ac:spMk id="2" creationId="{79988243-86D3-C443-0ED3-1B5DE1918152}"/>
          </ac:spMkLst>
        </pc:spChg>
        <pc:spChg chg="add mod">
          <ac:chgData name="Martin Broadwell" userId="c44ae949ec33a215" providerId="LiveId" clId="{A4FA3FDC-ED3A-4C21-981A-268DF5A0780E}" dt="2023-10-01T01:22:07.397" v="523"/>
          <ac:spMkLst>
            <pc:docMk/>
            <pc:sldMk cId="1113805100" sldId="348"/>
            <ac:spMk id="5" creationId="{A310E3CE-01DF-5173-2802-171E4D3AD371}"/>
          </ac:spMkLst>
        </pc:spChg>
      </pc:sldChg>
      <pc:sldChg chg="addSp delSp modSp mod">
        <pc:chgData name="Martin Broadwell" userId="c44ae949ec33a215" providerId="LiveId" clId="{A4FA3FDC-ED3A-4C21-981A-268DF5A0780E}" dt="2023-10-01T01:22:34.174" v="533"/>
        <pc:sldMkLst>
          <pc:docMk/>
          <pc:sldMk cId="2456407879" sldId="351"/>
        </pc:sldMkLst>
        <pc:spChg chg="add del mod">
          <ac:chgData name="Martin Broadwell" userId="c44ae949ec33a215" providerId="LiveId" clId="{A4FA3FDC-ED3A-4C21-981A-268DF5A0780E}" dt="2023-10-01T01:22:33.812" v="532" actId="478"/>
          <ac:spMkLst>
            <pc:docMk/>
            <pc:sldMk cId="2456407879" sldId="351"/>
            <ac:spMk id="2" creationId="{ED5C2E8D-EDB2-CAC0-D7D8-90B0EC0FFE87}"/>
          </ac:spMkLst>
        </pc:spChg>
        <pc:spChg chg="add mod">
          <ac:chgData name="Martin Broadwell" userId="c44ae949ec33a215" providerId="LiveId" clId="{A4FA3FDC-ED3A-4C21-981A-268DF5A0780E}" dt="2023-10-01T01:22:34.174" v="533"/>
          <ac:spMkLst>
            <pc:docMk/>
            <pc:sldMk cId="2456407879" sldId="351"/>
            <ac:spMk id="3" creationId="{5A21BC05-9E13-4CCC-06B8-7AB44FE56501}"/>
          </ac:spMkLst>
        </pc:spChg>
        <pc:spChg chg="mod">
          <ac:chgData name="Martin Broadwell" userId="c44ae949ec33a215" providerId="LiveId" clId="{A4FA3FDC-ED3A-4C21-981A-268DF5A0780E}" dt="2023-10-01T00:11:50.239" v="9" actId="20577"/>
          <ac:spMkLst>
            <pc:docMk/>
            <pc:sldMk cId="2456407879" sldId="351"/>
            <ac:spMk id="37892" creationId="{00000000-0000-0000-0000-000000000000}"/>
          </ac:spMkLst>
        </pc:spChg>
      </pc:sldChg>
      <pc:sldChg chg="addSp delSp modSp mod">
        <pc:chgData name="Martin Broadwell" userId="c44ae949ec33a215" providerId="LiveId" clId="{A4FA3FDC-ED3A-4C21-981A-268DF5A0780E}" dt="2023-10-01T01:22:18.765" v="527"/>
        <pc:sldMkLst>
          <pc:docMk/>
          <pc:sldMk cId="1347036439" sldId="352"/>
        </pc:sldMkLst>
        <pc:spChg chg="add del mod">
          <ac:chgData name="Martin Broadwell" userId="c44ae949ec33a215" providerId="LiveId" clId="{A4FA3FDC-ED3A-4C21-981A-268DF5A0780E}" dt="2023-10-01T01:22:18.291" v="526" actId="478"/>
          <ac:spMkLst>
            <pc:docMk/>
            <pc:sldMk cId="1347036439" sldId="352"/>
            <ac:spMk id="2" creationId="{EAB1A8EB-7948-4A32-9063-960AD4402863}"/>
          </ac:spMkLst>
        </pc:spChg>
        <pc:spChg chg="add mod">
          <ac:chgData name="Martin Broadwell" userId="c44ae949ec33a215" providerId="LiveId" clId="{A4FA3FDC-ED3A-4C21-981A-268DF5A0780E}" dt="2023-10-01T01:22:18.765" v="527"/>
          <ac:spMkLst>
            <pc:docMk/>
            <pc:sldMk cId="1347036439" sldId="352"/>
            <ac:spMk id="3" creationId="{6EE8E287-FC46-4896-9DA7-8BC031F7F383}"/>
          </ac:spMkLst>
        </pc:spChg>
      </pc:sldChg>
      <pc:sldChg chg="addSp modSp mod">
        <pc:chgData name="Martin Broadwell" userId="c44ae949ec33a215" providerId="LiveId" clId="{A4FA3FDC-ED3A-4C21-981A-268DF5A0780E}" dt="2023-10-01T01:21:53.486" v="521" actId="20577"/>
        <pc:sldMkLst>
          <pc:docMk/>
          <pc:sldMk cId="2925281945" sldId="353"/>
        </pc:sldMkLst>
        <pc:spChg chg="add mod">
          <ac:chgData name="Martin Broadwell" userId="c44ae949ec33a215" providerId="LiveId" clId="{A4FA3FDC-ED3A-4C21-981A-268DF5A0780E}" dt="2023-10-01T01:21:53.486" v="521" actId="20577"/>
          <ac:spMkLst>
            <pc:docMk/>
            <pc:sldMk cId="2925281945" sldId="353"/>
            <ac:spMk id="2" creationId="{BA190712-F9F4-613C-6810-158AEE7383F3}"/>
          </ac:spMkLst>
        </pc:spChg>
        <pc:spChg chg="mod">
          <ac:chgData name="Martin Broadwell" userId="c44ae949ec33a215" providerId="LiveId" clId="{A4FA3FDC-ED3A-4C21-981A-268DF5A0780E}" dt="2023-10-01T01:21:23.697" v="519" actId="313"/>
          <ac:spMkLst>
            <pc:docMk/>
            <pc:sldMk cId="2925281945" sldId="353"/>
            <ac:spMk id="37892" creationId="{00000000-0000-0000-0000-000000000000}"/>
          </ac:spMkLst>
        </pc:spChg>
      </pc:sldChg>
      <pc:sldChg chg="addSp delSp modSp add mod">
        <pc:chgData name="Martin Broadwell" userId="c44ae949ec33a215" providerId="LiveId" clId="{A4FA3FDC-ED3A-4C21-981A-268DF5A0780E}" dt="2023-10-01T00:18:09.510" v="66" actId="20577"/>
        <pc:sldMkLst>
          <pc:docMk/>
          <pc:sldMk cId="2400935947" sldId="354"/>
        </pc:sldMkLst>
        <pc:spChg chg="add del">
          <ac:chgData name="Martin Broadwell" userId="c44ae949ec33a215" providerId="LiveId" clId="{A4FA3FDC-ED3A-4C21-981A-268DF5A0780E}" dt="2023-10-01T00:13:36.270" v="21" actId="22"/>
          <ac:spMkLst>
            <pc:docMk/>
            <pc:sldMk cId="2400935947" sldId="354"/>
            <ac:spMk id="3" creationId="{6B50699D-2D79-2BD9-E90A-04BFCBF59640}"/>
          </ac:spMkLst>
        </pc:spChg>
        <pc:spChg chg="add del">
          <ac:chgData name="Martin Broadwell" userId="c44ae949ec33a215" providerId="LiveId" clId="{A4FA3FDC-ED3A-4C21-981A-268DF5A0780E}" dt="2023-10-01T00:13:47.128" v="23" actId="22"/>
          <ac:spMkLst>
            <pc:docMk/>
            <pc:sldMk cId="2400935947" sldId="354"/>
            <ac:spMk id="5" creationId="{AC95BC82-D7F0-1998-39E7-1B7A930CD434}"/>
          </ac:spMkLst>
        </pc:spChg>
        <pc:spChg chg="add del">
          <ac:chgData name="Martin Broadwell" userId="c44ae949ec33a215" providerId="LiveId" clId="{A4FA3FDC-ED3A-4C21-981A-268DF5A0780E}" dt="2023-10-01T00:14:05.121" v="25" actId="478"/>
          <ac:spMkLst>
            <pc:docMk/>
            <pc:sldMk cId="2400935947" sldId="354"/>
            <ac:spMk id="8" creationId="{495368B3-5CC2-806A-9E15-CCDE372191AE}"/>
          </ac:spMkLst>
        </pc:spChg>
        <pc:graphicFrameChg chg="del modGraphic">
          <ac:chgData name="Martin Broadwell" userId="c44ae949ec33a215" providerId="LiveId" clId="{A4FA3FDC-ED3A-4C21-981A-268DF5A0780E}" dt="2023-10-01T00:13:23.981" v="19" actId="478"/>
          <ac:graphicFrameMkLst>
            <pc:docMk/>
            <pc:sldMk cId="2400935947" sldId="354"/>
            <ac:graphicFrameMk id="6" creationId="{3CA508B2-F01B-4951-AB41-52FBDEF8671D}"/>
          </ac:graphicFrameMkLst>
        </pc:graphicFrameChg>
        <pc:graphicFrameChg chg="add mod modGraphic">
          <ac:chgData name="Martin Broadwell" userId="c44ae949ec33a215" providerId="LiveId" clId="{A4FA3FDC-ED3A-4C21-981A-268DF5A0780E}" dt="2023-10-01T00:18:09.510" v="66" actId="20577"/>
          <ac:graphicFrameMkLst>
            <pc:docMk/>
            <pc:sldMk cId="2400935947" sldId="354"/>
            <ac:graphicFrameMk id="9" creationId="{1616B733-060E-AC4B-D1B9-401624BC60B2}"/>
          </ac:graphicFrameMkLst>
        </pc:graphicFrameChg>
      </pc:sldChg>
      <pc:sldChg chg="new setBg">
        <pc:chgData name="Martin Broadwell" userId="c44ae949ec33a215" providerId="LiveId" clId="{A4FA3FDC-ED3A-4C21-981A-268DF5A0780E}" dt="2023-10-01T00:44:31.508" v="181"/>
        <pc:sldMkLst>
          <pc:docMk/>
          <pc:sldMk cId="3391658078" sldId="355"/>
        </pc:sldMkLst>
      </pc:sldChg>
      <pc:sldChg chg="addSp delSp modSp add mod modAnim">
        <pc:chgData name="Martin Broadwell" userId="c44ae949ec33a215" providerId="LiveId" clId="{A4FA3FDC-ED3A-4C21-981A-268DF5A0780E}" dt="2023-10-01T01:22:41.891" v="535"/>
        <pc:sldMkLst>
          <pc:docMk/>
          <pc:sldMk cId="465638486" sldId="356"/>
        </pc:sldMkLst>
        <pc:spChg chg="del">
          <ac:chgData name="Martin Broadwell" userId="c44ae949ec33a215" providerId="LiveId" clId="{A4FA3FDC-ED3A-4C21-981A-268DF5A0780E}" dt="2023-10-01T01:22:41.523" v="534" actId="478"/>
          <ac:spMkLst>
            <pc:docMk/>
            <pc:sldMk cId="465638486" sldId="356"/>
            <ac:spMk id="2" creationId="{7BC54674-289C-9AF4-8233-DF224798C295}"/>
          </ac:spMkLst>
        </pc:spChg>
        <pc:spChg chg="add mod">
          <ac:chgData name="Martin Broadwell" userId="c44ae949ec33a215" providerId="LiveId" clId="{A4FA3FDC-ED3A-4C21-981A-268DF5A0780E}" dt="2023-10-01T01:22:41.891" v="535"/>
          <ac:spMkLst>
            <pc:docMk/>
            <pc:sldMk cId="465638486" sldId="356"/>
            <ac:spMk id="3" creationId="{6DD6D3D6-30E6-6412-A624-EB27C9077371}"/>
          </ac:spMkLst>
        </pc:spChg>
        <pc:spChg chg="mod">
          <ac:chgData name="Martin Broadwell" userId="c44ae949ec33a215" providerId="LiveId" clId="{A4FA3FDC-ED3A-4C21-981A-268DF5A0780E}" dt="2023-10-01T01:03:57.919" v="515" actId="6549"/>
          <ac:spMkLst>
            <pc:docMk/>
            <pc:sldMk cId="465638486" sldId="356"/>
            <ac:spMk id="37892" creationId="{00000000-0000-0000-0000-000000000000}"/>
          </ac:spMkLst>
        </pc:spChg>
      </pc:sldChg>
      <pc:sldChg chg="new del">
        <pc:chgData name="Martin Broadwell" userId="c44ae949ec33a215" providerId="LiveId" clId="{A4FA3FDC-ED3A-4C21-981A-268DF5A0780E}" dt="2023-10-01T00:58:36.833" v="183" actId="680"/>
        <pc:sldMkLst>
          <pc:docMk/>
          <pc:sldMk cId="513876835" sldId="35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3"/>
          </a:xfrm>
          <a:prstGeom prst="rect">
            <a:avLst/>
          </a:prstGeom>
        </p:spPr>
        <p:txBody>
          <a:bodyPr vert="horz" lIns="94055" tIns="47028" rIns="94055" bIns="47028" rtlCol="0"/>
          <a:lstStyle>
            <a:lvl1pPr algn="l">
              <a:defRPr sz="1200"/>
            </a:lvl1pPr>
          </a:lstStyle>
          <a:p>
            <a:endParaRPr lang="en-US"/>
          </a:p>
        </p:txBody>
      </p:sp>
      <p:sp>
        <p:nvSpPr>
          <p:cNvPr id="3" name="Date Placeholder 2"/>
          <p:cNvSpPr>
            <a:spLocks noGrp="1"/>
          </p:cNvSpPr>
          <p:nvPr>
            <p:ph type="dt" sz="quarter" idx="1"/>
          </p:nvPr>
        </p:nvSpPr>
        <p:spPr>
          <a:xfrm>
            <a:off x="4023093" y="0"/>
            <a:ext cx="3077740" cy="469423"/>
          </a:xfrm>
          <a:prstGeom prst="rect">
            <a:avLst/>
          </a:prstGeom>
        </p:spPr>
        <p:txBody>
          <a:bodyPr vert="horz" lIns="94055" tIns="47028" rIns="94055" bIns="47028" rtlCol="0"/>
          <a:lstStyle>
            <a:lvl1pPr algn="r">
              <a:defRPr sz="1200"/>
            </a:lvl1pPr>
          </a:lstStyle>
          <a:p>
            <a:fld id="{13491151-A4A8-4FCE-8548-5371B6CDCB7F}" type="datetimeFigureOut">
              <a:rPr lang="en-US" smtClean="0"/>
              <a:pPr/>
              <a:t>10/1/2023</a:t>
            </a:fld>
            <a:endParaRPr lang="en-US"/>
          </a:p>
        </p:txBody>
      </p:sp>
      <p:sp>
        <p:nvSpPr>
          <p:cNvPr id="4" name="Footer Placeholder 3"/>
          <p:cNvSpPr>
            <a:spLocks noGrp="1"/>
          </p:cNvSpPr>
          <p:nvPr>
            <p:ph type="ftr" sz="quarter" idx="2"/>
          </p:nvPr>
        </p:nvSpPr>
        <p:spPr>
          <a:xfrm>
            <a:off x="0" y="8917423"/>
            <a:ext cx="3077740" cy="469423"/>
          </a:xfrm>
          <a:prstGeom prst="rect">
            <a:avLst/>
          </a:prstGeom>
        </p:spPr>
        <p:txBody>
          <a:bodyPr vert="horz" lIns="94055" tIns="47028" rIns="94055" bIns="47028"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40" cy="469423"/>
          </a:xfrm>
          <a:prstGeom prst="rect">
            <a:avLst/>
          </a:prstGeom>
        </p:spPr>
        <p:txBody>
          <a:bodyPr vert="horz" lIns="94055" tIns="47028" rIns="94055" bIns="47028" rtlCol="0" anchor="b"/>
          <a:lstStyle>
            <a:lvl1pPr algn="r">
              <a:defRPr sz="1200"/>
            </a:lvl1pPr>
          </a:lstStyle>
          <a:p>
            <a:fld id="{34319CE5-BF4C-426F-835E-3ED87CB0776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BC863907-54C2-47C2-9B8D-00463F0A59FD}" type="datetimeFigureOut">
              <a:rPr lang="en-US" smtClean="0"/>
              <a:t>10/1/2023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7A54B474-EFA7-42A9-9FA2-11AA9E510AD4}" type="slidenum">
              <a:rPr lang="en-US" smtClean="0"/>
              <a:t>‹#›</a:t>
            </a:fld>
            <a:endParaRPr lang="en-US"/>
          </a:p>
        </p:txBody>
      </p:sp>
    </p:spTree>
    <p:extLst>
      <p:ext uri="{BB962C8B-B14F-4D97-AF65-F5344CB8AC3E}">
        <p14:creationId xmlns:p14="http://schemas.microsoft.com/office/powerpoint/2010/main" val="4012154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31</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38407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40</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113948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32</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3016353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33</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528578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34</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905084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35</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2435350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36</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386109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37</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457596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38</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278734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39</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694576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BB7A7-3A6B-4816-B617-CE47999A7759}" type="slidenum">
              <a:rPr lang="en-US" smtClean="0"/>
              <a:pPr/>
              <a:t>‹#›</a:t>
            </a:fld>
            <a:endParaRPr lang="en-US"/>
          </a:p>
        </p:txBody>
      </p:sp>
    </p:spTree>
    <p:extLst>
      <p:ext uri="{BB962C8B-B14F-4D97-AF65-F5344CB8AC3E}">
        <p14:creationId xmlns:p14="http://schemas.microsoft.com/office/powerpoint/2010/main" val="128558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528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472698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7694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82041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36985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00690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FBD8-233B-45F8-80E5-A5AF2FC51171}" type="slidenum">
              <a:rPr lang="en-US" smtClean="0"/>
              <a:pPr/>
              <a:t>‹#›</a:t>
            </a:fld>
            <a:endParaRPr lang="en-US"/>
          </a:p>
        </p:txBody>
      </p:sp>
    </p:spTree>
    <p:extLst>
      <p:ext uri="{BB962C8B-B14F-4D97-AF65-F5344CB8AC3E}">
        <p14:creationId xmlns:p14="http://schemas.microsoft.com/office/powerpoint/2010/main" val="3837820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281EA-AB67-4E66-9385-168179C78105}" type="slidenum">
              <a:rPr lang="en-US" smtClean="0"/>
              <a:pPr/>
              <a:t>‹#›</a:t>
            </a:fld>
            <a:endParaRPr lang="en-US"/>
          </a:p>
        </p:txBody>
      </p:sp>
    </p:spTree>
    <p:extLst>
      <p:ext uri="{BB962C8B-B14F-4D97-AF65-F5344CB8AC3E}">
        <p14:creationId xmlns:p14="http://schemas.microsoft.com/office/powerpoint/2010/main" val="302845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6FB57-5612-4035-B72C-509FA98D3715}" type="slidenum">
              <a:rPr lang="en-US" smtClean="0"/>
              <a:pPr/>
              <a:t>‹#›</a:t>
            </a:fld>
            <a:endParaRPr lang="en-US"/>
          </a:p>
        </p:txBody>
      </p:sp>
    </p:spTree>
    <p:extLst>
      <p:ext uri="{BB962C8B-B14F-4D97-AF65-F5344CB8AC3E}">
        <p14:creationId xmlns:p14="http://schemas.microsoft.com/office/powerpoint/2010/main" val="412388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D278-920E-4A8E-BF7F-EBB64228B52E}" type="slidenum">
              <a:rPr lang="en-US" smtClean="0"/>
              <a:pPr/>
              <a:t>‹#›</a:t>
            </a:fld>
            <a:endParaRPr lang="en-US"/>
          </a:p>
        </p:txBody>
      </p:sp>
    </p:spTree>
    <p:extLst>
      <p:ext uri="{BB962C8B-B14F-4D97-AF65-F5344CB8AC3E}">
        <p14:creationId xmlns:p14="http://schemas.microsoft.com/office/powerpoint/2010/main" val="248923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124E1-5AF6-4D00-A8F7-E08475C16469}" type="slidenum">
              <a:rPr lang="en-US" smtClean="0"/>
              <a:pPr/>
              <a:t>‹#›</a:t>
            </a:fld>
            <a:endParaRPr lang="en-US"/>
          </a:p>
        </p:txBody>
      </p:sp>
    </p:spTree>
    <p:extLst>
      <p:ext uri="{BB962C8B-B14F-4D97-AF65-F5344CB8AC3E}">
        <p14:creationId xmlns:p14="http://schemas.microsoft.com/office/powerpoint/2010/main" val="323850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F24B7-ED40-4F94-8850-570B2F917D81}" type="slidenum">
              <a:rPr lang="en-US" smtClean="0"/>
              <a:pPr/>
              <a:t>‹#›</a:t>
            </a:fld>
            <a:endParaRPr lang="en-US"/>
          </a:p>
        </p:txBody>
      </p:sp>
    </p:spTree>
    <p:extLst>
      <p:ext uri="{BB962C8B-B14F-4D97-AF65-F5344CB8AC3E}">
        <p14:creationId xmlns:p14="http://schemas.microsoft.com/office/powerpoint/2010/main" val="215920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467789A-AD8E-4EDB-B520-FA443BEDD901}" type="slidenum">
              <a:rPr lang="en-US" smtClean="0"/>
              <a:pPr/>
              <a:t>‹#›</a:t>
            </a:fld>
            <a:endParaRPr lang="en-US"/>
          </a:p>
        </p:txBody>
      </p:sp>
    </p:spTree>
    <p:extLst>
      <p:ext uri="{BB962C8B-B14F-4D97-AF65-F5344CB8AC3E}">
        <p14:creationId xmlns:p14="http://schemas.microsoft.com/office/powerpoint/2010/main" val="252845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BD82329-498D-42E2-8189-5478512164F9}" type="slidenum">
              <a:rPr lang="en-US" smtClean="0"/>
              <a:pPr/>
              <a:t>‹#›</a:t>
            </a:fld>
            <a:endParaRPr lang="en-US"/>
          </a:p>
        </p:txBody>
      </p:sp>
    </p:spTree>
    <p:extLst>
      <p:ext uri="{BB962C8B-B14F-4D97-AF65-F5344CB8AC3E}">
        <p14:creationId xmlns:p14="http://schemas.microsoft.com/office/powerpoint/2010/main" val="292311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7A43DD3-3DE6-489F-82CE-CBB72F2C6507}" type="slidenum">
              <a:rPr lang="en-US" smtClean="0"/>
              <a:pPr/>
              <a:t>‹#›</a:t>
            </a:fld>
            <a:endParaRPr lang="en-US"/>
          </a:p>
        </p:txBody>
      </p:sp>
    </p:spTree>
    <p:extLst>
      <p:ext uri="{BB962C8B-B14F-4D97-AF65-F5344CB8AC3E}">
        <p14:creationId xmlns:p14="http://schemas.microsoft.com/office/powerpoint/2010/main" val="255773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A15EF-5107-4D96-A549-2D88C6606856}" type="slidenum">
              <a:rPr lang="en-US" smtClean="0"/>
              <a:pPr/>
              <a:t>‹#›</a:t>
            </a:fld>
            <a:endParaRPr lang="en-US"/>
          </a:p>
        </p:txBody>
      </p:sp>
    </p:spTree>
    <p:extLst>
      <p:ext uri="{BB962C8B-B14F-4D97-AF65-F5344CB8AC3E}">
        <p14:creationId xmlns:p14="http://schemas.microsoft.com/office/powerpoint/2010/main" val="146996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C333CA2-C3E1-4876-9351-1FE197ED0F40}" type="slidenum">
              <a:rPr lang="en-US" smtClean="0"/>
              <a:pPr/>
              <a:t>‹#›</a:t>
            </a:fld>
            <a:endParaRPr lang="en-US"/>
          </a:p>
        </p:txBody>
      </p:sp>
    </p:spTree>
    <p:extLst>
      <p:ext uri="{BB962C8B-B14F-4D97-AF65-F5344CB8AC3E}">
        <p14:creationId xmlns:p14="http://schemas.microsoft.com/office/powerpoint/2010/main" val="1954168345"/>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533400" y="2590800"/>
            <a:ext cx="11201400" cy="3124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of the responsibilities of deacons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Does an evangelist have a position of authority?</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3CA508B2-F01B-4951-AB41-52FBDEF8671D}"/>
              </a:ext>
            </a:extLst>
          </p:cNvPr>
          <p:cNvGraphicFramePr>
            <a:graphicFrameLocks noGrp="1"/>
          </p:cNvGraphicFramePr>
          <p:nvPr>
            <p:extLst>
              <p:ext uri="{D42A27DB-BD31-4B8C-83A1-F6EECF244321}">
                <p14:modId xmlns:p14="http://schemas.microsoft.com/office/powerpoint/2010/main" val="455012890"/>
              </p:ext>
            </p:extLst>
          </p:nvPr>
        </p:nvGraphicFramePr>
        <p:xfrm>
          <a:off x="304800" y="304800"/>
          <a:ext cx="11506200" cy="6231864"/>
        </p:xfrm>
        <a:graphic>
          <a:graphicData uri="http://schemas.openxmlformats.org/drawingml/2006/table">
            <a:tbl>
              <a:tblPr firstRow="1" firstCol="1" bandRow="1"/>
              <a:tblGrid>
                <a:gridCol w="914400">
                  <a:extLst>
                    <a:ext uri="{9D8B030D-6E8A-4147-A177-3AD203B41FA5}">
                      <a16:colId xmlns:a16="http://schemas.microsoft.com/office/drawing/2014/main" val="279395183"/>
                    </a:ext>
                  </a:extLst>
                </a:gridCol>
                <a:gridCol w="10591800">
                  <a:extLst>
                    <a:ext uri="{9D8B030D-6E8A-4147-A177-3AD203B41FA5}">
                      <a16:colId xmlns:a16="http://schemas.microsoft.com/office/drawing/2014/main" val="1724898551"/>
                    </a:ext>
                  </a:extLst>
                </a:gridCol>
              </a:tblGrid>
              <a:tr h="266552">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100330" algn="ctr">
                        <a:lnSpc>
                          <a:spcPct val="107000"/>
                        </a:lnSpc>
                        <a:spcBef>
                          <a:spcPts val="0"/>
                        </a:spcBef>
                        <a:spcAft>
                          <a:spcPts val="0"/>
                        </a:spcAft>
                      </a:pPr>
                      <a:r>
                        <a:rPr lang="en-US"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Deacon Job Description (2018)</a:t>
                      </a:r>
                      <a:endPar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84039537"/>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Worship Management:</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Prepare Duty Roster; Ensure leaders are present, informed, &amp; prepared; ensure worship is scriptural &amp; orderly; Provide guidelines on methods, dress, &amp; decorum; Implement changes to increase effectiveness. Ensure participation.  Staff AV room and manage AV software used during worship.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896160"/>
                  </a:ext>
                </a:extLst>
              </a:tr>
              <a:tr h="696499">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Parking Lot &amp; Grounds Maintenance: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Organize lawn-maintenance duty schedule; oversee landscape and parking lot maintenance; ensure lawn equipment is in working order; Schedule, plan, organize, supervise congregational work days &amp; work lists; organize any materials purchase or equipment rental for work day; Compile "punch-list" for work day.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0727281"/>
                  </a:ext>
                </a:extLst>
              </a:tr>
              <a:tr h="724571">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3a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Building Maintenance:</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Inspect building for periodic &amp; other required maintenance; prepare &amp; maintain a task "punch-list" for building repair/maintenance, inside &amp; out; Call &amp; oversee contractors to accomplish required work.  Coordinate with Classroom maintenance (5c) and Building Security (6), and other Maintenance (2a &amp; 2c).  Provide inputs to Long-term site planning (28).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5567018"/>
                  </a:ext>
                </a:extLst>
              </a:tr>
              <a:tr h="541172">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3b</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Residence Maintenance: </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Serve as point of contact for residence for major requested/required repair/maintenance, both inside &amp; out; Inspect residence for periodic &amp; other required maintenance; Engage &amp; oversee contractors to accomplish major work.</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7340878"/>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Building Organization: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Maintain supplies for the copier room, keep visitor cards on hand, organize classroom material and communications (including tracts and flyers) held on foyer tables or other locations, ensure there are sufficient songbooks, determine a location and monitor the lost and found</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1739915"/>
                  </a:ext>
                </a:extLst>
              </a:tr>
              <a:tr h="564730">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Treasurer:</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Keep monthly financial records; project financial status to year end; prepare yearly budgets; write checks; verify checking &amp; loan balance; prepare W-2 &amp; 1099 forms; provide monthly written/oral report, advise elders on financial status.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7755154"/>
                  </a:ext>
                </a:extLst>
              </a:tr>
              <a:tr h="366517">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5b</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Contribution Deposit </a:t>
                      </a:r>
                      <a:r>
                        <a:rPr lang="en-US" sz="1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Ensure deposit of weekly contribution on each Monday; write &amp; distribute year-end statements for contributors' tax preparation.  (Do not count contribution.)</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3235779"/>
                  </a:ext>
                </a:extLst>
              </a:tr>
              <a:tr h="366517">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Contribution Counting</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Oversee counting of contribution each Sunday (Recruit 2 deacons with a 3rd person to help &amp; a 4th assigned as backup each month).  Ensure periodic rotation of counters.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9678816"/>
                  </a:ext>
                </a:extLst>
              </a:tr>
              <a:tr h="483409">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Financial Auditor</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Arrange for qualified, independent audit of treasurer's records every six months.   Provide report in monthly elders/deacons meeting, and produce written record of audit to Secretary (See Job #11a).</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5725389"/>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Adult Education: </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Assess requirements; plan yearly curriculum; recommend teachers; keep records of courses, teachers, materials; prepare map &amp; announce classes. Conduct annual teachers meeting.  Coordinate archiving on website &amp; resources center. Maintain four-year curriculum for the High School class.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048962"/>
                  </a:ext>
                </a:extLst>
              </a:tr>
            </a:tbl>
          </a:graphicData>
        </a:graphic>
      </p:graphicFrame>
    </p:spTree>
    <p:extLst>
      <p:ext uri="{BB962C8B-B14F-4D97-AF65-F5344CB8AC3E}">
        <p14:creationId xmlns:p14="http://schemas.microsoft.com/office/powerpoint/2010/main" val="1068636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616B733-060E-AC4B-D1B9-401624BC60B2}"/>
              </a:ext>
            </a:extLst>
          </p:cNvPr>
          <p:cNvGraphicFramePr>
            <a:graphicFrameLocks noGrp="1"/>
          </p:cNvGraphicFramePr>
          <p:nvPr>
            <p:extLst>
              <p:ext uri="{D42A27DB-BD31-4B8C-83A1-F6EECF244321}">
                <p14:modId xmlns:p14="http://schemas.microsoft.com/office/powerpoint/2010/main" val="1024360302"/>
              </p:ext>
            </p:extLst>
          </p:nvPr>
        </p:nvGraphicFramePr>
        <p:xfrm>
          <a:off x="304800" y="381000"/>
          <a:ext cx="11582399" cy="6181579"/>
        </p:xfrm>
        <a:graphic>
          <a:graphicData uri="http://schemas.openxmlformats.org/drawingml/2006/table">
            <a:tbl>
              <a:tblPr/>
              <a:tblGrid>
                <a:gridCol w="914400">
                  <a:extLst>
                    <a:ext uri="{9D8B030D-6E8A-4147-A177-3AD203B41FA5}">
                      <a16:colId xmlns:a16="http://schemas.microsoft.com/office/drawing/2014/main" val="2307662895"/>
                    </a:ext>
                  </a:extLst>
                </a:gridCol>
                <a:gridCol w="10667999">
                  <a:extLst>
                    <a:ext uri="{9D8B030D-6E8A-4147-A177-3AD203B41FA5}">
                      <a16:colId xmlns:a16="http://schemas.microsoft.com/office/drawing/2014/main" val="908217315"/>
                    </a:ext>
                  </a:extLst>
                </a:gridCol>
              </a:tblGrid>
              <a:tr h="381000">
                <a:tc>
                  <a:txBody>
                    <a:bodyPr/>
                    <a:lstStyle/>
                    <a:p>
                      <a:pPr algn="ctr" fontAlgn="ctr"/>
                      <a:r>
                        <a:rPr lang="en-US" sz="1800" b="1" i="0" u="none" strike="noStrike" dirty="0">
                          <a:solidFill>
                            <a:srgbClr val="000000"/>
                          </a:solidFill>
                          <a:effectLst/>
                          <a:latin typeface="Arial" panose="020B0604020202020204" pitchFamily="34" charset="0"/>
                        </a:rPr>
                        <a:t> </a:t>
                      </a:r>
                    </a:p>
                  </a:txBody>
                  <a:tcPr marL="3713" marR="3713" marT="3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sz="1800" b="1" i="0" u="none" strike="noStrike" dirty="0">
                          <a:solidFill>
                            <a:srgbClr val="000000"/>
                          </a:solidFill>
                          <a:effectLst/>
                          <a:latin typeface="Arial" panose="020B0604020202020204" pitchFamily="34" charset="0"/>
                        </a:rPr>
                        <a:t>Deacon Job Description (2023)</a:t>
                      </a:r>
                    </a:p>
                  </a:txBody>
                  <a:tcPr marL="3713" marR="3713" marT="3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264546391"/>
                  </a:ext>
                </a:extLst>
              </a:tr>
              <a:tr h="558485">
                <a:tc>
                  <a:txBody>
                    <a:bodyPr/>
                    <a:lstStyle/>
                    <a:p>
                      <a:pPr algn="ctr" fontAlgn="ctr"/>
                      <a:r>
                        <a:rPr lang="en-US" sz="1800" b="1" i="0" u="none" strike="noStrike" dirty="0">
                          <a:solidFill>
                            <a:schemeClr val="tx1"/>
                          </a:solidFill>
                          <a:effectLst/>
                          <a:latin typeface="Arial" panose="020B0604020202020204" pitchFamily="34" charset="0"/>
                        </a:rPr>
                        <a:t>1</a:t>
                      </a:r>
                    </a:p>
                  </a:txBody>
                  <a:tcPr marL="3713" marR="3713" marT="3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1" i="0" u="none" strike="noStrike" dirty="0">
                          <a:solidFill>
                            <a:srgbClr val="FFFF00"/>
                          </a:solidFill>
                          <a:effectLst/>
                          <a:latin typeface="Arial" panose="020B0604020202020204" pitchFamily="34" charset="0"/>
                        </a:rPr>
                        <a:t>Worship Management</a:t>
                      </a:r>
                      <a:r>
                        <a:rPr lang="en-US" sz="1400" b="1" i="0" u="none" strike="noStrike" dirty="0">
                          <a:solidFill>
                            <a:schemeClr val="tx1"/>
                          </a:solidFill>
                          <a:effectLst/>
                          <a:latin typeface="Arial" panose="020B0604020202020204" pitchFamily="34" charset="0"/>
                        </a:rPr>
                        <a:t>:  </a:t>
                      </a:r>
                      <a:r>
                        <a:rPr lang="en-US" sz="1400" b="0" i="0" u="none" strike="noStrike" dirty="0">
                          <a:solidFill>
                            <a:schemeClr val="tx1"/>
                          </a:solidFill>
                          <a:effectLst/>
                          <a:latin typeface="Arial" panose="020B0604020202020204" pitchFamily="34" charset="0"/>
                        </a:rPr>
                        <a:t>Prepare Duty Roster; Ensure leaders are present, informed, &amp; prepared; ensure worship is scriptural &amp; orderly; Provide guidelines on methods, dress, &amp; decorum; Implement changes to increase effectiveness. Develop future leaders.</a:t>
                      </a:r>
                      <a:endParaRPr lang="en-US" sz="1400" b="1" i="0" u="none" strike="noStrike" dirty="0">
                        <a:solidFill>
                          <a:schemeClr val="tx1"/>
                        </a:solidFill>
                        <a:effectLst/>
                        <a:latin typeface="Arial" panose="020B0604020202020204" pitchFamily="34" charset="0"/>
                      </a:endParaRPr>
                    </a:p>
                  </a:txBody>
                  <a:tcPr marL="3713" marR="3713" marT="37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1423935"/>
                  </a:ext>
                </a:extLst>
              </a:tr>
              <a:tr h="696724">
                <a:tc>
                  <a:txBody>
                    <a:bodyPr/>
                    <a:lstStyle/>
                    <a:p>
                      <a:pPr algn="ctr" fontAlgn="ctr"/>
                      <a:r>
                        <a:rPr lang="en-US" sz="1800" b="1" i="0" u="none" strike="noStrike">
                          <a:solidFill>
                            <a:schemeClr val="tx1"/>
                          </a:solidFill>
                          <a:effectLst/>
                          <a:latin typeface="Arial" panose="020B0604020202020204" pitchFamily="34" charset="0"/>
                        </a:rPr>
                        <a:t>2</a:t>
                      </a:r>
                    </a:p>
                  </a:txBody>
                  <a:tcPr marL="3713" marR="3713" marT="3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1" i="0" u="none" strike="noStrike" dirty="0">
                          <a:solidFill>
                            <a:srgbClr val="FFFF00"/>
                          </a:solidFill>
                          <a:effectLst/>
                          <a:latin typeface="Arial" panose="020B0604020202020204" pitchFamily="34" charset="0"/>
                        </a:rPr>
                        <a:t>Parking Lot &amp; Grounds Maintenance</a:t>
                      </a:r>
                      <a:r>
                        <a:rPr lang="en-US" sz="1400" b="1" i="0" u="none" strike="noStrike" dirty="0">
                          <a:solidFill>
                            <a:schemeClr val="tx1"/>
                          </a:solidFill>
                          <a:effectLst/>
                          <a:latin typeface="Arial" panose="020B0604020202020204" pitchFamily="34" charset="0"/>
                        </a:rPr>
                        <a:t>:  </a:t>
                      </a:r>
                      <a:r>
                        <a:rPr lang="en-US" sz="1400" b="0" i="0" u="none" strike="noStrike" dirty="0">
                          <a:solidFill>
                            <a:schemeClr val="tx1"/>
                          </a:solidFill>
                          <a:effectLst/>
                          <a:latin typeface="Arial" panose="020B0604020202020204" pitchFamily="34" charset="0"/>
                        </a:rPr>
                        <a:t>Organize lawn-maintenance duty schedule; oversee landscape and parking lot maintenance; ensure lawn equipment is in working order; Schedule, plan, organize, supervise congregational work days &amp; work lists; organize any materials purchase or equipment rental for work day; Compile "punch-list" for work day. </a:t>
                      </a:r>
                      <a:endParaRPr lang="en-US" sz="1400" b="1" i="0" u="none" strike="noStrike" dirty="0">
                        <a:solidFill>
                          <a:schemeClr val="tx1"/>
                        </a:solidFill>
                        <a:effectLst/>
                        <a:latin typeface="Arial" panose="020B0604020202020204" pitchFamily="34" charset="0"/>
                      </a:endParaRPr>
                    </a:p>
                  </a:txBody>
                  <a:tcPr marL="3713" marR="3713" marT="37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4168908"/>
                  </a:ext>
                </a:extLst>
              </a:tr>
              <a:tr h="834963">
                <a:tc>
                  <a:txBody>
                    <a:bodyPr/>
                    <a:lstStyle/>
                    <a:p>
                      <a:pPr algn="ctr" fontAlgn="ctr"/>
                      <a:r>
                        <a:rPr lang="en-US" sz="1800" b="1" i="0" u="none" strike="noStrike">
                          <a:solidFill>
                            <a:schemeClr val="tx1"/>
                          </a:solidFill>
                          <a:effectLst/>
                          <a:latin typeface="Arial" panose="020B0604020202020204" pitchFamily="34" charset="0"/>
                        </a:rPr>
                        <a:t>3</a:t>
                      </a:r>
                    </a:p>
                  </a:txBody>
                  <a:tcPr marL="3713" marR="3713" marT="3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1" i="0" u="none" strike="noStrike" dirty="0">
                          <a:solidFill>
                            <a:srgbClr val="FFFF00"/>
                          </a:solidFill>
                          <a:effectLst/>
                          <a:latin typeface="Arial" panose="020B0604020202020204" pitchFamily="34" charset="0"/>
                        </a:rPr>
                        <a:t>Building Maintenance</a:t>
                      </a:r>
                      <a:r>
                        <a:rPr lang="en-US" sz="1400" b="1" i="0" u="none" strike="noStrike" dirty="0">
                          <a:solidFill>
                            <a:schemeClr val="tx1"/>
                          </a:solidFill>
                          <a:effectLst/>
                          <a:latin typeface="Arial" panose="020B0604020202020204" pitchFamily="34" charset="0"/>
                        </a:rPr>
                        <a:t>:</a:t>
                      </a:r>
                      <a:r>
                        <a:rPr lang="en-US" sz="1400" b="0" i="0" u="none" strike="noStrike" dirty="0">
                          <a:solidFill>
                            <a:schemeClr val="tx1"/>
                          </a:solidFill>
                          <a:effectLst/>
                          <a:latin typeface="Arial" panose="020B0604020202020204" pitchFamily="34" charset="0"/>
                        </a:rPr>
                        <a:t> Inspect building for periodic &amp; other required maintenance; prepare &amp; maintain a task "punch-list" for building repair/maintenance, inside &amp; out; Call &amp; oversee contractors to accomplish required work.  Coordinate with Classroom maintenance (5c) and Building Security (6), and other Maintenance (2a &amp; 2c).  Provide inputs to Long-term site planning (28).  Ensure exterior doors security.</a:t>
                      </a:r>
                      <a:endParaRPr lang="en-US" sz="1400" b="1" i="0" u="none" strike="noStrike" dirty="0">
                        <a:solidFill>
                          <a:schemeClr val="tx1"/>
                        </a:solidFill>
                        <a:effectLst/>
                        <a:latin typeface="Arial" panose="020B0604020202020204" pitchFamily="34" charset="0"/>
                      </a:endParaRPr>
                    </a:p>
                  </a:txBody>
                  <a:tcPr marL="3713" marR="3713" marT="37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9388387"/>
                  </a:ext>
                </a:extLst>
              </a:tr>
              <a:tr h="801785">
                <a:tc>
                  <a:txBody>
                    <a:bodyPr/>
                    <a:lstStyle/>
                    <a:p>
                      <a:pPr algn="ctr" fontAlgn="ctr"/>
                      <a:r>
                        <a:rPr lang="en-US" sz="1800" b="1" i="0" u="none" strike="noStrike">
                          <a:solidFill>
                            <a:schemeClr val="tx1"/>
                          </a:solidFill>
                          <a:effectLst/>
                          <a:latin typeface="Arial" panose="020B0604020202020204" pitchFamily="34" charset="0"/>
                        </a:rPr>
                        <a:t>4</a:t>
                      </a:r>
                    </a:p>
                  </a:txBody>
                  <a:tcPr marL="3713" marR="3713" marT="3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1" i="0" u="none" strike="noStrike" dirty="0">
                          <a:solidFill>
                            <a:srgbClr val="FFFF00"/>
                          </a:solidFill>
                          <a:effectLst/>
                          <a:latin typeface="Arial" panose="020B0604020202020204" pitchFamily="34" charset="0"/>
                        </a:rPr>
                        <a:t>Building Organization</a:t>
                      </a:r>
                      <a:r>
                        <a:rPr lang="en-US" sz="1400" b="1" i="0" u="none" strike="noStrike" dirty="0">
                          <a:solidFill>
                            <a:schemeClr val="tx1"/>
                          </a:solidFill>
                          <a:effectLst/>
                          <a:latin typeface="Arial" panose="020B0604020202020204" pitchFamily="34" charset="0"/>
                        </a:rPr>
                        <a:t>: </a:t>
                      </a:r>
                      <a:r>
                        <a:rPr lang="en-US" sz="1400" b="0" i="0" u="none" strike="noStrike" dirty="0">
                          <a:solidFill>
                            <a:schemeClr val="tx1"/>
                          </a:solidFill>
                          <a:effectLst/>
                          <a:latin typeface="Calibri" panose="020F0502020204030204" pitchFamily="34" charset="0"/>
                        </a:rPr>
                        <a:t>Maintain supplies for the copier room, keep visitor cards on hand, organize classroom material and communications (including tracts and flyers) held on foyer tables or other locations, ensure there are sufficient songbooks, determine a location and monitor the lost and found, Maintain the Baptistry.</a:t>
                      </a:r>
                      <a:endParaRPr lang="en-US" sz="1400" b="1" i="0" u="none" strike="noStrike" dirty="0">
                        <a:solidFill>
                          <a:schemeClr val="tx1"/>
                        </a:solidFill>
                        <a:effectLst/>
                        <a:latin typeface="Arial" panose="020B0604020202020204" pitchFamily="34" charset="0"/>
                      </a:endParaRPr>
                    </a:p>
                  </a:txBody>
                  <a:tcPr marL="3713" marR="3713" marT="37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2922159"/>
                  </a:ext>
                </a:extLst>
              </a:tr>
              <a:tr h="641428">
                <a:tc>
                  <a:txBody>
                    <a:bodyPr/>
                    <a:lstStyle/>
                    <a:p>
                      <a:pPr algn="ctr" fontAlgn="ctr"/>
                      <a:r>
                        <a:rPr lang="en-US" sz="1800" b="1" i="0" u="none" strike="noStrike">
                          <a:solidFill>
                            <a:schemeClr val="tx1"/>
                          </a:solidFill>
                          <a:effectLst/>
                          <a:latin typeface="Arial" panose="020B0604020202020204" pitchFamily="34" charset="0"/>
                        </a:rPr>
                        <a:t>5a</a:t>
                      </a:r>
                    </a:p>
                  </a:txBody>
                  <a:tcPr marL="3713" marR="3713" marT="3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1" i="0" u="none" strike="noStrike" dirty="0">
                          <a:solidFill>
                            <a:srgbClr val="FFFF00"/>
                          </a:solidFill>
                          <a:effectLst/>
                          <a:latin typeface="Arial" panose="020B0604020202020204" pitchFamily="34" charset="0"/>
                        </a:rPr>
                        <a:t>Treasurer</a:t>
                      </a:r>
                      <a:r>
                        <a:rPr lang="en-US" sz="1400" b="1" i="0" u="none" strike="noStrike" dirty="0">
                          <a:solidFill>
                            <a:schemeClr val="tx1"/>
                          </a:solidFill>
                          <a:effectLst/>
                          <a:latin typeface="Arial" panose="020B0604020202020204" pitchFamily="34" charset="0"/>
                        </a:rPr>
                        <a:t>:</a:t>
                      </a:r>
                      <a:r>
                        <a:rPr lang="en-US" sz="1400" b="0" i="0" u="none" strike="noStrike" dirty="0">
                          <a:solidFill>
                            <a:schemeClr val="tx1"/>
                          </a:solidFill>
                          <a:effectLst/>
                          <a:latin typeface="Calibri" panose="020F0502020204030204" pitchFamily="34" charset="0"/>
                        </a:rPr>
                        <a:t>  Keep monthly financial records; project financial status to year end; prepare yearly budgets; write checks; verify checking &amp; loan balance; prepare W-2 &amp; 1099 forms; provide monthly written/oral report, advise elders on financial status.</a:t>
                      </a:r>
                      <a:endParaRPr lang="en-US" sz="1400" b="1" i="0" u="none" strike="noStrike" dirty="0">
                        <a:solidFill>
                          <a:schemeClr val="tx1"/>
                        </a:solidFill>
                        <a:effectLst/>
                        <a:latin typeface="Arial" panose="020B0604020202020204" pitchFamily="34" charset="0"/>
                      </a:endParaRPr>
                    </a:p>
                  </a:txBody>
                  <a:tcPr marL="3713" marR="3713" marT="37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0649252"/>
                  </a:ext>
                </a:extLst>
              </a:tr>
              <a:tr h="481073">
                <a:tc>
                  <a:txBody>
                    <a:bodyPr/>
                    <a:lstStyle/>
                    <a:p>
                      <a:pPr algn="ctr" fontAlgn="ctr"/>
                      <a:r>
                        <a:rPr lang="en-US" sz="1800" b="1" i="0" u="none" strike="noStrike">
                          <a:solidFill>
                            <a:schemeClr val="tx1"/>
                          </a:solidFill>
                          <a:effectLst/>
                          <a:latin typeface="Arial" panose="020B0604020202020204" pitchFamily="34" charset="0"/>
                        </a:rPr>
                        <a:t>5b</a:t>
                      </a:r>
                    </a:p>
                  </a:txBody>
                  <a:tcPr marL="3713" marR="3713" marT="3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1" i="0" u="none" strike="noStrike" dirty="0">
                          <a:solidFill>
                            <a:srgbClr val="FFFF00"/>
                          </a:solidFill>
                          <a:effectLst/>
                          <a:latin typeface="Arial" panose="020B0604020202020204" pitchFamily="34" charset="0"/>
                        </a:rPr>
                        <a:t>Contribution Deposit</a:t>
                      </a:r>
                      <a:r>
                        <a:rPr lang="en-US" sz="1400" b="1" i="0" u="none" strike="noStrike" dirty="0">
                          <a:solidFill>
                            <a:schemeClr val="tx1"/>
                          </a:solidFill>
                          <a:effectLst/>
                          <a:latin typeface="Arial" panose="020B0604020202020204" pitchFamily="34" charset="0"/>
                        </a:rPr>
                        <a:t>: </a:t>
                      </a:r>
                      <a:r>
                        <a:rPr lang="en-US" sz="1400" b="0" i="0" u="none" strike="noStrike" dirty="0">
                          <a:solidFill>
                            <a:schemeClr val="tx1"/>
                          </a:solidFill>
                          <a:effectLst/>
                          <a:latin typeface="Calibri" panose="020F0502020204030204" pitchFamily="34" charset="0"/>
                        </a:rPr>
                        <a:t> Ensure deposit of weekly contribution on each Monday; write &amp; distribute year-end statements for contributors' tax preparation.  (Do not count contribution.)</a:t>
                      </a:r>
                      <a:endParaRPr lang="en-US" sz="1400" b="1" i="0" u="none" strike="noStrike" dirty="0">
                        <a:solidFill>
                          <a:schemeClr val="tx1"/>
                        </a:solidFill>
                        <a:effectLst/>
                        <a:latin typeface="Arial" panose="020B0604020202020204" pitchFamily="34" charset="0"/>
                      </a:endParaRPr>
                    </a:p>
                  </a:txBody>
                  <a:tcPr marL="3713" marR="3713" marT="37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4460606"/>
                  </a:ext>
                </a:extLst>
              </a:tr>
              <a:tr h="481073">
                <a:tc>
                  <a:txBody>
                    <a:bodyPr/>
                    <a:lstStyle/>
                    <a:p>
                      <a:pPr algn="ctr" fontAlgn="ctr"/>
                      <a:r>
                        <a:rPr lang="en-US" sz="1800" b="1" i="0" u="none" strike="noStrike">
                          <a:solidFill>
                            <a:schemeClr val="tx1"/>
                          </a:solidFill>
                          <a:effectLst/>
                          <a:latin typeface="Arial" panose="020B0604020202020204" pitchFamily="34" charset="0"/>
                        </a:rPr>
                        <a:t>5c</a:t>
                      </a:r>
                    </a:p>
                  </a:txBody>
                  <a:tcPr marL="3713" marR="3713" marT="3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1" i="0" u="none" strike="noStrike" dirty="0">
                          <a:solidFill>
                            <a:srgbClr val="FFFF00"/>
                          </a:solidFill>
                          <a:effectLst/>
                          <a:latin typeface="Arial" panose="020B0604020202020204" pitchFamily="34" charset="0"/>
                        </a:rPr>
                        <a:t>Contribution Counting</a:t>
                      </a:r>
                      <a:r>
                        <a:rPr lang="en-US" sz="1400" b="0" i="0" u="none" strike="noStrike" dirty="0">
                          <a:solidFill>
                            <a:schemeClr val="tx1"/>
                          </a:solidFill>
                          <a:effectLst/>
                          <a:latin typeface="Calibri" panose="020F0502020204030204" pitchFamily="34" charset="0"/>
                        </a:rPr>
                        <a:t>:  Oversee counting of contribution each Sunday (Recruit 2 deacons with a 3rd person to help &amp; a 4th assigned as backup each month).  Ensure periodic rotation of counters.</a:t>
                      </a:r>
                      <a:endParaRPr lang="en-US" sz="1400" b="1" i="0" u="none" strike="noStrike" dirty="0">
                        <a:solidFill>
                          <a:schemeClr val="tx1"/>
                        </a:solidFill>
                        <a:effectLst/>
                        <a:latin typeface="Arial" panose="020B0604020202020204" pitchFamily="34" charset="0"/>
                      </a:endParaRPr>
                    </a:p>
                  </a:txBody>
                  <a:tcPr marL="3713" marR="3713" marT="37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6368008"/>
                  </a:ext>
                </a:extLst>
              </a:tr>
              <a:tr h="481073">
                <a:tc>
                  <a:txBody>
                    <a:bodyPr/>
                    <a:lstStyle/>
                    <a:p>
                      <a:pPr algn="ctr" fontAlgn="ctr"/>
                      <a:r>
                        <a:rPr lang="en-US" sz="1800" b="1" i="0" u="none" strike="noStrike">
                          <a:solidFill>
                            <a:schemeClr val="tx1"/>
                          </a:solidFill>
                          <a:effectLst/>
                          <a:latin typeface="Arial" panose="020B0604020202020204" pitchFamily="34" charset="0"/>
                        </a:rPr>
                        <a:t>5d</a:t>
                      </a:r>
                    </a:p>
                  </a:txBody>
                  <a:tcPr marL="3713" marR="3713" marT="3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1" i="0" u="none" strike="noStrike" dirty="0">
                          <a:solidFill>
                            <a:srgbClr val="FFFF00"/>
                          </a:solidFill>
                          <a:effectLst/>
                          <a:latin typeface="Arial" panose="020B0604020202020204" pitchFamily="34" charset="0"/>
                        </a:rPr>
                        <a:t>Financial Auditor</a:t>
                      </a:r>
                      <a:r>
                        <a:rPr lang="en-US" sz="1400" b="0" i="0" u="none" strike="noStrike" dirty="0">
                          <a:solidFill>
                            <a:schemeClr val="tx1"/>
                          </a:solidFill>
                          <a:effectLst/>
                          <a:latin typeface="Calibri" panose="020F0502020204030204" pitchFamily="34" charset="0"/>
                        </a:rPr>
                        <a:t>:  Arrange for qualified, independent audit of treasurer's records every six months.   Provide report in monthly elders/deacons meeting, and produce written record of audit to Secretary (See Job #11a).</a:t>
                      </a:r>
                      <a:endParaRPr lang="en-US" sz="1400" b="1" i="0" u="none" strike="noStrike" dirty="0">
                        <a:solidFill>
                          <a:schemeClr val="tx1"/>
                        </a:solidFill>
                        <a:effectLst/>
                        <a:latin typeface="Arial" panose="020B0604020202020204" pitchFamily="34" charset="0"/>
                      </a:endParaRPr>
                    </a:p>
                  </a:txBody>
                  <a:tcPr marL="3713" marR="3713" marT="37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6318130"/>
                  </a:ext>
                </a:extLst>
              </a:tr>
              <a:tr h="801785">
                <a:tc>
                  <a:txBody>
                    <a:bodyPr/>
                    <a:lstStyle/>
                    <a:p>
                      <a:pPr algn="ctr" fontAlgn="ctr"/>
                      <a:r>
                        <a:rPr lang="en-US" sz="1800" b="1" i="0" u="none" strike="noStrike">
                          <a:solidFill>
                            <a:schemeClr val="tx1"/>
                          </a:solidFill>
                          <a:effectLst/>
                          <a:latin typeface="Arial" panose="020B0604020202020204" pitchFamily="34" charset="0"/>
                        </a:rPr>
                        <a:t>6</a:t>
                      </a:r>
                    </a:p>
                  </a:txBody>
                  <a:tcPr marL="3713" marR="3713" marT="37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1" i="0" u="none" strike="noStrike" dirty="0">
                          <a:solidFill>
                            <a:srgbClr val="FFFF00"/>
                          </a:solidFill>
                          <a:effectLst/>
                          <a:latin typeface="Arial" panose="020B0604020202020204" pitchFamily="34" charset="0"/>
                        </a:rPr>
                        <a:t>Adult Education</a:t>
                      </a:r>
                      <a:r>
                        <a:rPr lang="en-US" sz="1400" b="1" i="0" u="none" strike="noStrike" dirty="0">
                          <a:solidFill>
                            <a:schemeClr val="tx1"/>
                          </a:solidFill>
                          <a:effectLst/>
                          <a:latin typeface="Arial" panose="020B0604020202020204" pitchFamily="34" charset="0"/>
                        </a:rPr>
                        <a:t>: </a:t>
                      </a:r>
                      <a:r>
                        <a:rPr lang="en-US" sz="1400" b="0" i="0" u="none" strike="noStrike" dirty="0">
                          <a:solidFill>
                            <a:schemeClr val="tx1"/>
                          </a:solidFill>
                          <a:effectLst/>
                          <a:latin typeface="Calibri" panose="020F0502020204030204" pitchFamily="34" charset="0"/>
                        </a:rPr>
                        <a:t> Assess requirements; plan yearly curriculum; recommend teachers; keep records of courses, teachers, materials; prepare map &amp; announce classes. Conduct annual teachers meeting.  Coordinate archiving on website &amp; resources center. Maintain four year curriculum for the High School class.</a:t>
                      </a:r>
                      <a:endParaRPr lang="en-US" sz="1400" b="1" i="0" u="none" strike="noStrike" dirty="0">
                        <a:solidFill>
                          <a:schemeClr val="tx1"/>
                        </a:solidFill>
                        <a:effectLst/>
                        <a:latin typeface="Arial" panose="020B0604020202020204" pitchFamily="34" charset="0"/>
                      </a:endParaRPr>
                    </a:p>
                  </a:txBody>
                  <a:tcPr marL="3713" marR="3713" marT="371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9458370"/>
                  </a:ext>
                </a:extLst>
              </a:tr>
            </a:tbl>
          </a:graphicData>
        </a:graphic>
      </p:graphicFrame>
    </p:spTree>
    <p:extLst>
      <p:ext uri="{BB962C8B-B14F-4D97-AF65-F5344CB8AC3E}">
        <p14:creationId xmlns:p14="http://schemas.microsoft.com/office/powerpoint/2010/main" val="2400935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676400"/>
            <a:ext cx="11658600" cy="4648200"/>
          </a:xfrm>
          <a:noFill/>
        </p:spPr>
        <p:txBody>
          <a:bodyPr>
            <a:normAutofit/>
          </a:bodyPr>
          <a:lstStyle/>
          <a:p>
            <a:pPr marL="533400" indent="-533400">
              <a:lnSpc>
                <a:spcPct val="80000"/>
              </a:lnSpc>
            </a:pPr>
            <a:r>
              <a:rPr lang="en-US" sz="3200" dirty="0">
                <a:latin typeface="Calibri" pitchFamily="34" charset="0"/>
              </a:rPr>
              <a:t>What is said about the character they must have?</a:t>
            </a:r>
          </a:p>
          <a:p>
            <a:pPr marL="533400" indent="-533400">
              <a:lnSpc>
                <a:spcPct val="80000"/>
              </a:lnSpc>
            </a:pPr>
            <a:r>
              <a:rPr lang="en-US" sz="3200" dirty="0">
                <a:latin typeface="Calibri" pitchFamily="34" charset="0"/>
              </a:rPr>
              <a:t>What is said of their spiritual nature? </a:t>
            </a:r>
          </a:p>
          <a:p>
            <a:pPr marL="533400" indent="-533400">
              <a:lnSpc>
                <a:spcPct val="80000"/>
              </a:lnSpc>
            </a:pPr>
            <a:r>
              <a:rPr lang="en-US" sz="3200" dirty="0">
                <a:latin typeface="Calibri" pitchFamily="34" charset="0"/>
              </a:rPr>
              <a:t>What is said about their past “accomplishments”?</a:t>
            </a:r>
          </a:p>
          <a:p>
            <a:pPr marL="533400" indent="-533400">
              <a:lnSpc>
                <a:spcPct val="80000"/>
              </a:lnSpc>
            </a:pPr>
            <a:r>
              <a:rPr lang="en-US" sz="3200" dirty="0">
                <a:latin typeface="Calibri" pitchFamily="34" charset="0"/>
              </a:rPr>
              <a:t>What is said of their wives?</a:t>
            </a:r>
          </a:p>
          <a:p>
            <a:pPr marL="533400" indent="-533400">
              <a:lnSpc>
                <a:spcPct val="80000"/>
              </a:lnSpc>
            </a:pPr>
            <a:r>
              <a:rPr lang="en-US" sz="3200" dirty="0">
                <a:latin typeface="Calibri" pitchFamily="34" charset="0"/>
              </a:rPr>
              <a:t>What happens when they serve well?</a:t>
            </a: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Deacons (</a:t>
            </a:r>
            <a:r>
              <a:rPr lang="en-US" sz="4400" dirty="0" err="1">
                <a:solidFill>
                  <a:srgbClr val="FFFF00"/>
                </a:solidFill>
                <a:latin typeface="Calibri" pitchFamily="34" charset="0"/>
              </a:rPr>
              <a:t>Diakonous</a:t>
            </a:r>
            <a:r>
              <a:rPr lang="en-US" sz="4400" dirty="0">
                <a:solidFill>
                  <a:srgbClr val="FFFF00"/>
                </a:solidFill>
                <a:latin typeface="Calibri" pitchFamily="34" charset="0"/>
              </a:rPr>
              <a:t>)</a:t>
            </a:r>
          </a:p>
          <a:p>
            <a:pPr algn="ctr" eaLnBrk="1" hangingPunct="1"/>
            <a:r>
              <a:rPr lang="en-US" sz="4400" dirty="0">
                <a:solidFill>
                  <a:srgbClr val="FFFF00"/>
                </a:solidFill>
                <a:latin typeface="Calibri" pitchFamily="34" charset="0"/>
              </a:rPr>
              <a:t>Qualifications – I Timothy 3:8-13</a:t>
            </a:r>
          </a:p>
        </p:txBody>
      </p:sp>
      <p:sp>
        <p:nvSpPr>
          <p:cNvPr id="3" name="TextBox 2">
            <a:extLst>
              <a:ext uri="{FF2B5EF4-FFF2-40B4-BE49-F238E27FC236}">
                <a16:creationId xmlns:a16="http://schemas.microsoft.com/office/drawing/2014/main" id="{A133571B-AAA1-83AE-0A8E-5CA9D7F374DC}"/>
              </a:ext>
            </a:extLst>
          </p:cNvPr>
          <p:cNvSpPr txBox="1"/>
          <p:nvPr/>
        </p:nvSpPr>
        <p:spPr>
          <a:xfrm>
            <a:off x="76200" y="6400800"/>
            <a:ext cx="8077200" cy="369332"/>
          </a:xfrm>
          <a:prstGeom prst="rect">
            <a:avLst/>
          </a:prstGeom>
          <a:noFill/>
        </p:spPr>
        <p:txBody>
          <a:bodyPr wrap="square" rtlCol="0">
            <a:spAutoFit/>
          </a:bodyPr>
          <a:lstStyle/>
          <a:p>
            <a:r>
              <a:rPr lang="en-US" dirty="0"/>
              <a:t>Mason Broadwell | martinmason3@gmail.com | 404-934-9933</a:t>
            </a:r>
          </a:p>
        </p:txBody>
      </p:sp>
    </p:spTree>
    <p:extLst>
      <p:ext uri="{BB962C8B-B14F-4D97-AF65-F5344CB8AC3E}">
        <p14:creationId xmlns:p14="http://schemas.microsoft.com/office/powerpoint/2010/main" val="206135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371600"/>
            <a:ext cx="11925300" cy="5379568"/>
          </a:xfrm>
          <a:noFill/>
        </p:spPr>
        <p:txBody>
          <a:bodyPr>
            <a:normAutofit/>
          </a:bodyPr>
          <a:lstStyle/>
          <a:p>
            <a:pPr marL="533400" indent="-533400">
              <a:lnSpc>
                <a:spcPct val="80000"/>
              </a:lnSpc>
            </a:pPr>
            <a:r>
              <a:rPr lang="en-US" sz="3200" dirty="0">
                <a:latin typeface="Calibri" pitchFamily="34" charset="0"/>
              </a:rPr>
              <a:t>A figurehead or dictator</a:t>
            </a:r>
          </a:p>
          <a:p>
            <a:pPr marL="933450" lvl="1" indent="-533400">
              <a:lnSpc>
                <a:spcPct val="80000"/>
              </a:lnSpc>
            </a:pPr>
            <a:r>
              <a:rPr lang="en-US" sz="2800" dirty="0">
                <a:latin typeface="Calibri" pitchFamily="34" charset="0"/>
              </a:rPr>
              <a:t>Evangelists’ role and tasks are those of a servant, not an elder</a:t>
            </a:r>
          </a:p>
          <a:p>
            <a:pPr marL="933450" lvl="1" indent="-533400">
              <a:lnSpc>
                <a:spcPct val="80000"/>
              </a:lnSpc>
            </a:pPr>
            <a:r>
              <a:rPr lang="en-US" sz="2800" dirty="0">
                <a:latin typeface="Calibri" pitchFamily="34" charset="0"/>
              </a:rPr>
              <a:t>Their tasks are also given to all members – 1 Pet 4:10-11</a:t>
            </a:r>
          </a:p>
          <a:p>
            <a:pPr marL="533400" indent="-533400">
              <a:lnSpc>
                <a:spcPct val="80000"/>
              </a:lnSpc>
            </a:pPr>
            <a:r>
              <a:rPr lang="en-US" sz="3200" dirty="0">
                <a:latin typeface="Calibri" pitchFamily="34" charset="0"/>
              </a:rPr>
              <a:t>The arbiter of truth</a:t>
            </a:r>
          </a:p>
          <a:p>
            <a:pPr marL="933450" lvl="1" indent="-533400">
              <a:lnSpc>
                <a:spcPct val="80000"/>
              </a:lnSpc>
            </a:pPr>
            <a:r>
              <a:rPr lang="en-US" sz="2800" dirty="0">
                <a:latin typeface="Calibri" pitchFamily="34" charset="0"/>
              </a:rPr>
              <a:t>Evangelists should be experts in the word (2 Tim 3:14-17) and able to teach (2 Tim 2:24-25)</a:t>
            </a:r>
          </a:p>
          <a:p>
            <a:pPr marL="933450" lvl="1" indent="-533400">
              <a:lnSpc>
                <a:spcPct val="80000"/>
              </a:lnSpc>
            </a:pPr>
            <a:r>
              <a:rPr lang="en-US" sz="2800" dirty="0">
                <a:effectLst/>
                <a:latin typeface="Calibri" pitchFamily="34" charset="0"/>
              </a:rPr>
              <a:t>But the same instruction is given to elders (Tit. 1:9) and others may know more</a:t>
            </a: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What Evangelists Are Not</a:t>
            </a:r>
          </a:p>
        </p:txBody>
      </p:sp>
      <p:sp>
        <p:nvSpPr>
          <p:cNvPr id="3" name="TextBox 2">
            <a:extLst>
              <a:ext uri="{FF2B5EF4-FFF2-40B4-BE49-F238E27FC236}">
                <a16:creationId xmlns:a16="http://schemas.microsoft.com/office/drawing/2014/main" id="{6EE8E287-FC46-4896-9DA7-8BC031F7F383}"/>
              </a:ext>
            </a:extLst>
          </p:cNvPr>
          <p:cNvSpPr txBox="1"/>
          <p:nvPr/>
        </p:nvSpPr>
        <p:spPr>
          <a:xfrm>
            <a:off x="76200" y="6400800"/>
            <a:ext cx="8077200" cy="369332"/>
          </a:xfrm>
          <a:prstGeom prst="rect">
            <a:avLst/>
          </a:prstGeom>
          <a:noFill/>
        </p:spPr>
        <p:txBody>
          <a:bodyPr wrap="square" rtlCol="0">
            <a:spAutoFit/>
          </a:bodyPr>
          <a:lstStyle/>
          <a:p>
            <a:r>
              <a:rPr lang="en-US" dirty="0"/>
              <a:t>Mason Broadwell | martinmason3@gmail.com | 404-934-9933</a:t>
            </a:r>
          </a:p>
        </p:txBody>
      </p:sp>
    </p:spTree>
    <p:extLst>
      <p:ext uri="{BB962C8B-B14F-4D97-AF65-F5344CB8AC3E}">
        <p14:creationId xmlns:p14="http://schemas.microsoft.com/office/powerpoint/2010/main" val="134703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7892">
                                            <p:txEl>
                                              <p:pRg st="1" end="1"/>
                                            </p:txEl>
                                          </p:spTgt>
                                        </p:tgtEl>
                                        <p:attrNameLst>
                                          <p:attrName>style.visibility</p:attrName>
                                        </p:attrNameLst>
                                      </p:cBhvr>
                                      <p:to>
                                        <p:strVal val="visible"/>
                                      </p:to>
                                    </p:set>
                                    <p:animEffect transition="in" filter="dissolve">
                                      <p:cBhvr>
                                        <p:cTn id="10" dur="500"/>
                                        <p:tgtEl>
                                          <p:spTgt spid="37892">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7892">
                                            <p:txEl>
                                              <p:pRg st="2" end="2"/>
                                            </p:txEl>
                                          </p:spTgt>
                                        </p:tgtEl>
                                        <p:attrNameLst>
                                          <p:attrName>style.visibility</p:attrName>
                                        </p:attrNameLst>
                                      </p:cBhvr>
                                      <p:to>
                                        <p:strVal val="visible"/>
                                      </p:to>
                                    </p:set>
                                    <p:animEffect transition="in" filter="dissolve">
                                      <p:cBhvr>
                                        <p:cTn id="13" dur="500"/>
                                        <p:tgtEl>
                                          <p:spTgt spid="3789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7892">
                                            <p:txEl>
                                              <p:pRg st="3" end="3"/>
                                            </p:txEl>
                                          </p:spTgt>
                                        </p:tgtEl>
                                        <p:attrNameLst>
                                          <p:attrName>style.visibility</p:attrName>
                                        </p:attrNameLst>
                                      </p:cBhvr>
                                      <p:to>
                                        <p:strVal val="visible"/>
                                      </p:to>
                                    </p:set>
                                    <p:animEffect transition="in" filter="dissolve">
                                      <p:cBhvr>
                                        <p:cTn id="18" dur="500"/>
                                        <p:tgtEl>
                                          <p:spTgt spid="37892">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7892">
                                            <p:txEl>
                                              <p:pRg st="4" end="4"/>
                                            </p:txEl>
                                          </p:spTgt>
                                        </p:tgtEl>
                                        <p:attrNameLst>
                                          <p:attrName>style.visibility</p:attrName>
                                        </p:attrNameLst>
                                      </p:cBhvr>
                                      <p:to>
                                        <p:strVal val="visible"/>
                                      </p:to>
                                    </p:set>
                                    <p:animEffect transition="in" filter="dissolve">
                                      <p:cBhvr>
                                        <p:cTn id="21" dur="500"/>
                                        <p:tgtEl>
                                          <p:spTgt spid="37892">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7892">
                                            <p:txEl>
                                              <p:pRg st="5" end="5"/>
                                            </p:txEl>
                                          </p:spTgt>
                                        </p:tgtEl>
                                        <p:attrNameLst>
                                          <p:attrName>style.visibility</p:attrName>
                                        </p:attrNameLst>
                                      </p:cBhvr>
                                      <p:to>
                                        <p:strVal val="visible"/>
                                      </p:to>
                                    </p:set>
                                    <p:animEffect transition="in" filter="dissolve">
                                      <p:cBhvr>
                                        <p:cTn id="24" dur="500"/>
                                        <p:tgtEl>
                                          <p:spTgt spid="3789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371600"/>
            <a:ext cx="11925300" cy="5379568"/>
          </a:xfrm>
          <a:noFill/>
        </p:spPr>
        <p:txBody>
          <a:bodyPr vert="horz" lIns="91440" tIns="45720" rIns="91440" bIns="45720" rtlCol="0" anchor="t">
            <a:normAutofit/>
          </a:bodyPr>
          <a:lstStyle/>
          <a:p>
            <a:pPr marL="533400" indent="-533400">
              <a:lnSpc>
                <a:spcPct val="80000"/>
              </a:lnSpc>
            </a:pPr>
            <a:r>
              <a:rPr lang="en-US" sz="3200" dirty="0">
                <a:latin typeface="Calibri" pitchFamily="34" charset="0"/>
              </a:rPr>
              <a:t>An employee of the elders or the congregation</a:t>
            </a:r>
          </a:p>
          <a:p>
            <a:pPr marL="933450" lvl="1" indent="-533400">
              <a:lnSpc>
                <a:spcPct val="80000"/>
              </a:lnSpc>
            </a:pPr>
            <a:r>
              <a:rPr lang="en-US" sz="2800" dirty="0">
                <a:latin typeface="Calibri" pitchFamily="34" charset="0"/>
              </a:rPr>
              <a:t>New Testament evangelists seem to be pretty independent</a:t>
            </a:r>
          </a:p>
          <a:p>
            <a:pPr marL="933450" lvl="1" indent="-533400">
              <a:lnSpc>
                <a:spcPct val="80000"/>
              </a:lnSpc>
            </a:pPr>
            <a:r>
              <a:rPr lang="en-US" sz="2800" dirty="0">
                <a:latin typeface="Calibri" pitchFamily="34" charset="0"/>
              </a:rPr>
              <a:t>See Acts 19:10, 21; 1 Tim 1:3-4; Tit. 1:5</a:t>
            </a:r>
          </a:p>
          <a:p>
            <a:pPr marL="533400" indent="-533400">
              <a:lnSpc>
                <a:spcPct val="80000"/>
              </a:lnSpc>
            </a:pPr>
            <a:r>
              <a:rPr lang="en-US" sz="3200" dirty="0">
                <a:latin typeface="Calibri"/>
                <a:ea typeface="Calibri"/>
                <a:cs typeface="Calibri"/>
              </a:rPr>
              <a:t>The “congregational delegate” (he works, and we all get credit)</a:t>
            </a:r>
          </a:p>
          <a:p>
            <a:pPr marL="933450" lvl="1" indent="-533400">
              <a:lnSpc>
                <a:spcPct val="80000"/>
              </a:lnSpc>
            </a:pPr>
            <a:r>
              <a:rPr lang="en-US" sz="2800" dirty="0">
                <a:latin typeface="Calibri" pitchFamily="34" charset="0"/>
              </a:rPr>
              <a:t>New Testament evangelists “equip the </a:t>
            </a:r>
            <a:r>
              <a:rPr lang="en-US" sz="2800" u="sng" dirty="0">
                <a:latin typeface="Calibri" pitchFamily="34" charset="0"/>
              </a:rPr>
              <a:t>saints</a:t>
            </a:r>
            <a:r>
              <a:rPr lang="en-US" sz="2800" dirty="0">
                <a:latin typeface="Calibri" pitchFamily="34" charset="0"/>
              </a:rPr>
              <a:t> for the work of service (</a:t>
            </a:r>
            <a:r>
              <a:rPr lang="en-US" sz="2800" dirty="0">
                <a:solidFill>
                  <a:srgbClr val="FFFF00"/>
                </a:solidFill>
                <a:latin typeface="Calibri" pitchFamily="34" charset="0"/>
              </a:rPr>
              <a:t>diakonia</a:t>
            </a:r>
            <a:r>
              <a:rPr lang="en-US" sz="2800" dirty="0">
                <a:latin typeface="Calibri" pitchFamily="34" charset="0"/>
              </a:rPr>
              <a:t> – ‘ministry,’ ESV)” (Eph 4:12)</a:t>
            </a: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What Evangelists Are Not</a:t>
            </a:r>
          </a:p>
        </p:txBody>
      </p:sp>
      <p:sp>
        <p:nvSpPr>
          <p:cNvPr id="2" name="TextBox 1">
            <a:extLst>
              <a:ext uri="{FF2B5EF4-FFF2-40B4-BE49-F238E27FC236}">
                <a16:creationId xmlns:a16="http://schemas.microsoft.com/office/drawing/2014/main" id="{BA190712-F9F4-613C-6810-158AEE7383F3}"/>
              </a:ext>
            </a:extLst>
          </p:cNvPr>
          <p:cNvSpPr txBox="1"/>
          <p:nvPr/>
        </p:nvSpPr>
        <p:spPr>
          <a:xfrm>
            <a:off x="76200" y="6400800"/>
            <a:ext cx="8077200" cy="369332"/>
          </a:xfrm>
          <a:prstGeom prst="rect">
            <a:avLst/>
          </a:prstGeom>
          <a:noFill/>
        </p:spPr>
        <p:txBody>
          <a:bodyPr wrap="square" rtlCol="0">
            <a:spAutoFit/>
          </a:bodyPr>
          <a:lstStyle/>
          <a:p>
            <a:r>
              <a:rPr lang="en-US" dirty="0"/>
              <a:t>Mason Broadwell | martinmason3@gmail.com | 404-934-9933</a:t>
            </a:r>
          </a:p>
        </p:txBody>
      </p:sp>
    </p:spTree>
    <p:extLst>
      <p:ext uri="{BB962C8B-B14F-4D97-AF65-F5344CB8AC3E}">
        <p14:creationId xmlns:p14="http://schemas.microsoft.com/office/powerpoint/2010/main" val="2925281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7892">
                                            <p:txEl>
                                              <p:pRg st="1" end="1"/>
                                            </p:txEl>
                                          </p:spTgt>
                                        </p:tgtEl>
                                        <p:attrNameLst>
                                          <p:attrName>style.visibility</p:attrName>
                                        </p:attrNameLst>
                                      </p:cBhvr>
                                      <p:to>
                                        <p:strVal val="visible"/>
                                      </p:to>
                                    </p:set>
                                    <p:animEffect transition="in" filter="dissolve">
                                      <p:cBhvr>
                                        <p:cTn id="10" dur="500"/>
                                        <p:tgtEl>
                                          <p:spTgt spid="37892">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7892">
                                            <p:txEl>
                                              <p:pRg st="2" end="2"/>
                                            </p:txEl>
                                          </p:spTgt>
                                        </p:tgtEl>
                                        <p:attrNameLst>
                                          <p:attrName>style.visibility</p:attrName>
                                        </p:attrNameLst>
                                      </p:cBhvr>
                                      <p:to>
                                        <p:strVal val="visible"/>
                                      </p:to>
                                    </p:set>
                                    <p:animEffect transition="in" filter="dissolve">
                                      <p:cBhvr>
                                        <p:cTn id="13" dur="500"/>
                                        <p:tgtEl>
                                          <p:spTgt spid="3789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7892">
                                            <p:txEl>
                                              <p:pRg st="3" end="3"/>
                                            </p:txEl>
                                          </p:spTgt>
                                        </p:tgtEl>
                                        <p:attrNameLst>
                                          <p:attrName>style.visibility</p:attrName>
                                        </p:attrNameLst>
                                      </p:cBhvr>
                                      <p:to>
                                        <p:strVal val="visible"/>
                                      </p:to>
                                    </p:set>
                                    <p:animEffect transition="in" filter="dissolve">
                                      <p:cBhvr>
                                        <p:cTn id="18" dur="500"/>
                                        <p:tgtEl>
                                          <p:spTgt spid="37892">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7892">
                                            <p:txEl>
                                              <p:pRg st="4" end="4"/>
                                            </p:txEl>
                                          </p:spTgt>
                                        </p:tgtEl>
                                        <p:attrNameLst>
                                          <p:attrName>style.visibility</p:attrName>
                                        </p:attrNameLst>
                                      </p:cBhvr>
                                      <p:to>
                                        <p:strVal val="visible"/>
                                      </p:to>
                                    </p:set>
                                    <p:animEffect transition="in" filter="dissolve">
                                      <p:cBhvr>
                                        <p:cTn id="21" dur="500"/>
                                        <p:tgtEl>
                                          <p:spTgt spid="378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371600"/>
            <a:ext cx="11925300" cy="4648200"/>
          </a:xfrm>
          <a:noFill/>
        </p:spPr>
        <p:txBody>
          <a:bodyPr vert="horz" lIns="91440" tIns="45720" rIns="91440" bIns="45720" rtlCol="0" anchor="t">
            <a:normAutofit/>
          </a:bodyPr>
          <a:lstStyle/>
          <a:p>
            <a:pPr marL="533400" indent="-533400">
              <a:lnSpc>
                <a:spcPct val="80000"/>
              </a:lnSpc>
            </a:pPr>
            <a:r>
              <a:rPr lang="en-US" sz="3600" dirty="0">
                <a:latin typeface="Calibri" pitchFamily="34" charset="0"/>
              </a:rPr>
              <a:t>Word used three times – Acts 21:8, Eph. 4:11, II Tim. 4:5</a:t>
            </a:r>
          </a:p>
          <a:p>
            <a:pPr marL="533400" indent="-533400">
              <a:lnSpc>
                <a:spcPct val="80000"/>
              </a:lnSpc>
            </a:pPr>
            <a:r>
              <a:rPr lang="en-US" sz="3600" dirty="0">
                <a:latin typeface="Calibri" pitchFamily="34" charset="0"/>
              </a:rPr>
              <a:t>Many more uses of preach or preaching </a:t>
            </a:r>
            <a:r>
              <a:rPr lang="en-US" sz="3600" dirty="0">
                <a:solidFill>
                  <a:srgbClr val="FFFF00"/>
                </a:solidFill>
                <a:latin typeface="Calibri" pitchFamily="34" charset="0"/>
              </a:rPr>
              <a:t>(</a:t>
            </a:r>
            <a:r>
              <a:rPr lang="en-US" sz="3600" dirty="0" err="1">
                <a:solidFill>
                  <a:srgbClr val="FFFF00"/>
                </a:solidFill>
                <a:latin typeface="Calibri" pitchFamily="34" charset="0"/>
              </a:rPr>
              <a:t>euangelizomeno</a:t>
            </a:r>
            <a:r>
              <a:rPr lang="en-US" sz="3600" dirty="0">
                <a:solidFill>
                  <a:srgbClr val="FFFF00"/>
                </a:solidFill>
                <a:latin typeface="Calibri" pitchFamily="34" charset="0"/>
              </a:rPr>
              <a:t>)</a:t>
            </a:r>
          </a:p>
          <a:p>
            <a:pPr marL="933450" lvl="1" indent="-533400">
              <a:lnSpc>
                <a:spcPct val="80000"/>
              </a:lnSpc>
            </a:pPr>
            <a:r>
              <a:rPr lang="en-US" sz="3200" dirty="0">
                <a:latin typeface="Calibri" pitchFamily="34" charset="0"/>
              </a:rPr>
              <a:t>Also “minister” (</a:t>
            </a:r>
            <a:r>
              <a:rPr lang="en-US" sz="3200" dirty="0" err="1">
                <a:solidFill>
                  <a:srgbClr val="FFFF00"/>
                </a:solidFill>
                <a:latin typeface="Calibri" pitchFamily="34" charset="0"/>
              </a:rPr>
              <a:t>diakonos</a:t>
            </a:r>
            <a:r>
              <a:rPr lang="en-US" sz="3200" dirty="0">
                <a:latin typeface="Calibri" pitchFamily="34" charset="0"/>
              </a:rPr>
              <a:t>) – Rom 15:16; Eph 3:7; Col 1:25, 4:17</a:t>
            </a:r>
          </a:p>
          <a:p>
            <a:pPr marL="533400" indent="-533400">
              <a:lnSpc>
                <a:spcPct val="80000"/>
              </a:lnSpc>
            </a:pPr>
            <a:r>
              <a:rPr lang="en-US" sz="3600" dirty="0">
                <a:latin typeface="Calibri" pitchFamily="34" charset="0"/>
              </a:rPr>
              <a:t>A gift to the church – Ephesians 4:11</a:t>
            </a:r>
          </a:p>
          <a:p>
            <a:pPr marL="933450" lvl="1" indent="-533400">
              <a:lnSpc>
                <a:spcPct val="80000"/>
              </a:lnSpc>
            </a:pPr>
            <a:r>
              <a:rPr lang="en-US" sz="3200" dirty="0">
                <a:latin typeface="Calibri" pitchFamily="34" charset="0"/>
              </a:rPr>
              <a:t>To equip the saints for “the work of ministry (</a:t>
            </a:r>
            <a:r>
              <a:rPr lang="en-US" sz="3200" dirty="0">
                <a:solidFill>
                  <a:srgbClr val="FFFF00"/>
                </a:solidFill>
                <a:latin typeface="Calibri" pitchFamily="34" charset="0"/>
              </a:rPr>
              <a:t>diakonia</a:t>
            </a:r>
            <a:r>
              <a:rPr lang="en-US" sz="3200" dirty="0">
                <a:latin typeface="Calibri" pitchFamily="34" charset="0"/>
              </a:rPr>
              <a:t>)”</a:t>
            </a:r>
            <a:endParaRPr lang="en-US" sz="3400" dirty="0">
              <a:latin typeface="Calibri" pitchFamily="34" charset="0"/>
            </a:endParaRPr>
          </a:p>
          <a:p>
            <a:pPr marL="533400" indent="-533400">
              <a:lnSpc>
                <a:spcPct val="80000"/>
              </a:lnSpc>
            </a:pPr>
            <a:r>
              <a:rPr lang="en-US" sz="3600" dirty="0">
                <a:latin typeface="Calibri"/>
                <a:ea typeface="Calibri"/>
                <a:cs typeface="Calibri"/>
              </a:rPr>
              <a:t>The work of an evangelist – II Tim 4:1-5</a:t>
            </a:r>
          </a:p>
          <a:p>
            <a:pPr marL="533400" indent="-533400">
              <a:lnSpc>
                <a:spcPct val="80000"/>
              </a:lnSpc>
            </a:pPr>
            <a:r>
              <a:rPr lang="en-US" sz="3600" dirty="0">
                <a:latin typeface="Calibri" pitchFamily="34" charset="0"/>
              </a:rPr>
              <a:t>The location of an evangelist</a:t>
            </a:r>
          </a:p>
          <a:p>
            <a:pPr marL="533400" indent="-533400">
              <a:lnSpc>
                <a:spcPct val="80000"/>
              </a:lnSpc>
            </a:pPr>
            <a:r>
              <a:rPr lang="en-US" sz="3600" dirty="0">
                <a:latin typeface="Calibri" pitchFamily="34" charset="0"/>
              </a:rPr>
              <a:t>Relationship of a church and an evangelist </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Evangelist (</a:t>
            </a:r>
            <a:r>
              <a:rPr lang="en-US" sz="4400" dirty="0" err="1">
                <a:solidFill>
                  <a:srgbClr val="FFFF00"/>
                </a:solidFill>
                <a:latin typeface="Calibri" pitchFamily="34" charset="0"/>
              </a:rPr>
              <a:t>Euangelistou</a:t>
            </a:r>
            <a:r>
              <a:rPr lang="en-US" sz="4400" dirty="0">
                <a:solidFill>
                  <a:srgbClr val="FFFF00"/>
                </a:solidFill>
                <a:latin typeface="Calibri" pitchFamily="34" charset="0"/>
              </a:rPr>
              <a:t>)</a:t>
            </a:r>
          </a:p>
        </p:txBody>
      </p:sp>
      <p:sp>
        <p:nvSpPr>
          <p:cNvPr id="3" name="TextBox 2">
            <a:extLst>
              <a:ext uri="{FF2B5EF4-FFF2-40B4-BE49-F238E27FC236}">
                <a16:creationId xmlns:a16="http://schemas.microsoft.com/office/drawing/2014/main" id="{7EFD31E1-B671-C61A-6E57-B95DA1113A30}"/>
              </a:ext>
            </a:extLst>
          </p:cNvPr>
          <p:cNvSpPr txBox="1"/>
          <p:nvPr/>
        </p:nvSpPr>
        <p:spPr>
          <a:xfrm>
            <a:off x="76200" y="6400800"/>
            <a:ext cx="8077200" cy="369332"/>
          </a:xfrm>
          <a:prstGeom prst="rect">
            <a:avLst/>
          </a:prstGeom>
          <a:noFill/>
        </p:spPr>
        <p:txBody>
          <a:bodyPr wrap="square" rtlCol="0">
            <a:spAutoFit/>
          </a:bodyPr>
          <a:lstStyle/>
          <a:p>
            <a:r>
              <a:rPr lang="en-US" dirty="0"/>
              <a:t>Mason Broadwell | martinmason3@gmail.com | 404-934-9933</a:t>
            </a:r>
          </a:p>
        </p:txBody>
      </p:sp>
    </p:spTree>
    <p:extLst>
      <p:ext uri="{BB962C8B-B14F-4D97-AF65-F5344CB8AC3E}">
        <p14:creationId xmlns:p14="http://schemas.microsoft.com/office/powerpoint/2010/main" val="109396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7892">
                                            <p:txEl>
                                              <p:pRg st="2" end="2"/>
                                            </p:txEl>
                                          </p:spTgt>
                                        </p:tgtEl>
                                        <p:attrNameLst>
                                          <p:attrName>style.visibility</p:attrName>
                                        </p:attrNameLst>
                                      </p:cBhvr>
                                      <p:to>
                                        <p:strVal val="visible"/>
                                      </p:to>
                                    </p:set>
                                    <p:animEffect transition="in" filter="dissolve">
                                      <p:cBhvr>
                                        <p:cTn id="15" dur="500"/>
                                        <p:tgtEl>
                                          <p:spTgt spid="3789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7892">
                                            <p:txEl>
                                              <p:pRg st="3" end="3"/>
                                            </p:txEl>
                                          </p:spTgt>
                                        </p:tgtEl>
                                        <p:attrNameLst>
                                          <p:attrName>style.visibility</p:attrName>
                                        </p:attrNameLst>
                                      </p:cBhvr>
                                      <p:to>
                                        <p:strVal val="visible"/>
                                      </p:to>
                                    </p:set>
                                    <p:animEffect transition="in" filter="dissolve">
                                      <p:cBhvr>
                                        <p:cTn id="20" dur="500"/>
                                        <p:tgtEl>
                                          <p:spTgt spid="37892">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7892">
                                            <p:txEl>
                                              <p:pRg st="4" end="4"/>
                                            </p:txEl>
                                          </p:spTgt>
                                        </p:tgtEl>
                                        <p:attrNameLst>
                                          <p:attrName>style.visibility</p:attrName>
                                        </p:attrNameLst>
                                      </p:cBhvr>
                                      <p:to>
                                        <p:strVal val="visible"/>
                                      </p:to>
                                    </p:set>
                                    <p:animEffect transition="in" filter="dissolve">
                                      <p:cBhvr>
                                        <p:cTn id="23" dur="500"/>
                                        <p:tgtEl>
                                          <p:spTgt spid="3789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7892">
                                            <p:txEl>
                                              <p:pRg st="5" end="5"/>
                                            </p:txEl>
                                          </p:spTgt>
                                        </p:tgtEl>
                                        <p:attrNameLst>
                                          <p:attrName>style.visibility</p:attrName>
                                        </p:attrNameLst>
                                      </p:cBhvr>
                                      <p:to>
                                        <p:strVal val="visible"/>
                                      </p:to>
                                    </p:set>
                                    <p:animEffect transition="in" filter="dissolve">
                                      <p:cBhvr>
                                        <p:cTn id="28" dur="500"/>
                                        <p:tgtEl>
                                          <p:spTgt spid="37892">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7892">
                                            <p:txEl>
                                              <p:pRg st="6" end="6"/>
                                            </p:txEl>
                                          </p:spTgt>
                                        </p:tgtEl>
                                        <p:attrNameLst>
                                          <p:attrName>style.visibility</p:attrName>
                                        </p:attrNameLst>
                                      </p:cBhvr>
                                      <p:to>
                                        <p:strVal val="visible"/>
                                      </p:to>
                                    </p:set>
                                    <p:animEffect transition="in" filter="dissolve">
                                      <p:cBhvr>
                                        <p:cTn id="33" dur="500"/>
                                        <p:tgtEl>
                                          <p:spTgt spid="3789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7892">
                                            <p:txEl>
                                              <p:pRg st="7" end="7"/>
                                            </p:txEl>
                                          </p:spTgt>
                                        </p:tgtEl>
                                        <p:attrNameLst>
                                          <p:attrName>style.visibility</p:attrName>
                                        </p:attrNameLst>
                                      </p:cBhvr>
                                      <p:to>
                                        <p:strVal val="visible"/>
                                      </p:to>
                                    </p:set>
                                    <p:animEffect transition="in" filter="dissolve">
                                      <p:cBhvr>
                                        <p:cTn id="38" dur="500"/>
                                        <p:tgtEl>
                                          <p:spTgt spid="3789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533400" y="2590800"/>
            <a:ext cx="11201400" cy="3124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Does an evangelist have a position of authority?</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7</a:t>
            </a:r>
          </a:p>
        </p:txBody>
      </p:sp>
      <p:sp>
        <p:nvSpPr>
          <p:cNvPr id="5" name="TextBox 4">
            <a:extLst>
              <a:ext uri="{FF2B5EF4-FFF2-40B4-BE49-F238E27FC236}">
                <a16:creationId xmlns:a16="http://schemas.microsoft.com/office/drawing/2014/main" id="{A310E3CE-01DF-5173-2802-171E4D3AD371}"/>
              </a:ext>
            </a:extLst>
          </p:cNvPr>
          <p:cNvSpPr txBox="1"/>
          <p:nvPr/>
        </p:nvSpPr>
        <p:spPr>
          <a:xfrm>
            <a:off x="76200" y="6400800"/>
            <a:ext cx="8077200" cy="369332"/>
          </a:xfrm>
          <a:prstGeom prst="rect">
            <a:avLst/>
          </a:prstGeom>
          <a:noFill/>
        </p:spPr>
        <p:txBody>
          <a:bodyPr wrap="square" rtlCol="0">
            <a:spAutoFit/>
          </a:bodyPr>
          <a:lstStyle/>
          <a:p>
            <a:r>
              <a:rPr lang="en-US" dirty="0"/>
              <a:t>Mason Broadwell | martinmason3@gmail.com | 404-934-9933</a:t>
            </a:r>
          </a:p>
        </p:txBody>
      </p:sp>
    </p:spTree>
    <p:extLst>
      <p:ext uri="{BB962C8B-B14F-4D97-AF65-F5344CB8AC3E}">
        <p14:creationId xmlns:p14="http://schemas.microsoft.com/office/powerpoint/2010/main" val="1113805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1658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All saved individuals in every place of all times</a:t>
            </a:r>
          </a:p>
        </p:txBody>
      </p:sp>
      <p:sp>
        <p:nvSpPr>
          <p:cNvPr id="37892" name="Rectangle 4"/>
          <p:cNvSpPr>
            <a:spLocks noGrp="1" noChangeArrowheads="1"/>
          </p:cNvSpPr>
          <p:nvPr>
            <p:ph type="body" sz="half" idx="4294967295"/>
          </p:nvPr>
        </p:nvSpPr>
        <p:spPr>
          <a:xfrm>
            <a:off x="927893" y="2057400"/>
            <a:ext cx="10744200" cy="3502652"/>
          </a:xfrm>
          <a:noFill/>
        </p:spPr>
        <p:txBody>
          <a:bodyPr>
            <a:normAutofit fontScale="92500" lnSpcReduction="10000"/>
          </a:bodyPr>
          <a:lstStyle/>
          <a:p>
            <a:pPr marL="533400" indent="-533400">
              <a:lnSpc>
                <a:spcPct val="80000"/>
              </a:lnSpc>
            </a:pPr>
            <a:r>
              <a:rPr lang="en-US" sz="3200" dirty="0">
                <a:effectLst/>
                <a:latin typeface="Calibri" pitchFamily="34" charset="0"/>
              </a:rPr>
              <a:t>I will build </a:t>
            </a:r>
            <a:r>
              <a:rPr lang="en-US" sz="3200" u="sng" dirty="0">
                <a:effectLst/>
                <a:latin typeface="Calibri" pitchFamily="34" charset="0"/>
              </a:rPr>
              <a:t>my</a:t>
            </a:r>
            <a:r>
              <a:rPr lang="en-US" sz="3200" dirty="0">
                <a:effectLst/>
                <a:latin typeface="Calibri" pitchFamily="34" charset="0"/>
              </a:rPr>
              <a:t> church – </a:t>
            </a:r>
            <a:r>
              <a:rPr lang="en-US" sz="3200" dirty="0">
                <a:solidFill>
                  <a:srgbClr val="FFFF00"/>
                </a:solidFill>
                <a:effectLst/>
                <a:latin typeface="Calibri" pitchFamily="34" charset="0"/>
              </a:rPr>
              <a:t>Matthew 16:18</a:t>
            </a:r>
          </a:p>
          <a:p>
            <a:pPr marL="533400" indent="-533400">
              <a:lnSpc>
                <a:spcPct val="80000"/>
              </a:lnSpc>
            </a:pPr>
            <a:r>
              <a:rPr lang="en-US" sz="3200" dirty="0">
                <a:latin typeface="Calibri" pitchFamily="34" charset="0"/>
              </a:rPr>
              <a:t>The </a:t>
            </a:r>
            <a:r>
              <a:rPr lang="en-US" sz="3200" u="sng" dirty="0">
                <a:latin typeface="Calibri" pitchFamily="34" charset="0"/>
              </a:rPr>
              <a:t>Lord</a:t>
            </a:r>
            <a:r>
              <a:rPr lang="en-US" sz="3200" dirty="0">
                <a:latin typeface="Calibri" pitchFamily="34" charset="0"/>
              </a:rPr>
              <a:t> added to </a:t>
            </a:r>
            <a:r>
              <a:rPr lang="en-US" sz="3200" u="sng" dirty="0">
                <a:latin typeface="Calibri" pitchFamily="34" charset="0"/>
              </a:rPr>
              <a:t>their number</a:t>
            </a:r>
            <a:r>
              <a:rPr lang="en-US" sz="3200" dirty="0">
                <a:latin typeface="Calibri" pitchFamily="34" charset="0"/>
              </a:rPr>
              <a:t> day by day </a:t>
            </a:r>
            <a:r>
              <a:rPr lang="en-US" sz="3200" u="sng" dirty="0">
                <a:latin typeface="Calibri" pitchFamily="34" charset="0"/>
              </a:rPr>
              <a:t>those who were being saved</a:t>
            </a:r>
            <a:r>
              <a:rPr lang="en-US" sz="3200" dirty="0">
                <a:latin typeface="Calibri" pitchFamily="34" charset="0"/>
              </a:rPr>
              <a:t> – </a:t>
            </a:r>
            <a:r>
              <a:rPr lang="en-US" sz="3200" dirty="0">
                <a:solidFill>
                  <a:srgbClr val="FFFF00"/>
                </a:solidFill>
                <a:latin typeface="Calibri" pitchFamily="34" charset="0"/>
              </a:rPr>
              <a:t>Acts 2:47</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The assembly of the firstborn who are enrolled in heaven – </a:t>
            </a:r>
            <a:r>
              <a:rPr lang="en-US" sz="3200" dirty="0">
                <a:solidFill>
                  <a:srgbClr val="FFFF00"/>
                </a:solidFill>
                <a:latin typeface="Calibri" pitchFamily="34" charset="0"/>
              </a:rPr>
              <a:t>Hebrews 12:22-28</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he put all things under his feet and gave him as head over all things to the church </a:t>
            </a:r>
            <a:r>
              <a:rPr lang="en-US" sz="3200" dirty="0">
                <a:effectLst/>
                <a:latin typeface="Calibri" pitchFamily="34" charset="0"/>
              </a:rPr>
              <a:t>– </a:t>
            </a:r>
            <a:r>
              <a:rPr lang="en-US" sz="3200" dirty="0">
                <a:solidFill>
                  <a:srgbClr val="FFFF00"/>
                </a:solidFill>
                <a:effectLst/>
                <a:latin typeface="Calibri" pitchFamily="34" charset="0"/>
              </a:rPr>
              <a:t>Ephesians 1:20-23</a:t>
            </a:r>
          </a:p>
          <a:p>
            <a:pPr marL="533400" indent="-533400">
              <a:lnSpc>
                <a:spcPct val="80000"/>
              </a:lnSpc>
            </a:pPr>
            <a:r>
              <a:rPr lang="en-US" sz="3200" dirty="0">
                <a:latin typeface="Calibri" pitchFamily="34" charset="0"/>
              </a:rPr>
              <a:t>as Christ loved the church and gave himself up for her  – </a:t>
            </a:r>
            <a:r>
              <a:rPr lang="en-US" sz="3200" dirty="0">
                <a:solidFill>
                  <a:srgbClr val="FFFF00"/>
                </a:solidFill>
                <a:latin typeface="Calibri" pitchFamily="34" charset="0"/>
              </a:rPr>
              <a:t>Ephesians 5:25-27</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Universal Church</a:t>
            </a:r>
          </a:p>
        </p:txBody>
      </p:sp>
    </p:spTree>
    <p:extLst>
      <p:ext uri="{BB962C8B-B14F-4D97-AF65-F5344CB8AC3E}">
        <p14:creationId xmlns:p14="http://schemas.microsoft.com/office/powerpoint/2010/main" val="4215671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Groups of Christians in Specific Locations</a:t>
            </a:r>
          </a:p>
        </p:txBody>
      </p:sp>
      <p:sp>
        <p:nvSpPr>
          <p:cNvPr id="37892" name="Rectangle 4"/>
          <p:cNvSpPr>
            <a:spLocks noGrp="1" noChangeArrowheads="1"/>
          </p:cNvSpPr>
          <p:nvPr>
            <p:ph type="body" sz="half" idx="4294967295"/>
          </p:nvPr>
        </p:nvSpPr>
        <p:spPr>
          <a:xfrm>
            <a:off x="838200" y="2133600"/>
            <a:ext cx="10744200" cy="3502652"/>
          </a:xfrm>
          <a:noFill/>
        </p:spPr>
        <p:txBody>
          <a:bodyPr>
            <a:normAutofit/>
          </a:bodyPr>
          <a:lstStyle/>
          <a:p>
            <a:pPr marL="533400" indent="-533400">
              <a:lnSpc>
                <a:spcPct val="80000"/>
              </a:lnSpc>
            </a:pPr>
            <a:r>
              <a:rPr lang="en-US" sz="3200" dirty="0">
                <a:latin typeface="Calibri" pitchFamily="34" charset="0"/>
              </a:rPr>
              <a:t>the churches of Galatia </a:t>
            </a:r>
            <a:r>
              <a:rPr lang="en-US" sz="3200" dirty="0">
                <a:effectLst/>
                <a:latin typeface="Calibri" pitchFamily="34" charset="0"/>
              </a:rPr>
              <a:t>– </a:t>
            </a:r>
            <a:r>
              <a:rPr lang="en-US" sz="3200" dirty="0">
                <a:solidFill>
                  <a:srgbClr val="FFFF00"/>
                </a:solidFill>
                <a:effectLst/>
                <a:latin typeface="Calibri" pitchFamily="34" charset="0"/>
              </a:rPr>
              <a:t>Galatians 1:2</a:t>
            </a: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a:t>
            </a:r>
          </a:p>
          <a:p>
            <a:pPr marL="533400" indent="-533400">
              <a:lnSpc>
                <a:spcPct val="80000"/>
              </a:lnSpc>
            </a:pPr>
            <a:r>
              <a:rPr lang="en-US" sz="3200" dirty="0">
                <a:latin typeface="Calibri" pitchFamily="34" charset="0"/>
              </a:rPr>
              <a:t>All the churches of Christ greet you </a:t>
            </a:r>
            <a:r>
              <a:rPr lang="en-US" sz="3200" dirty="0">
                <a:effectLst/>
                <a:latin typeface="Calibri" pitchFamily="34" charset="0"/>
              </a:rPr>
              <a:t>– </a:t>
            </a:r>
            <a:r>
              <a:rPr lang="en-US" sz="3200" dirty="0">
                <a:solidFill>
                  <a:srgbClr val="FFFF00"/>
                </a:solidFill>
                <a:effectLst/>
                <a:latin typeface="Calibri" pitchFamily="34" charset="0"/>
              </a:rPr>
              <a:t>Romans 16:16</a:t>
            </a:r>
          </a:p>
          <a:p>
            <a:pPr marL="533400" indent="-533400">
              <a:lnSpc>
                <a:spcPct val="80000"/>
              </a:lnSpc>
            </a:pPr>
            <a:r>
              <a:rPr lang="en-US" sz="3200" dirty="0">
                <a:latin typeface="Calibri" pitchFamily="34" charset="0"/>
              </a:rPr>
              <a:t>To the saints and faithful brothers in Christ at Colossae  – </a:t>
            </a:r>
            <a:r>
              <a:rPr lang="en-US" sz="3200" dirty="0">
                <a:solidFill>
                  <a:srgbClr val="FFFF00"/>
                </a:solidFill>
                <a:latin typeface="Calibri" pitchFamily="34" charset="0"/>
              </a:rPr>
              <a:t>Colossians 1:2</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Local Churches</a:t>
            </a:r>
          </a:p>
        </p:txBody>
      </p:sp>
    </p:spTree>
    <p:extLst>
      <p:ext uri="{BB962C8B-B14F-4D97-AF65-F5344CB8AC3E}">
        <p14:creationId xmlns:p14="http://schemas.microsoft.com/office/powerpoint/2010/main" val="449540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990601" y="25908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
        <p:nvSpPr>
          <p:cNvPr id="3" name="TextBox 2">
            <a:extLst>
              <a:ext uri="{FF2B5EF4-FFF2-40B4-BE49-F238E27FC236}">
                <a16:creationId xmlns:a16="http://schemas.microsoft.com/office/drawing/2014/main" id="{A88435EC-02D5-7107-EDAF-5947584B0883}"/>
              </a:ext>
            </a:extLst>
          </p:cNvPr>
          <p:cNvSpPr txBox="1"/>
          <p:nvPr/>
        </p:nvSpPr>
        <p:spPr>
          <a:xfrm>
            <a:off x="76200" y="6400800"/>
            <a:ext cx="8077200" cy="369332"/>
          </a:xfrm>
          <a:prstGeom prst="rect">
            <a:avLst/>
          </a:prstGeom>
          <a:noFill/>
        </p:spPr>
        <p:txBody>
          <a:bodyPr wrap="square" rtlCol="0">
            <a:spAutoFit/>
          </a:bodyPr>
          <a:lstStyle/>
          <a:p>
            <a:r>
              <a:rPr lang="en-US" dirty="0"/>
              <a:t>Mason Broadwell | martinmason3@gmail.com | 404-934-9933</a:t>
            </a:r>
          </a:p>
        </p:txBody>
      </p:sp>
    </p:spTree>
    <p:extLst>
      <p:ext uri="{BB962C8B-B14F-4D97-AF65-F5344CB8AC3E}">
        <p14:creationId xmlns:p14="http://schemas.microsoft.com/office/powerpoint/2010/main" val="4129647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876300" y="381000"/>
            <a:ext cx="10439399" cy="914400"/>
          </a:xfrm>
        </p:spPr>
        <p:txBody>
          <a:bodyPr/>
          <a:lstStyle/>
          <a:p>
            <a:pPr eaLnBrk="1" hangingPunct="1">
              <a:defRPr/>
            </a:pPr>
            <a:r>
              <a:rPr lang="en-US" sz="6000" i="1" dirty="0">
                <a:solidFill>
                  <a:srgbClr val="FFFF00"/>
                </a:solidFill>
                <a:latin typeface="Calibri" pitchFamily="34" charset="0"/>
              </a:rPr>
              <a:t>Additional Thought Questions</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699" y="1905000"/>
            <a:ext cx="10896600" cy="3886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93700" lvl="0" indent="-393700"/>
            <a:r>
              <a:rPr lang="en-US" sz="3200" dirty="0">
                <a:latin typeface="Calibri" panose="020F0502020204030204" pitchFamily="34" charset="0"/>
                <a:cs typeface="Calibri" panose="020F0502020204030204" pitchFamily="34" charset="0"/>
              </a:rPr>
              <a:t>Do you think there are some individuals who turn to Christ in faith and repentance, are baptized for the washing away of their sins, but who don’t know why they should participate with other Christians in a local church? </a:t>
            </a:r>
          </a:p>
          <a:p>
            <a:pPr marL="393700" lvl="0" indent="-393700"/>
            <a:endParaRPr lang="en-US" sz="3200" dirty="0">
              <a:latin typeface="Calibri" panose="020F0502020204030204" pitchFamily="34" charset="0"/>
              <a:cs typeface="Calibri" panose="020F0502020204030204" pitchFamily="34" charset="0"/>
            </a:endParaRPr>
          </a:p>
          <a:p>
            <a:pPr marL="393700" lvl="0" indent="-393700"/>
            <a:r>
              <a:rPr lang="en-US" sz="3200" dirty="0">
                <a:latin typeface="Calibri" panose="020F0502020204030204" pitchFamily="34" charset="0"/>
                <a:cs typeface="Calibri" panose="020F0502020204030204" pitchFamily="34" charset="0"/>
              </a:rPr>
              <a:t>Who should decide whether someone can join a local church?  On what basis should they make that decision?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9442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533400" y="1066799"/>
            <a:ext cx="11201399" cy="5684369"/>
          </a:xfrm>
          <a:noFill/>
        </p:spPr>
        <p:txBody>
          <a:bodyPr>
            <a:normAutofit lnSpcReduction="10000"/>
          </a:bodyPr>
          <a:lstStyle/>
          <a:p>
            <a:pPr marL="533400" indent="-533400">
              <a:lnSpc>
                <a:spcPct val="80000"/>
              </a:lnSpc>
            </a:pPr>
            <a:r>
              <a:rPr lang="en-US" sz="3200" dirty="0">
                <a:latin typeface="Calibri" pitchFamily="34" charset="0"/>
              </a:rPr>
              <a:t>the church in Jerusalem – </a:t>
            </a:r>
            <a:r>
              <a:rPr lang="en-US" sz="3200" dirty="0">
                <a:solidFill>
                  <a:srgbClr val="FFFF00"/>
                </a:solidFill>
                <a:latin typeface="Calibri" pitchFamily="34" charset="0"/>
              </a:rPr>
              <a:t>Acts 11:22</a:t>
            </a:r>
          </a:p>
          <a:p>
            <a:pPr marL="533400" indent="-533400">
              <a:lnSpc>
                <a:spcPct val="80000"/>
              </a:lnSpc>
            </a:pPr>
            <a:r>
              <a:rPr lang="en-US" sz="3200" dirty="0">
                <a:latin typeface="Calibri" pitchFamily="34" charset="0"/>
              </a:rPr>
              <a:t>the church at Antioch – </a:t>
            </a:r>
            <a:r>
              <a:rPr lang="en-US" sz="3200" dirty="0">
                <a:solidFill>
                  <a:srgbClr val="FFFF00"/>
                </a:solidFill>
                <a:latin typeface="Calibri" pitchFamily="34" charset="0"/>
              </a:rPr>
              <a:t>Acts 13:1</a:t>
            </a:r>
          </a:p>
          <a:p>
            <a:pPr marL="533400" indent="-533400">
              <a:lnSpc>
                <a:spcPct val="80000"/>
              </a:lnSpc>
            </a:pPr>
            <a:r>
              <a:rPr lang="en-US" sz="3200" dirty="0">
                <a:latin typeface="Calibri" pitchFamily="34" charset="0"/>
              </a:rPr>
              <a:t>the church of God – </a:t>
            </a:r>
            <a:r>
              <a:rPr lang="en-US" sz="3200" dirty="0">
                <a:solidFill>
                  <a:srgbClr val="FFFF00"/>
                </a:solidFill>
                <a:latin typeface="Calibri" pitchFamily="34" charset="0"/>
              </a:rPr>
              <a:t>Acts 20:28 (cf. vs. 17)</a:t>
            </a:r>
            <a:endParaRPr lang="en-US" sz="3200" dirty="0">
              <a:latin typeface="Calibri" pitchFamily="34" charset="0"/>
            </a:endParaRPr>
          </a:p>
          <a:p>
            <a:pPr marL="533400" indent="-533400">
              <a:lnSpc>
                <a:spcPct val="80000"/>
              </a:lnSpc>
            </a:pPr>
            <a:r>
              <a:rPr lang="en-US" sz="3200" dirty="0">
                <a:latin typeface="Calibri" pitchFamily="34" charset="0"/>
              </a:rPr>
              <a:t>all the churches of Christ greet you – </a:t>
            </a:r>
            <a:r>
              <a:rPr lang="en-US" sz="3200" dirty="0">
                <a:solidFill>
                  <a:srgbClr val="FFFF00"/>
                </a:solidFill>
                <a:latin typeface="Calibri" pitchFamily="34" charset="0"/>
              </a:rPr>
              <a:t>Romans 16:16</a:t>
            </a:r>
            <a:endParaRPr lang="en-US" sz="3200" dirty="0">
              <a:latin typeface="Calibri" pitchFamily="34" charset="0"/>
            </a:endParaRP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churches of Galatia – </a:t>
            </a:r>
            <a:r>
              <a:rPr lang="en-US" sz="3200" dirty="0">
                <a:solidFill>
                  <a:srgbClr val="FFFF00"/>
                </a:solidFill>
                <a:latin typeface="Calibri" pitchFamily="34" charset="0"/>
              </a:rPr>
              <a:t>I Cor. 16:1, Galatians 1:2</a:t>
            </a:r>
          </a:p>
          <a:p>
            <a:pPr marL="533400" indent="-533400">
              <a:lnSpc>
                <a:spcPct val="80000"/>
              </a:lnSpc>
            </a:pPr>
            <a:r>
              <a:rPr lang="en-US" sz="3200" dirty="0">
                <a:latin typeface="Calibri" pitchFamily="34" charset="0"/>
              </a:rPr>
              <a:t>the church of God that is at Corinth – </a:t>
            </a:r>
            <a:r>
              <a:rPr lang="en-US" sz="3200" dirty="0">
                <a:solidFill>
                  <a:srgbClr val="FFFF00"/>
                </a:solidFill>
                <a:latin typeface="Calibri" pitchFamily="34" charset="0"/>
              </a:rPr>
              <a:t>II Corinthians 1:1</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 II Thess. 1:1</a:t>
            </a:r>
          </a:p>
          <a:p>
            <a:pPr marL="533400" indent="-533400">
              <a:lnSpc>
                <a:spcPct val="80000"/>
              </a:lnSpc>
            </a:pPr>
            <a:r>
              <a:rPr lang="en-US" sz="3200" dirty="0">
                <a:latin typeface="Calibri" pitchFamily="34" charset="0"/>
              </a:rPr>
              <a:t>the household of God which is the church of the living God  – </a:t>
            </a:r>
            <a:r>
              <a:rPr lang="en-US" sz="3200" dirty="0">
                <a:solidFill>
                  <a:srgbClr val="FFFF00"/>
                </a:solidFill>
                <a:latin typeface="Calibri" pitchFamily="34" charset="0"/>
              </a:rPr>
              <a:t>I Timothy 3:15</a:t>
            </a:r>
          </a:p>
          <a:p>
            <a:pPr marL="533400" indent="-533400">
              <a:lnSpc>
                <a:spcPct val="80000"/>
              </a:lnSpc>
            </a:pPr>
            <a:r>
              <a:rPr lang="en-US" sz="3200" dirty="0">
                <a:latin typeface="Calibri" pitchFamily="34" charset="0"/>
              </a:rPr>
              <a:t>the church in [city of Asia] – </a:t>
            </a:r>
            <a:r>
              <a:rPr lang="en-US" sz="3200" dirty="0">
                <a:solidFill>
                  <a:srgbClr val="FFFF00"/>
                </a:solidFill>
                <a:latin typeface="Calibri" pitchFamily="34" charset="0"/>
              </a:rPr>
              <a:t>Revelation 2:1,8,12,18; 3:1,7,14</a:t>
            </a: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Names of Local Churches</a:t>
            </a:r>
          </a:p>
        </p:txBody>
      </p:sp>
    </p:spTree>
    <p:extLst>
      <p:ext uri="{BB962C8B-B14F-4D97-AF65-F5344CB8AC3E}">
        <p14:creationId xmlns:p14="http://schemas.microsoft.com/office/powerpoint/2010/main" val="193905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dissolve">
                                      <p:cBhvr>
                                        <p:cTn id="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104900"/>
            <a:ext cx="11658600" cy="4648200"/>
          </a:xfrm>
          <a:noFill/>
        </p:spPr>
        <p:txBody>
          <a:bodyPr>
            <a:normAutofit fontScale="92500"/>
          </a:bodyPr>
          <a:lstStyle/>
          <a:p>
            <a:pPr marL="533400" indent="-533400">
              <a:lnSpc>
                <a:spcPct val="80000"/>
              </a:lnSpc>
            </a:pPr>
            <a:r>
              <a:rPr lang="en-US" sz="3600" dirty="0">
                <a:latin typeface="Calibri" pitchFamily="34" charset="0"/>
              </a:rPr>
              <a:t>In Antioch the disciples were first called Christians – </a:t>
            </a:r>
            <a:r>
              <a:rPr lang="en-US" sz="3600" dirty="0">
                <a:solidFill>
                  <a:srgbClr val="FFFF00"/>
                </a:solidFill>
                <a:latin typeface="Calibri" pitchFamily="34" charset="0"/>
              </a:rPr>
              <a:t>Acts 11:26</a:t>
            </a:r>
          </a:p>
          <a:p>
            <a:pPr marL="533400" indent="-533400">
              <a:lnSpc>
                <a:spcPct val="80000"/>
              </a:lnSpc>
            </a:pPr>
            <a:r>
              <a:rPr lang="en-US" sz="3600" dirty="0">
                <a:latin typeface="Calibri" pitchFamily="34" charset="0"/>
              </a:rPr>
              <a:t>the saints who are in Ephesus and are faithful in Christ Jesus – </a:t>
            </a:r>
            <a:r>
              <a:rPr lang="en-US" sz="3600" dirty="0">
                <a:solidFill>
                  <a:srgbClr val="FFFF00"/>
                </a:solidFill>
                <a:latin typeface="Calibri" pitchFamily="34" charset="0"/>
              </a:rPr>
              <a:t>Ephesians 1:1</a:t>
            </a:r>
          </a:p>
          <a:p>
            <a:pPr marL="533400" indent="-533400">
              <a:lnSpc>
                <a:spcPct val="80000"/>
              </a:lnSpc>
            </a:pPr>
            <a:r>
              <a:rPr lang="en-US" sz="3600" dirty="0">
                <a:latin typeface="Calibri" pitchFamily="34" charset="0"/>
              </a:rPr>
              <a:t>All the saints in Christ Jesus who are at Philippi – </a:t>
            </a:r>
            <a:r>
              <a:rPr lang="en-US" sz="3600" dirty="0">
                <a:solidFill>
                  <a:srgbClr val="FFFF00"/>
                </a:solidFill>
                <a:latin typeface="Calibri" pitchFamily="34" charset="0"/>
              </a:rPr>
              <a:t>Philippians 1:1</a:t>
            </a:r>
          </a:p>
          <a:p>
            <a:pPr marL="533400" indent="-533400">
              <a:lnSpc>
                <a:spcPct val="80000"/>
              </a:lnSpc>
            </a:pPr>
            <a:r>
              <a:rPr lang="en-US" sz="3600" dirty="0">
                <a:latin typeface="Calibri" pitchFamily="34" charset="0"/>
              </a:rPr>
              <a:t>Greet every saint in Christ Jesus – </a:t>
            </a:r>
            <a:r>
              <a:rPr lang="en-US" sz="3600" dirty="0">
                <a:solidFill>
                  <a:srgbClr val="FFFF00"/>
                </a:solidFill>
                <a:latin typeface="Calibri" pitchFamily="34" charset="0"/>
              </a:rPr>
              <a:t>Philippians 4:21-22</a:t>
            </a:r>
            <a:endParaRPr lang="en-US" sz="3600" dirty="0">
              <a:latin typeface="Calibri" pitchFamily="34" charset="0"/>
            </a:endParaRPr>
          </a:p>
          <a:p>
            <a:pPr marL="533400" indent="-533400">
              <a:lnSpc>
                <a:spcPct val="80000"/>
              </a:lnSpc>
            </a:pPr>
            <a:r>
              <a:rPr lang="en-US" sz="3600" dirty="0">
                <a:latin typeface="Calibri" pitchFamily="34" charset="0"/>
              </a:rPr>
              <a:t>The saints and faithful brothers in Christ at Colossae – </a:t>
            </a:r>
            <a:r>
              <a:rPr lang="en-US" sz="3600" dirty="0">
                <a:solidFill>
                  <a:srgbClr val="FFFF00"/>
                </a:solidFill>
                <a:latin typeface="Calibri" pitchFamily="34" charset="0"/>
              </a:rPr>
              <a:t>Colossians 1:2</a:t>
            </a:r>
            <a:endParaRPr lang="en-US" sz="3600" dirty="0">
              <a:latin typeface="Calibri" pitchFamily="34" charset="0"/>
            </a:endParaRPr>
          </a:p>
          <a:p>
            <a:pPr marL="533400" indent="-533400">
              <a:lnSpc>
                <a:spcPct val="80000"/>
              </a:lnSpc>
            </a:pPr>
            <a:r>
              <a:rPr lang="en-US" sz="3600" dirty="0">
                <a:latin typeface="Calibri" pitchFamily="34" charset="0"/>
              </a:rPr>
              <a:t>the brothers and sisters at Laodicea – </a:t>
            </a:r>
            <a:r>
              <a:rPr lang="en-US" sz="3600" dirty="0">
                <a:solidFill>
                  <a:srgbClr val="FFFF00"/>
                </a:solidFill>
                <a:latin typeface="Calibri" pitchFamily="34" charset="0"/>
              </a:rPr>
              <a:t>Colossians 4:15</a:t>
            </a:r>
          </a:p>
          <a:p>
            <a:pPr marL="533400" indent="-533400">
              <a:lnSpc>
                <a:spcPct val="80000"/>
              </a:lnSpc>
            </a:pPr>
            <a:r>
              <a:rPr lang="en-US" sz="3600" dirty="0">
                <a:latin typeface="Calibri" pitchFamily="34" charset="0"/>
              </a:rPr>
              <a:t>the flock of God – </a:t>
            </a:r>
            <a:r>
              <a:rPr lang="en-US" sz="3600" dirty="0">
                <a:solidFill>
                  <a:srgbClr val="FFFF00"/>
                </a:solidFill>
                <a:latin typeface="Calibri" pitchFamily="34" charset="0"/>
              </a:rPr>
              <a:t>I Peter 5:2</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Other Names of Groups of Christians</a:t>
            </a:r>
          </a:p>
        </p:txBody>
      </p:sp>
      <p:sp>
        <p:nvSpPr>
          <p:cNvPr id="4" name="TextBox 3">
            <a:extLst>
              <a:ext uri="{FF2B5EF4-FFF2-40B4-BE49-F238E27FC236}">
                <a16:creationId xmlns:a16="http://schemas.microsoft.com/office/drawing/2014/main" id="{A4470B75-F248-4594-B767-A4B757758BDC}"/>
              </a:ext>
            </a:extLst>
          </p:cNvPr>
          <p:cNvSpPr txBox="1"/>
          <p:nvPr/>
        </p:nvSpPr>
        <p:spPr>
          <a:xfrm>
            <a:off x="2115739" y="5867400"/>
            <a:ext cx="7606507" cy="584775"/>
          </a:xfrm>
          <a:prstGeom prst="rect">
            <a:avLst/>
          </a:prstGeom>
          <a:noFill/>
          <a:ln w="38100">
            <a:solidFill>
              <a:srgbClr val="FFFF00"/>
            </a:solidFill>
          </a:ln>
        </p:spPr>
        <p:txBody>
          <a:bodyPr wrap="square" rtlCol="0">
            <a:spAutoFit/>
          </a:bodyPr>
          <a:lstStyle/>
          <a:p>
            <a:pPr algn="ctr"/>
            <a:r>
              <a:rPr lang="en-US" sz="3200" i="1" dirty="0">
                <a:solidFill>
                  <a:srgbClr val="FFC000"/>
                </a:solidFill>
                <a:latin typeface="Calibri" pitchFamily="34" charset="0"/>
              </a:rPr>
              <a:t>What is consistent in most of these?</a:t>
            </a:r>
          </a:p>
        </p:txBody>
      </p:sp>
    </p:spTree>
    <p:extLst>
      <p:ext uri="{BB962C8B-B14F-4D97-AF65-F5344CB8AC3E}">
        <p14:creationId xmlns:p14="http://schemas.microsoft.com/office/powerpoint/2010/main" val="341256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ssolv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990600" y="2286000"/>
            <a:ext cx="10896600" cy="3733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advantages of using the name Church of Christ here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In what ways is Church of Christ a good or beneficial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39792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700" y="2286000"/>
            <a:ext cx="10896600" cy="36576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may be some drawbacks that result from using the name Church of Christ?</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misconceptions associated with the name Church of Christ or those who are called by this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83242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1020205"/>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Review of Lesson1</a:t>
            </a:r>
          </a:p>
        </p:txBody>
      </p:sp>
      <p:sp>
        <p:nvSpPr>
          <p:cNvPr id="37892" name="Rectangle 4"/>
          <p:cNvSpPr>
            <a:spLocks noGrp="1" noChangeArrowheads="1"/>
          </p:cNvSpPr>
          <p:nvPr>
            <p:ph type="body" sz="half" idx="4294967295"/>
          </p:nvPr>
        </p:nvSpPr>
        <p:spPr>
          <a:xfrm>
            <a:off x="304800" y="1728091"/>
            <a:ext cx="11353800" cy="3858158"/>
          </a:xfrm>
          <a:noFill/>
        </p:spPr>
        <p:txBody>
          <a:bodyPr>
            <a:normAutofit/>
          </a:bodyPr>
          <a:lstStyle/>
          <a:p>
            <a:pPr marL="533400" indent="-533400">
              <a:lnSpc>
                <a:spcPct val="80000"/>
              </a:lnSpc>
            </a:pPr>
            <a:r>
              <a:rPr lang="en-US" sz="3200" dirty="0">
                <a:effectLst/>
                <a:latin typeface="Calibri" pitchFamily="34" charset="0"/>
              </a:rPr>
              <a:t>Always used to refer to a group or assembly of people </a:t>
            </a:r>
            <a:r>
              <a:rPr lang="en-US" sz="3200" dirty="0">
                <a:solidFill>
                  <a:srgbClr val="FFFF00"/>
                </a:solidFill>
                <a:effectLst/>
                <a:latin typeface="Calibri" pitchFamily="34" charset="0"/>
              </a:rPr>
              <a:t>(Acts 5:11, 19:32, 39, 41)</a:t>
            </a:r>
          </a:p>
          <a:p>
            <a:pPr marL="533400" indent="-533400">
              <a:lnSpc>
                <a:spcPct val="80000"/>
              </a:lnSpc>
            </a:pPr>
            <a:r>
              <a:rPr lang="en-US" sz="3200" dirty="0">
                <a:latin typeface="Calibri" pitchFamily="34" charset="0"/>
              </a:rPr>
              <a:t>Ownership (allegiance to a king) is what holds a group of Christians (a church) together </a:t>
            </a:r>
            <a:r>
              <a:rPr lang="en-US" sz="3200" dirty="0">
                <a:solidFill>
                  <a:srgbClr val="FFFF00"/>
                </a:solidFill>
                <a:latin typeface="Calibri" pitchFamily="34" charset="0"/>
              </a:rPr>
              <a:t>(Matthew 16:18, I Thess. 1:1)</a:t>
            </a:r>
            <a:endParaRPr lang="en-US" sz="3200" dirty="0">
              <a:solidFill>
                <a:srgbClr val="FFFF00"/>
              </a:solidFill>
              <a:effectLst/>
              <a:latin typeface="Calibri" pitchFamily="34" charset="0"/>
            </a:endParaRPr>
          </a:p>
          <a:p>
            <a:pPr marL="533400" indent="-533400">
              <a:lnSpc>
                <a:spcPct val="80000"/>
              </a:lnSpc>
            </a:pPr>
            <a:r>
              <a:rPr lang="en-US" sz="3200" dirty="0">
                <a:effectLst/>
                <a:latin typeface="Calibri" pitchFamily="34" charset="0"/>
              </a:rPr>
              <a:t>The Church can mean the group or assembly of all Christians of all time </a:t>
            </a:r>
            <a:r>
              <a:rPr lang="en-US" sz="3200" dirty="0">
                <a:solidFill>
                  <a:srgbClr val="FFFF00"/>
                </a:solidFill>
                <a:effectLst/>
                <a:latin typeface="Calibri" pitchFamily="34" charset="0"/>
              </a:rPr>
              <a:t>(Matthew 16:18, Ephesians 5:25-27, Hebrews 12:23)</a:t>
            </a:r>
          </a:p>
          <a:p>
            <a:pPr marL="533400" indent="-533400">
              <a:lnSpc>
                <a:spcPct val="80000"/>
              </a:lnSpc>
            </a:pPr>
            <a:r>
              <a:rPr lang="en-US" sz="3200" dirty="0">
                <a:latin typeface="Calibri" pitchFamily="34" charset="0"/>
              </a:rPr>
              <a:t>Church can refer to a local group of Christians </a:t>
            </a:r>
            <a:r>
              <a:rPr lang="en-US" sz="3200" dirty="0">
                <a:solidFill>
                  <a:srgbClr val="FFFF00"/>
                </a:solidFill>
                <a:latin typeface="Calibri" pitchFamily="34" charset="0"/>
              </a:rPr>
              <a:t>(I Cor. 1:2, Rev. 2:1,8,12,18)</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548606" y="325799"/>
            <a:ext cx="8637587" cy="769441"/>
          </a:xfrm>
          <a:prstGeom prst="rect">
            <a:avLst/>
          </a:prstGeom>
          <a:noFill/>
          <a:ln w="9525">
            <a:noFill/>
            <a:miter lim="800000"/>
            <a:headEnd/>
            <a:tailEnd/>
          </a:ln>
        </p:spPr>
        <p:txBody>
          <a:bodyPr anchor="b">
            <a:spAutoFit/>
          </a:bodyPr>
          <a:lstStyle/>
          <a:p>
            <a:pPr algn="ctr" eaLnBrk="1" hangingPunct="1"/>
            <a:r>
              <a:rPr lang="en-US" sz="4400" dirty="0" err="1">
                <a:latin typeface="Calibri" pitchFamily="34" charset="0"/>
              </a:rPr>
              <a:t>Ekklesia</a:t>
            </a:r>
            <a:r>
              <a:rPr lang="en-US" sz="4400" dirty="0">
                <a:latin typeface="Calibri" pitchFamily="34" charset="0"/>
              </a:rPr>
              <a:t> (Church) </a:t>
            </a:r>
          </a:p>
        </p:txBody>
      </p:sp>
      <p:sp>
        <p:nvSpPr>
          <p:cNvPr id="6" name="TextBox 5">
            <a:extLst>
              <a:ext uri="{FF2B5EF4-FFF2-40B4-BE49-F238E27FC236}">
                <a16:creationId xmlns:a16="http://schemas.microsoft.com/office/drawing/2014/main" id="{42BDC160-7865-4854-8A1B-9FA58B69928F}"/>
              </a:ext>
            </a:extLst>
          </p:cNvPr>
          <p:cNvSpPr txBox="1"/>
          <p:nvPr/>
        </p:nvSpPr>
        <p:spPr>
          <a:xfrm>
            <a:off x="2030414" y="5586249"/>
            <a:ext cx="7696200" cy="954107"/>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Are these statements about a group of churches or a limited number of 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762000" y="2286000"/>
            <a:ext cx="10896600" cy="3886200"/>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ways the word church is used?</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ideas regarding what a church should be?</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How do these ways or ideas differ from or agree with the NT viewpoint?</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150471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647581"/>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the Church Christ Built</a:t>
            </a:r>
          </a:p>
        </p:txBody>
      </p:sp>
      <p:sp>
        <p:nvSpPr>
          <p:cNvPr id="37892" name="Rectangle 4"/>
          <p:cNvSpPr>
            <a:spLocks noGrp="1" noChangeArrowheads="1"/>
          </p:cNvSpPr>
          <p:nvPr>
            <p:ph type="body" sz="half" idx="4294967295"/>
          </p:nvPr>
        </p:nvSpPr>
        <p:spPr>
          <a:xfrm>
            <a:off x="329407" y="1219200"/>
            <a:ext cx="11134578" cy="4304026"/>
          </a:xfrm>
          <a:noFill/>
        </p:spPr>
        <p:txBody>
          <a:bodyPr>
            <a:normAutofit fontScale="62500" lnSpcReduction="20000"/>
          </a:bodyPr>
          <a:lstStyle/>
          <a:p>
            <a:pPr marL="533400" indent="-533400">
              <a:lnSpc>
                <a:spcPts val="3240"/>
              </a:lnSpc>
            </a:pPr>
            <a:r>
              <a:rPr lang="en-US" sz="3200" i="1" dirty="0">
                <a:latin typeface="Calibri" pitchFamily="34" charset="0"/>
              </a:rPr>
              <a:t> </a:t>
            </a:r>
            <a:r>
              <a:rPr lang="en-US" sz="3400" i="1" dirty="0">
                <a:latin typeface="Calibri" pitchFamily="34" charset="0"/>
              </a:rPr>
              <a:t>And the Lord added to their number day by day those who were being saved </a:t>
            </a:r>
            <a:r>
              <a:rPr lang="en-US" sz="3400" dirty="0">
                <a:effectLst/>
                <a:latin typeface="Calibri" pitchFamily="34" charset="0"/>
              </a:rPr>
              <a:t>– </a:t>
            </a:r>
            <a:r>
              <a:rPr lang="en-US" sz="3400" dirty="0">
                <a:solidFill>
                  <a:srgbClr val="FFFF00"/>
                </a:solidFill>
                <a:effectLst/>
                <a:latin typeface="Calibri" pitchFamily="34" charset="0"/>
              </a:rPr>
              <a:t>Acts 2:40-41, 47</a:t>
            </a:r>
          </a:p>
          <a:p>
            <a:pPr marL="533400" indent="-533400">
              <a:lnSpc>
                <a:spcPts val="2880"/>
              </a:lnSpc>
            </a:pPr>
            <a:r>
              <a:rPr lang="en-US" sz="3400" i="1" dirty="0">
                <a:latin typeface="Calibri" pitchFamily="34" charset="0"/>
              </a:rPr>
              <a:t>to those sanctified in Christ Jesus, called to be saints together with all those who in every place call upon the name of our Lord Jesus Christ, both their Lord and ours </a:t>
            </a:r>
            <a:r>
              <a:rPr lang="en-US" sz="3400" dirty="0">
                <a:latin typeface="Calibri" pitchFamily="34" charset="0"/>
              </a:rPr>
              <a:t>– </a:t>
            </a:r>
            <a:r>
              <a:rPr lang="en-US" sz="3400" dirty="0">
                <a:solidFill>
                  <a:srgbClr val="FFFF00"/>
                </a:solidFill>
                <a:latin typeface="Calibri" pitchFamily="34" charset="0"/>
              </a:rPr>
              <a:t>I Cor. 1:2</a:t>
            </a:r>
          </a:p>
          <a:p>
            <a:pPr marL="533400" indent="-533400">
              <a:lnSpc>
                <a:spcPct val="120000"/>
              </a:lnSpc>
              <a:spcAft>
                <a:spcPts val="600"/>
              </a:spcAft>
            </a:pPr>
            <a:r>
              <a:rPr lang="en-US" sz="3400" i="1" dirty="0">
                <a:latin typeface="Calibri" pitchFamily="34" charset="0"/>
              </a:rPr>
              <a:t>as Christ loved the church and gave himself up for her, 26 that he might sanctify her, having cleansed her by the washing of water with the word, 27 so that he might present the church to himself in splendor, without spot or wrinkle or any such thing, that she might be holy and without blemish – </a:t>
            </a:r>
            <a:r>
              <a:rPr lang="en-US" sz="3400" dirty="0">
                <a:solidFill>
                  <a:srgbClr val="FFFF00"/>
                </a:solidFill>
                <a:latin typeface="Calibri" pitchFamily="34" charset="0"/>
              </a:rPr>
              <a:t>Ephesians 5:23-27</a:t>
            </a:r>
          </a:p>
          <a:p>
            <a:pPr marL="533400" indent="-533400">
              <a:lnSpc>
                <a:spcPct val="120000"/>
              </a:lnSpc>
            </a:pPr>
            <a:r>
              <a:rPr lang="en-US" sz="3400" i="1" dirty="0">
                <a:latin typeface="Calibri" pitchFamily="34" charset="0"/>
              </a:rPr>
              <a:t>But you have come to Mount Zion and to the city of the living God, the heavenly Jerusalem, and to innumerable angels in festal gathering, 23 and to the assembly of the firstborn who are enrolled in heaven, and to God, the judge of all, and to the spirits of the righteous made perfect, </a:t>
            </a:r>
            <a:r>
              <a:rPr lang="en-US" sz="3400" dirty="0">
                <a:effectLst/>
                <a:latin typeface="Calibri" pitchFamily="34" charset="0"/>
              </a:rPr>
              <a:t>– </a:t>
            </a:r>
            <a:r>
              <a:rPr lang="en-US" sz="3400" dirty="0">
                <a:solidFill>
                  <a:srgbClr val="FFFF00"/>
                </a:solidFill>
                <a:effectLst/>
                <a:latin typeface="Calibri" pitchFamily="34" charset="0"/>
              </a:rPr>
              <a:t>Hebrews 12:22-23</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199" y="57986"/>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6F004082-AAA7-47FF-81D2-7ACC6DD9456A}"/>
              </a:ext>
            </a:extLst>
          </p:cNvPr>
          <p:cNvSpPr txBox="1"/>
          <p:nvPr/>
        </p:nvSpPr>
        <p:spPr>
          <a:xfrm>
            <a:off x="771378" y="5729774"/>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What is the common experience of the members in these verses?</a:t>
            </a:r>
          </a:p>
        </p:txBody>
      </p:sp>
      <p:sp>
        <p:nvSpPr>
          <p:cNvPr id="7" name="TextBox 6">
            <a:extLst>
              <a:ext uri="{FF2B5EF4-FFF2-40B4-BE49-F238E27FC236}">
                <a16:creationId xmlns:a16="http://schemas.microsoft.com/office/drawing/2014/main" id="{30A7AF14-C7F6-4D16-A7D2-FD8F24D5F07E}"/>
              </a:ext>
            </a:extLst>
          </p:cNvPr>
          <p:cNvSpPr txBox="1"/>
          <p:nvPr/>
        </p:nvSpPr>
        <p:spPr>
          <a:xfrm>
            <a:off x="550392" y="5718851"/>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How would you see this group in action?</a:t>
            </a:r>
          </a:p>
        </p:txBody>
      </p:sp>
    </p:spTree>
    <p:extLst>
      <p:ext uri="{BB962C8B-B14F-4D97-AF65-F5344CB8AC3E}">
        <p14:creationId xmlns:p14="http://schemas.microsoft.com/office/powerpoint/2010/main" val="117003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97296" y="727183"/>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a Local Church</a:t>
            </a:r>
          </a:p>
        </p:txBody>
      </p:sp>
      <p:sp>
        <p:nvSpPr>
          <p:cNvPr id="37892" name="Rectangle 4"/>
          <p:cNvSpPr>
            <a:spLocks noGrp="1" noChangeArrowheads="1"/>
          </p:cNvSpPr>
          <p:nvPr>
            <p:ph type="body" sz="half" idx="4294967295"/>
          </p:nvPr>
        </p:nvSpPr>
        <p:spPr>
          <a:xfrm>
            <a:off x="673496" y="1433433"/>
            <a:ext cx="10845007" cy="3991134"/>
          </a:xfrm>
          <a:noFill/>
        </p:spPr>
        <p:txBody>
          <a:bodyPr>
            <a:normAutofit/>
          </a:bodyPr>
          <a:lstStyle/>
          <a:p>
            <a:pPr marL="533400" indent="-533400">
              <a:lnSpc>
                <a:spcPct val="80000"/>
              </a:lnSpc>
            </a:pPr>
            <a:r>
              <a:rPr lang="en-US" sz="2800" b="1" i="1" baseline="30000" dirty="0">
                <a:latin typeface="Calibri" panose="020F0502020204030204" pitchFamily="34" charset="0"/>
                <a:cs typeface="Calibri" panose="020F0502020204030204" pitchFamily="34" charset="0"/>
              </a:rPr>
              <a:t>26 </a:t>
            </a:r>
            <a:r>
              <a:rPr lang="en-US" sz="2800" i="1" dirty="0">
                <a:latin typeface="Calibri" panose="020F0502020204030204" pitchFamily="34" charset="0"/>
                <a:cs typeface="Calibri" panose="020F0502020204030204" pitchFamily="34" charset="0"/>
              </a:rPr>
              <a:t>And when he had come to Jerusalem, he attempted to join the disciples. And they were all afraid of him, for they did not believe that he was a disciple. </a:t>
            </a:r>
            <a:r>
              <a:rPr lang="en-US" sz="2800" b="1" i="1" baseline="30000" dirty="0">
                <a:latin typeface="Calibri" panose="020F0502020204030204" pitchFamily="34" charset="0"/>
                <a:cs typeface="Calibri" panose="020F0502020204030204" pitchFamily="34" charset="0"/>
              </a:rPr>
              <a:t>27 </a:t>
            </a:r>
            <a:r>
              <a:rPr lang="en-US" sz="2800" i="1" dirty="0">
                <a:latin typeface="Calibri" panose="020F0502020204030204" pitchFamily="34" charset="0"/>
                <a:cs typeface="Calibri" panose="020F0502020204030204" pitchFamily="34" charset="0"/>
              </a:rPr>
              <a:t>But Barnabas took him and brought him to the apostles and declared to them how on the road he had seen the Lord, who spoke to him, and how at Damascus he had preached boldly in the name of Jesus. </a:t>
            </a:r>
            <a:r>
              <a:rPr lang="en-US" sz="2800" b="1" i="1" baseline="30000" dirty="0">
                <a:latin typeface="Calibri" panose="020F0502020204030204" pitchFamily="34" charset="0"/>
                <a:cs typeface="Calibri" panose="020F0502020204030204" pitchFamily="34" charset="0"/>
              </a:rPr>
              <a:t>28 </a:t>
            </a:r>
            <a:r>
              <a:rPr lang="en-US" sz="2800" i="1" dirty="0">
                <a:latin typeface="Calibri" panose="020F0502020204030204" pitchFamily="34" charset="0"/>
                <a:cs typeface="Calibri" panose="020F0502020204030204" pitchFamily="34" charset="0"/>
              </a:rPr>
              <a:t>So he went in and out among them at Jerusalem – </a:t>
            </a:r>
            <a:r>
              <a:rPr lang="en-US" sz="2800" dirty="0">
                <a:solidFill>
                  <a:srgbClr val="FFFF00"/>
                </a:solidFill>
                <a:latin typeface="Calibri" panose="020F0502020204030204" pitchFamily="34" charset="0"/>
                <a:cs typeface="Calibri" panose="020F0502020204030204" pitchFamily="34" charset="0"/>
              </a:rPr>
              <a:t>Acts 9:26-28</a:t>
            </a:r>
            <a:endParaRPr lang="en-US" sz="4000" dirty="0">
              <a:solidFill>
                <a:srgbClr val="FFFF00"/>
              </a:solidFill>
              <a:latin typeface="Calibri" panose="020F0502020204030204" pitchFamily="34" charset="0"/>
              <a:cs typeface="Calibri" panose="020F0502020204030204" pitchFamily="34" charset="0"/>
            </a:endParaRPr>
          </a:p>
          <a:p>
            <a:pPr marL="533400" indent="-533400">
              <a:lnSpc>
                <a:spcPct val="80000"/>
              </a:lnSpc>
            </a:pPr>
            <a:r>
              <a:rPr lang="en-US" sz="3200" dirty="0">
                <a:latin typeface="Calibri" pitchFamily="34" charset="0"/>
              </a:rPr>
              <a:t>Members who are lost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Christians who should be members– </a:t>
            </a:r>
            <a:r>
              <a:rPr lang="en-US" sz="3200" dirty="0">
                <a:solidFill>
                  <a:srgbClr val="FFFF00"/>
                </a:solidFill>
                <a:latin typeface="Calibri" pitchFamily="34" charset="0"/>
              </a:rPr>
              <a:t>III John 9-10</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F68C9F8D-ACE8-4E24-A9E3-19465FA128F4}"/>
              </a:ext>
            </a:extLst>
          </p:cNvPr>
          <p:cNvSpPr txBox="1"/>
          <p:nvPr/>
        </p:nvSpPr>
        <p:spPr>
          <a:xfrm>
            <a:off x="228601" y="5586249"/>
            <a:ext cx="11633992" cy="507831"/>
          </a:xfrm>
          <a:prstGeom prst="rect">
            <a:avLst/>
          </a:prstGeom>
          <a:noFill/>
          <a:ln w="38100">
            <a:solidFill>
              <a:srgbClr val="FFFF00"/>
            </a:solidFill>
          </a:ln>
        </p:spPr>
        <p:txBody>
          <a:bodyPr wrap="square" rtlCol="0">
            <a:spAutoFit/>
          </a:bodyPr>
          <a:lstStyle/>
          <a:p>
            <a:pPr algn="ctr"/>
            <a:r>
              <a:rPr lang="en-US" sz="2700" i="1" dirty="0">
                <a:latin typeface="Calibri" pitchFamily="34" charset="0"/>
              </a:rPr>
              <a:t>Is it ok to refer to the Christians of a local church as members?  Why or why not?</a:t>
            </a:r>
          </a:p>
        </p:txBody>
      </p:sp>
    </p:spTree>
    <p:extLst>
      <p:ext uri="{BB962C8B-B14F-4D97-AF65-F5344CB8AC3E}">
        <p14:creationId xmlns:p14="http://schemas.microsoft.com/office/powerpoint/2010/main" val="94404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nvGraphicFramePr>
        <p:xfrm>
          <a:off x="533400" y="565743"/>
          <a:ext cx="9829800" cy="5680348"/>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7,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47141" y="1447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2C28C347-D759-4DCA-95E2-299D514C3D5A}"/>
              </a:ext>
            </a:extLst>
          </p:cNvPr>
          <p:cNvSpPr/>
          <p:nvPr/>
        </p:nvSpPr>
        <p:spPr>
          <a:xfrm>
            <a:off x="533400" y="1828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231FA20-7639-4A1C-840C-F25F719052DE}"/>
              </a:ext>
            </a:extLst>
          </p:cNvPr>
          <p:cNvSpPr/>
          <p:nvPr/>
        </p:nvSpPr>
        <p:spPr>
          <a:xfrm>
            <a:off x="568377" y="2117741"/>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4EC09A5-D7C9-4310-AC46-8AE51F5120F9}"/>
              </a:ext>
            </a:extLst>
          </p:cNvPr>
          <p:cNvSpPr/>
          <p:nvPr/>
        </p:nvSpPr>
        <p:spPr>
          <a:xfrm>
            <a:off x="533400" y="244929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35F610D0-3345-45E7-B117-B32280D4C2EF}"/>
              </a:ext>
            </a:extLst>
          </p:cNvPr>
          <p:cNvSpPr/>
          <p:nvPr/>
        </p:nvSpPr>
        <p:spPr>
          <a:xfrm>
            <a:off x="533400" y="2787682"/>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B7441285-9A88-4EB6-B7D8-CE79FF9971BB}"/>
              </a:ext>
            </a:extLst>
          </p:cNvPr>
          <p:cNvSpPr/>
          <p:nvPr/>
        </p:nvSpPr>
        <p:spPr>
          <a:xfrm>
            <a:off x="535898" y="3076623"/>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6E289A1-1D16-4181-B3A9-9BCE759043EE}"/>
              </a:ext>
            </a:extLst>
          </p:cNvPr>
          <p:cNvSpPr/>
          <p:nvPr/>
        </p:nvSpPr>
        <p:spPr>
          <a:xfrm>
            <a:off x="533400" y="3484694"/>
            <a:ext cx="10017177" cy="669165"/>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2F79D7C-AC25-4071-8CFC-C33FA3957B78}"/>
              </a:ext>
            </a:extLst>
          </p:cNvPr>
          <p:cNvSpPr/>
          <p:nvPr/>
        </p:nvSpPr>
        <p:spPr>
          <a:xfrm>
            <a:off x="533400" y="4492250"/>
            <a:ext cx="10017177" cy="1070349"/>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4C635452-C928-4FDE-861F-508888EB3DB5}"/>
              </a:ext>
            </a:extLst>
          </p:cNvPr>
          <p:cNvSpPr/>
          <p:nvPr/>
        </p:nvSpPr>
        <p:spPr>
          <a:xfrm>
            <a:off x="533400" y="54102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0AF349F2-5CBB-429B-83B2-0D7607C816FA}"/>
              </a:ext>
            </a:extLst>
          </p:cNvPr>
          <p:cNvSpPr/>
          <p:nvPr/>
        </p:nvSpPr>
        <p:spPr>
          <a:xfrm>
            <a:off x="498423" y="5785439"/>
            <a:ext cx="9982200" cy="722101"/>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745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nvGraphicFramePr>
        <p:xfrm>
          <a:off x="511276" y="609600"/>
          <a:ext cx="10613923" cy="5385459"/>
        </p:xfrm>
        <a:graphic>
          <a:graphicData uri="http://schemas.openxmlformats.org/drawingml/2006/table">
            <a:tbl>
              <a:tblPr>
                <a:tableStyleId>{5C22544A-7EE6-4342-B048-85BDC9FD1C3A}</a:tableStyleId>
              </a:tblPr>
              <a:tblGrid>
                <a:gridCol w="2071010">
                  <a:extLst>
                    <a:ext uri="{9D8B030D-6E8A-4147-A177-3AD203B41FA5}">
                      <a16:colId xmlns:a16="http://schemas.microsoft.com/office/drawing/2014/main" val="1887176851"/>
                    </a:ext>
                  </a:extLst>
                </a:gridCol>
                <a:gridCol w="2265166">
                  <a:extLst>
                    <a:ext uri="{9D8B030D-6E8A-4147-A177-3AD203B41FA5}">
                      <a16:colId xmlns:a16="http://schemas.microsoft.com/office/drawing/2014/main" val="1112334379"/>
                    </a:ext>
                  </a:extLst>
                </a:gridCol>
                <a:gridCol w="627774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gn="l" defTabSz="457200" rtl="0" eaLnBrk="1" latinLnBrk="0" hangingPunct="1">
                        <a:lnSpc>
                          <a:spcPct val="107000"/>
                        </a:lnSpc>
                        <a:spcBef>
                          <a:spcPts val="0"/>
                        </a:spcBef>
                        <a:spcAft>
                          <a:spcPts val="0"/>
                        </a:spcAft>
                      </a:pPr>
                      <a:r>
                        <a:rPr lang="en-US" sz="2000" kern="1200" dirty="0">
                          <a:solidFill>
                            <a:schemeClr val="tx1"/>
                          </a:solidFill>
                          <a:effectLst/>
                          <a:latin typeface="Calibri" panose="020F0502020204030204" pitchFamily="34" charset="0"/>
                          <a:ea typeface="+mn-ea"/>
                          <a:cs typeface="Calibri" panose="020F0502020204030204" pitchFamily="34" charset="0"/>
                        </a:rPr>
                        <a:t>September 10,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13,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17,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20,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4428">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24,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27,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8,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Building Up One Another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11,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Relationships and Needs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15,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When Things Go Wrong</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18,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22,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25,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331837" y="3429000"/>
            <a:ext cx="109728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666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eaLnBrk="1" hangingPunct="1"/>
            <a:r>
              <a:rPr lang="en-US" sz="6000" b="0" dirty="0">
                <a:solidFill>
                  <a:srgbClr val="FFFF99"/>
                </a:solidFill>
                <a:effectLst/>
                <a:latin typeface="Calibri" pitchFamily="34" charset="0"/>
              </a:rPr>
              <a:t>Acts 19:32-41</a:t>
            </a:r>
            <a:r>
              <a:rPr lang="en-US" sz="6000" b="0" dirty="0">
                <a:solidFill>
                  <a:srgbClr val="FFFFCC"/>
                </a:solidFill>
                <a:effectLst/>
                <a:latin typeface="Calibri" pitchFamily="34" charset="0"/>
              </a:rPr>
              <a:t> </a:t>
            </a:r>
            <a:r>
              <a:rPr lang="en-US" sz="6000" dirty="0">
                <a:solidFill>
                  <a:srgbClr val="FFFF99"/>
                </a:solidFill>
                <a:latin typeface="Calibri" pitchFamily="34" charset="0"/>
              </a:rPr>
              <a:t>Riot in Ephesus</a:t>
            </a:r>
          </a:p>
        </p:txBody>
      </p:sp>
      <p:sp>
        <p:nvSpPr>
          <p:cNvPr id="164867" name="Rectangle 3"/>
          <p:cNvSpPr>
            <a:spLocks noChangeArrowheads="1"/>
          </p:cNvSpPr>
          <p:nvPr/>
        </p:nvSpPr>
        <p:spPr bwMode="auto">
          <a:xfrm>
            <a:off x="304800" y="1200835"/>
            <a:ext cx="11430000" cy="4893647"/>
          </a:xfrm>
          <a:prstGeom prst="rect">
            <a:avLst/>
          </a:prstGeom>
          <a:noFill/>
          <a:ln w="9525">
            <a:noFill/>
            <a:miter lim="800000"/>
            <a:headEnd/>
            <a:tailEnd/>
          </a:ln>
        </p:spPr>
        <p:txBody>
          <a:bodyPr wrap="square" anchor="ctr">
            <a:spAutoFit/>
          </a:bodyPr>
          <a:lstStyle/>
          <a:p>
            <a:r>
              <a:rPr lang="en-US" sz="2400" b="1" baseline="30000" dirty="0">
                <a:latin typeface="Calibri" panose="020F0502020204030204" pitchFamily="34" charset="0"/>
                <a:cs typeface="Calibri" panose="020F0502020204030204" pitchFamily="34" charset="0"/>
              </a:rPr>
              <a:t>32 </a:t>
            </a:r>
            <a:r>
              <a:rPr lang="en-US" sz="2400" dirty="0">
                <a:latin typeface="Calibri" panose="020F0502020204030204" pitchFamily="34" charset="0"/>
                <a:cs typeface="Calibri" panose="020F0502020204030204" pitchFamily="34" charset="0"/>
              </a:rPr>
              <a:t>Now some cried out one thing, some another, for the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a:t>
            </a:r>
            <a:r>
              <a:rPr lang="en-US"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was in confusion, and most of them did not know why they had come together. </a:t>
            </a:r>
            <a:r>
              <a:rPr lang="en-US" sz="2400" b="1" baseline="30000" dirty="0">
                <a:latin typeface="Calibri" panose="020F0502020204030204" pitchFamily="34" charset="0"/>
                <a:cs typeface="Calibri" panose="020F0502020204030204" pitchFamily="34" charset="0"/>
              </a:rPr>
              <a:t>33 </a:t>
            </a:r>
            <a:r>
              <a:rPr lang="en-US" sz="2400" dirty="0">
                <a:latin typeface="Calibri" panose="020F0502020204030204" pitchFamily="34" charset="0"/>
                <a:cs typeface="Calibri" panose="020F0502020204030204" pitchFamily="34" charset="0"/>
              </a:rPr>
              <a:t>Some of the crowd prompted Alexander, whom the Jews had put forward .  . . </a:t>
            </a:r>
            <a:r>
              <a:rPr lang="en-US" sz="2400" b="1" baseline="30000" dirty="0">
                <a:latin typeface="Calibri" panose="020F0502020204030204" pitchFamily="34" charset="0"/>
                <a:cs typeface="Calibri" panose="020F0502020204030204" pitchFamily="34" charset="0"/>
              </a:rPr>
              <a:t>34 </a:t>
            </a:r>
            <a:r>
              <a:rPr lang="en-US" sz="2400" dirty="0">
                <a:latin typeface="Calibri" panose="020F0502020204030204" pitchFamily="34" charset="0"/>
                <a:cs typeface="Calibri" panose="020F0502020204030204" pitchFamily="34" charset="0"/>
              </a:rPr>
              <a:t>But when they recognized that he was a Jew, for about two hours they all cried out with one voice, “Great is Artemis of the Ephesians!”</a:t>
            </a:r>
          </a:p>
          <a:p>
            <a:r>
              <a:rPr lang="en-US" sz="2400" b="1" baseline="30000" dirty="0">
                <a:latin typeface="Calibri" panose="020F0502020204030204" pitchFamily="34" charset="0"/>
                <a:cs typeface="Calibri" panose="020F0502020204030204" pitchFamily="34" charset="0"/>
              </a:rPr>
              <a:t>35 </a:t>
            </a:r>
            <a:r>
              <a:rPr lang="en-US" sz="2400" dirty="0">
                <a:latin typeface="Calibri" panose="020F0502020204030204" pitchFamily="34" charset="0"/>
                <a:cs typeface="Calibri" panose="020F0502020204030204" pitchFamily="34" charset="0"/>
              </a:rPr>
              <a:t>And when the town clerk had quieted the crowd, he said, . . . </a:t>
            </a:r>
            <a:r>
              <a:rPr lang="en-US" sz="2400" b="1" baseline="30000" dirty="0">
                <a:latin typeface="Calibri" panose="020F0502020204030204" pitchFamily="34" charset="0"/>
                <a:cs typeface="Calibri" panose="020F0502020204030204" pitchFamily="34" charset="0"/>
              </a:rPr>
              <a:t>37 </a:t>
            </a:r>
            <a:r>
              <a:rPr lang="en-US" sz="2400" dirty="0">
                <a:latin typeface="Calibri" panose="020F0502020204030204" pitchFamily="34" charset="0"/>
                <a:cs typeface="Calibri" panose="020F0502020204030204" pitchFamily="34" charset="0"/>
              </a:rPr>
              <a:t>For you have brought these men here who are neither sacrilegious nor blasphemers of our goddess.</a:t>
            </a:r>
            <a:r>
              <a:rPr lang="en-US" sz="2400" b="1" baseline="30000" dirty="0">
                <a:latin typeface="Calibri" panose="020F0502020204030204" pitchFamily="34" charset="0"/>
                <a:cs typeface="Calibri" panose="020F0502020204030204" pitchFamily="34" charset="0"/>
              </a:rPr>
              <a:t>38 </a:t>
            </a:r>
            <a:r>
              <a:rPr lang="en-US" sz="2400" dirty="0">
                <a:latin typeface="Calibri" panose="020F0502020204030204" pitchFamily="34" charset="0"/>
                <a:cs typeface="Calibri" panose="020F0502020204030204" pitchFamily="34" charset="0"/>
              </a:rPr>
              <a:t>If therefore Demetrius and the craftsmen with him have a complaint against anyone, the courts are open, and there are proconsuls. Let them bring charges against one another. </a:t>
            </a:r>
            <a:r>
              <a:rPr lang="en-US" sz="2400" b="1" baseline="30000" dirty="0">
                <a:latin typeface="Calibri" panose="020F0502020204030204" pitchFamily="34" charset="0"/>
                <a:cs typeface="Calibri" panose="020F0502020204030204" pitchFamily="34" charset="0"/>
              </a:rPr>
              <a:t>39 </a:t>
            </a:r>
            <a:r>
              <a:rPr lang="en-US" sz="2400" dirty="0">
                <a:latin typeface="Calibri" panose="020F0502020204030204" pitchFamily="34" charset="0"/>
                <a:cs typeface="Calibri" panose="020F0502020204030204" pitchFamily="34" charset="0"/>
              </a:rPr>
              <a:t>But if you seek anything further, it shall be settled in the regular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 </a:t>
            </a:r>
            <a:r>
              <a:rPr lang="en-US" sz="2400" b="1" baseline="30000" dirty="0">
                <a:latin typeface="Calibri" panose="020F0502020204030204" pitchFamily="34" charset="0"/>
                <a:cs typeface="Calibri" panose="020F0502020204030204" pitchFamily="34" charset="0"/>
              </a:rPr>
              <a:t>40 </a:t>
            </a:r>
            <a:r>
              <a:rPr lang="en-US" sz="2400" dirty="0">
                <a:latin typeface="Calibri" panose="020F0502020204030204" pitchFamily="34" charset="0"/>
                <a:cs typeface="Calibri" panose="020F0502020204030204" pitchFamily="34" charset="0"/>
              </a:rPr>
              <a:t>For we really are in danger of being charged with rioting today, since there is no cause that we can give to justify this commotion.” </a:t>
            </a:r>
            <a:r>
              <a:rPr lang="en-US" sz="2400" b="1" baseline="30000" dirty="0">
                <a:latin typeface="Calibri" panose="020F0502020204030204" pitchFamily="34" charset="0"/>
                <a:cs typeface="Calibri" panose="020F0502020204030204" pitchFamily="34" charset="0"/>
              </a:rPr>
              <a:t>41 </a:t>
            </a:r>
            <a:r>
              <a:rPr lang="en-US" sz="2400" dirty="0">
                <a:latin typeface="Calibri" panose="020F0502020204030204" pitchFamily="34" charset="0"/>
                <a:cs typeface="Calibri" panose="020F0502020204030204" pitchFamily="34" charset="0"/>
              </a:rPr>
              <a:t>And when he had said these things, he dismissed the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31</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2514600" y="1143000"/>
            <a:ext cx="6934200" cy="4419600"/>
          </a:xfrm>
        </p:spPr>
        <p:txBody>
          <a:bodyPr/>
          <a:lstStyle/>
          <a:p>
            <a:pPr lvl="0">
              <a:buNone/>
            </a:pPr>
            <a:r>
              <a:rPr lang="en-US" i="1" baseline="30000" dirty="0">
                <a:latin typeface="Calibri" pitchFamily="34" charset="0"/>
              </a:rPr>
              <a:t>3 </a:t>
            </a:r>
            <a:r>
              <a:rPr lang="en-US" i="1" dirty="0">
                <a:latin typeface="Calibri" pitchFamily="34" charset="0"/>
              </a:rPr>
              <a:t>Therefore, brethren, seek out from among you seven men of good reputation, full of the Holy Spirit and wisdom, whom we may appoint over this business; </a:t>
            </a:r>
            <a:r>
              <a:rPr lang="en-US" i="1" baseline="30000" dirty="0">
                <a:latin typeface="Calibri" pitchFamily="34" charset="0"/>
              </a:rPr>
              <a:t>4 </a:t>
            </a:r>
            <a:r>
              <a:rPr lang="en-US" i="1" dirty="0">
                <a:latin typeface="Calibri" pitchFamily="34" charset="0"/>
              </a:rPr>
              <a:t>but we will give ourselves continually to prayer and to the ministry of the word.”</a:t>
            </a:r>
            <a:r>
              <a:rPr lang="en-US" i="1" dirty="0">
                <a:effectLst>
                  <a:outerShdw blurRad="38100" dist="38100" dir="2700000" algn="tl">
                    <a:srgbClr val="000000">
                      <a:alpha val="43137"/>
                    </a:srgbClr>
                  </a:outerShdw>
                </a:effectLst>
                <a:latin typeface="Calibri" pitchFamily="34" charset="0"/>
              </a:rPr>
              <a:t>	</a:t>
            </a:r>
            <a:r>
              <a:rPr lang="en-US" sz="2400" dirty="0">
                <a:latin typeface="Calibri" pitchFamily="34" charset="0"/>
              </a:rPr>
              <a:t>	</a:t>
            </a:r>
            <a:r>
              <a:rPr lang="en-US" sz="2400" dirty="0"/>
              <a:t>	</a:t>
            </a:r>
          </a:p>
        </p:txBody>
      </p:sp>
    </p:spTree>
    <p:extLst>
      <p:ext uri="{BB962C8B-B14F-4D97-AF65-F5344CB8AC3E}">
        <p14:creationId xmlns:p14="http://schemas.microsoft.com/office/powerpoint/2010/main" val="292718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32</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828800" y="10668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Tree>
    <p:extLst>
      <p:ext uri="{BB962C8B-B14F-4D97-AF65-F5344CB8AC3E}">
        <p14:creationId xmlns:p14="http://schemas.microsoft.com/office/powerpoint/2010/main" val="66619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9636">
                                            <p:txEl>
                                              <p:pRg st="1" end="1"/>
                                            </p:txEl>
                                          </p:spTgt>
                                        </p:tgtEl>
                                        <p:attrNameLst>
                                          <p:attrName>style.visibility</p:attrName>
                                        </p:attrNameLst>
                                      </p:cBhvr>
                                      <p:to>
                                        <p:strVal val="visible"/>
                                      </p:to>
                                    </p:set>
                                    <p:animEffect transition="in" filter="dissolve">
                                      <p:cBhvr>
                                        <p:cTn id="10" dur="500"/>
                                        <p:tgtEl>
                                          <p:spTgt spid="69636">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9636">
                                            <p:txEl>
                                              <p:pRg st="2" end="2"/>
                                            </p:txEl>
                                          </p:spTgt>
                                        </p:tgtEl>
                                        <p:attrNameLst>
                                          <p:attrName>style.visibility</p:attrName>
                                        </p:attrNameLst>
                                      </p:cBhvr>
                                      <p:to>
                                        <p:strVal val="visible"/>
                                      </p:to>
                                    </p:set>
                                    <p:animEffect transition="in" filter="dissolve">
                                      <p:cBhvr>
                                        <p:cTn id="13" dur="500"/>
                                        <p:tgtEl>
                                          <p:spTgt spid="69636">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9636">
                                            <p:txEl>
                                              <p:pRg st="3" end="3"/>
                                            </p:txEl>
                                          </p:spTgt>
                                        </p:tgtEl>
                                        <p:attrNameLst>
                                          <p:attrName>style.visibility</p:attrName>
                                        </p:attrNameLst>
                                      </p:cBhvr>
                                      <p:to>
                                        <p:strVal val="visible"/>
                                      </p:to>
                                    </p:set>
                                    <p:animEffect transition="in" filter="dissolve">
                                      <p:cBhvr>
                                        <p:cTn id="16" dur="500"/>
                                        <p:tgtEl>
                                          <p:spTgt spid="696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33</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828800" y="1066800"/>
            <a:ext cx="8077200" cy="4267200"/>
          </a:xfrm>
        </p:spPr>
        <p:txBody>
          <a:bodyPr/>
          <a:lstStyle/>
          <a:p>
            <a:pPr lvl="0">
              <a:buNone/>
            </a:pPr>
            <a:r>
              <a:rPr lang="en-US" sz="2800" i="1" baseline="30000" dirty="0">
                <a:latin typeface="Calibri" pitchFamily="34" charset="0"/>
              </a:rPr>
              <a:t>8 </a:t>
            </a:r>
            <a:r>
              <a:rPr lang="en-US" sz="2800" i="1" dirty="0">
                <a:latin typeface="Calibri" pitchFamily="34" charset="0"/>
              </a:rPr>
              <a:t>Likewise deacons must be reverent, not double-tongued, not given to much wine, not greedy for money, </a:t>
            </a:r>
            <a:r>
              <a:rPr lang="en-US" sz="2800" i="1" baseline="30000" dirty="0">
                <a:latin typeface="Calibri" pitchFamily="34" charset="0"/>
              </a:rPr>
              <a:t>9 </a:t>
            </a:r>
            <a:r>
              <a:rPr lang="en-US" sz="2800" i="1" dirty="0">
                <a:latin typeface="Calibri" pitchFamily="34" charset="0"/>
              </a:rPr>
              <a:t>holding the mystery of the faith with a pure conscience. </a:t>
            </a:r>
            <a:r>
              <a:rPr lang="en-US" sz="2800" i="1" baseline="30000" dirty="0">
                <a:latin typeface="Calibri" pitchFamily="34" charset="0"/>
              </a:rPr>
              <a:t>10 </a:t>
            </a:r>
            <a:r>
              <a:rPr lang="en-US" sz="2800" i="1" dirty="0">
                <a:latin typeface="Calibri" pitchFamily="34" charset="0"/>
              </a:rPr>
              <a:t>But let these also first be tested; then let them serve as deacons, being found blameless. </a:t>
            </a:r>
            <a:r>
              <a:rPr lang="en-US" sz="2800" i="1" baseline="30000" dirty="0">
                <a:latin typeface="Calibri" pitchFamily="34" charset="0"/>
              </a:rPr>
              <a:t>11 </a:t>
            </a:r>
            <a:r>
              <a:rPr lang="en-US" sz="2800" i="1" dirty="0">
                <a:latin typeface="Calibri" pitchFamily="34" charset="0"/>
              </a:rPr>
              <a:t>Likewise, their wives must be reverent, not slanderers, temperate, faithful in all things. </a:t>
            </a:r>
            <a:r>
              <a:rPr lang="en-US" sz="2800" i="1" baseline="30000" dirty="0">
                <a:latin typeface="Calibri" pitchFamily="34" charset="0"/>
              </a:rPr>
              <a:t>12 </a:t>
            </a:r>
            <a:r>
              <a:rPr lang="en-US" sz="2800" i="1" dirty="0">
                <a:latin typeface="Calibri" pitchFamily="34" charset="0"/>
              </a:rPr>
              <a:t>Let deacons be the husbands of one wife, ruling their children and their own houses well	</a:t>
            </a:r>
          </a:p>
        </p:txBody>
      </p:sp>
    </p:spTree>
    <p:extLst>
      <p:ext uri="{BB962C8B-B14F-4D97-AF65-F5344CB8AC3E}">
        <p14:creationId xmlns:p14="http://schemas.microsoft.com/office/powerpoint/2010/main" val="183311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34</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4000" dirty="0">
                <a:solidFill>
                  <a:srgbClr val="FFFF99"/>
                </a:solidFill>
                <a:latin typeface="Calibri" charset="0"/>
                <a:cs typeface="Calibri" charset="0"/>
              </a:rPr>
              <a:t>Elder’s Qualifications (Titus 1; I Tim 3)</a:t>
            </a:r>
          </a:p>
        </p:txBody>
      </p:sp>
      <p:sp>
        <p:nvSpPr>
          <p:cNvPr id="69636" name="Rectangle 3"/>
          <p:cNvSpPr>
            <a:spLocks noGrp="1" noChangeArrowheads="1"/>
          </p:cNvSpPr>
          <p:nvPr>
            <p:ph type="body" idx="1"/>
          </p:nvPr>
        </p:nvSpPr>
        <p:spPr>
          <a:xfrm>
            <a:off x="1752600" y="914400"/>
            <a:ext cx="4267200" cy="5791200"/>
          </a:xfrm>
        </p:spPr>
        <p:txBody>
          <a:bodyPr>
            <a:normAutofit lnSpcReduction="10000"/>
          </a:bodyPr>
          <a:lstStyle/>
          <a:p>
            <a:pPr eaLnBrk="1" hangingPunct="1">
              <a:lnSpc>
                <a:spcPct val="90000"/>
              </a:lnSpc>
            </a:pPr>
            <a:r>
              <a:rPr lang="en-US" sz="2400" dirty="0">
                <a:latin typeface="Calibri" charset="0"/>
                <a:cs typeface="Calibri" charset="0"/>
              </a:rPr>
              <a:t>Blameless </a:t>
            </a:r>
          </a:p>
          <a:p>
            <a:pPr eaLnBrk="1" hangingPunct="1">
              <a:lnSpc>
                <a:spcPct val="90000"/>
              </a:lnSpc>
            </a:pPr>
            <a:r>
              <a:rPr lang="en-US" sz="2400" dirty="0">
                <a:latin typeface="Calibri" charset="0"/>
                <a:cs typeface="Calibri" charset="0"/>
              </a:rPr>
              <a:t>Husband of One Wife</a:t>
            </a:r>
          </a:p>
          <a:p>
            <a:pPr eaLnBrk="1" hangingPunct="1">
              <a:lnSpc>
                <a:spcPct val="90000"/>
              </a:lnSpc>
            </a:pPr>
            <a:r>
              <a:rPr lang="en-US" sz="2400" dirty="0">
                <a:latin typeface="Calibri" charset="0"/>
                <a:cs typeface="Calibri" charset="0"/>
              </a:rPr>
              <a:t>Faithful Children</a:t>
            </a:r>
          </a:p>
          <a:p>
            <a:pPr eaLnBrk="1" hangingPunct="1">
              <a:lnSpc>
                <a:spcPct val="90000"/>
              </a:lnSpc>
            </a:pPr>
            <a:r>
              <a:rPr lang="en-US" sz="2400" dirty="0">
                <a:latin typeface="Calibri" charset="0"/>
                <a:cs typeface="Calibri" charset="0"/>
              </a:rPr>
              <a:t>Not Accused of Dissipation or Insubordination</a:t>
            </a:r>
          </a:p>
          <a:p>
            <a:pPr eaLnBrk="1" hangingPunct="1">
              <a:lnSpc>
                <a:spcPct val="90000"/>
              </a:lnSpc>
            </a:pPr>
            <a:r>
              <a:rPr lang="en-US" sz="2400" dirty="0">
                <a:latin typeface="Calibri" charset="0"/>
                <a:cs typeface="Calibri" charset="0"/>
              </a:rPr>
              <a:t>Not Self-Willed</a:t>
            </a:r>
          </a:p>
          <a:p>
            <a:pPr eaLnBrk="1" hangingPunct="1">
              <a:lnSpc>
                <a:spcPct val="90000"/>
              </a:lnSpc>
            </a:pPr>
            <a:r>
              <a:rPr lang="en-US" sz="2400" dirty="0">
                <a:latin typeface="Calibri" charset="0"/>
                <a:cs typeface="Calibri" charset="0"/>
              </a:rPr>
              <a:t>Not Quick Tempered</a:t>
            </a:r>
          </a:p>
          <a:p>
            <a:pPr eaLnBrk="1" hangingPunct="1">
              <a:lnSpc>
                <a:spcPct val="90000"/>
              </a:lnSpc>
            </a:pPr>
            <a:r>
              <a:rPr lang="en-US" sz="2400" dirty="0">
                <a:latin typeface="Calibri" charset="0"/>
                <a:cs typeface="Calibri" charset="0"/>
              </a:rPr>
              <a:t>Not Given to Wine</a:t>
            </a:r>
          </a:p>
          <a:p>
            <a:pPr eaLnBrk="1" hangingPunct="1">
              <a:lnSpc>
                <a:spcPct val="90000"/>
              </a:lnSpc>
            </a:pPr>
            <a:r>
              <a:rPr lang="en-US" sz="2400" dirty="0">
                <a:latin typeface="Calibri" charset="0"/>
                <a:cs typeface="Calibri" charset="0"/>
              </a:rPr>
              <a:t>Not Violent</a:t>
            </a:r>
          </a:p>
          <a:p>
            <a:pPr eaLnBrk="1" hangingPunct="1">
              <a:lnSpc>
                <a:spcPct val="90000"/>
              </a:lnSpc>
            </a:pPr>
            <a:r>
              <a:rPr lang="en-US" sz="2400" dirty="0">
                <a:latin typeface="Calibri" charset="0"/>
                <a:cs typeface="Calibri" charset="0"/>
              </a:rPr>
              <a:t>Not Greedy for Money</a:t>
            </a:r>
          </a:p>
          <a:p>
            <a:pPr eaLnBrk="1" hangingPunct="1">
              <a:lnSpc>
                <a:spcPct val="90000"/>
              </a:lnSpc>
            </a:pPr>
            <a:r>
              <a:rPr lang="en-US" sz="2400" dirty="0">
                <a:latin typeface="Calibri" charset="0"/>
                <a:cs typeface="Calibri" charset="0"/>
              </a:rPr>
              <a:t>Hospitable</a:t>
            </a:r>
          </a:p>
          <a:p>
            <a:pPr eaLnBrk="1" hangingPunct="1">
              <a:lnSpc>
                <a:spcPct val="90000"/>
              </a:lnSpc>
            </a:pPr>
            <a:r>
              <a:rPr lang="en-US" sz="2400" dirty="0">
                <a:latin typeface="Calibri" charset="0"/>
                <a:cs typeface="Calibri" charset="0"/>
              </a:rPr>
              <a:t>Lover of What is Good</a:t>
            </a:r>
          </a:p>
          <a:p>
            <a:pPr eaLnBrk="1" hangingPunct="1">
              <a:lnSpc>
                <a:spcPct val="90000"/>
              </a:lnSpc>
            </a:pPr>
            <a:r>
              <a:rPr lang="en-US" sz="2400" dirty="0">
                <a:latin typeface="Calibri" charset="0"/>
                <a:cs typeface="Calibri" charset="0"/>
              </a:rPr>
              <a:t>Sober-Minded</a:t>
            </a:r>
          </a:p>
          <a:p>
            <a:pPr eaLnBrk="1" hangingPunct="1">
              <a:lnSpc>
                <a:spcPct val="90000"/>
              </a:lnSpc>
            </a:pPr>
            <a:r>
              <a:rPr lang="en-US" sz="2400" dirty="0">
                <a:latin typeface="Calibri" charset="0"/>
                <a:cs typeface="Calibri" charset="0"/>
              </a:rPr>
              <a:t>Just</a:t>
            </a:r>
          </a:p>
        </p:txBody>
      </p:sp>
      <p:sp>
        <p:nvSpPr>
          <p:cNvPr id="69637" name="Rectangle 4"/>
          <p:cNvSpPr>
            <a:spLocks noChangeArrowheads="1"/>
          </p:cNvSpPr>
          <p:nvPr/>
        </p:nvSpPr>
        <p:spPr bwMode="auto">
          <a:xfrm>
            <a:off x="6248400" y="762000"/>
            <a:ext cx="4267200" cy="5791200"/>
          </a:xfrm>
          <a:prstGeom prst="rect">
            <a:avLst/>
          </a:prstGeom>
          <a:noFill/>
          <a:ln w="9525">
            <a:noFill/>
            <a:miter lim="800000"/>
            <a:headEnd/>
            <a:tailEnd/>
          </a:ln>
          <a:effectLst/>
        </p:spPr>
        <p:txBody>
          <a:bodyPr/>
          <a:lstStyle/>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Holy</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Self-Controlled</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Holding Fast the Faith</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Good Behavior</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Able to Teach</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Gentle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Quarrelsome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Covetous</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Rules Own House Well</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Children in Submission</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a Novice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Good Testimony from Those who are Without</a:t>
            </a:r>
          </a:p>
        </p:txBody>
      </p:sp>
    </p:spTree>
    <p:extLst>
      <p:ext uri="{BB962C8B-B14F-4D97-AF65-F5344CB8AC3E}">
        <p14:creationId xmlns:p14="http://schemas.microsoft.com/office/powerpoint/2010/main" val="2870691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35</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299316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7"/>
                                        </p:tgtEl>
                                        <p:attrNameLst>
                                          <p:attrName>style.visibility</p:attrName>
                                        </p:attrNameLst>
                                      </p:cBhvr>
                                      <p:to>
                                        <p:strVal val="visible"/>
                                      </p:to>
                                    </p:set>
                                    <p:animEffect transition="in" filter="dissolve">
                                      <p:cBhvr>
                                        <p:cTn id="7" dur="500"/>
                                        <p:tgtEl>
                                          <p:spTgt spid="69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36</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Spirituality</a:t>
            </a:r>
          </a:p>
        </p:txBody>
      </p:sp>
      <p:sp>
        <p:nvSpPr>
          <p:cNvPr id="69636" name="Rectangle 3"/>
          <p:cNvSpPr>
            <a:spLocks noGrp="1" noChangeArrowheads="1"/>
          </p:cNvSpPr>
          <p:nvPr>
            <p:ph type="body" idx="1"/>
          </p:nvPr>
        </p:nvSpPr>
        <p:spPr>
          <a:xfrm>
            <a:off x="1752600" y="10668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p:txBody>
      </p:sp>
    </p:spTree>
    <p:extLst>
      <p:ext uri="{BB962C8B-B14F-4D97-AF65-F5344CB8AC3E}">
        <p14:creationId xmlns:p14="http://schemas.microsoft.com/office/powerpoint/2010/main" val="18850170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37</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35231288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38</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Selflessness - Sacrifice</a:t>
            </a:r>
          </a:p>
        </p:txBody>
      </p:sp>
      <p:sp>
        <p:nvSpPr>
          <p:cNvPr id="69636" name="Rectangle 3"/>
          <p:cNvSpPr>
            <a:spLocks noGrp="1" noChangeArrowheads="1"/>
          </p:cNvSpPr>
          <p:nvPr>
            <p:ph type="body" idx="1"/>
          </p:nvPr>
        </p:nvSpPr>
        <p:spPr>
          <a:xfrm>
            <a:off x="1752600" y="1066800"/>
            <a:ext cx="4267200" cy="5791200"/>
          </a:xfrm>
        </p:spPr>
        <p:txBody>
          <a:bodyPr/>
          <a:lstStyle/>
          <a:p>
            <a:pPr lvl="0"/>
            <a:endParaRPr lang="en-US" sz="2400" dirty="0"/>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10229589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39</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95579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433714" y="1144249"/>
            <a:ext cx="115824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i="1" dirty="0">
                <a:solidFill>
                  <a:srgbClr val="FFFF00"/>
                </a:solidFill>
                <a:latin typeface="Calibri" panose="020F0502020204030204" pitchFamily="34" charset="0"/>
                <a:cs typeface="Calibri" panose="020F0502020204030204" pitchFamily="34" charset="0"/>
              </a:rPr>
              <a:t>Class Goals (by the end of our study, each of us will . . .)</a:t>
            </a:r>
          </a:p>
        </p:txBody>
      </p:sp>
      <p:sp>
        <p:nvSpPr>
          <p:cNvPr id="4099" name="Rectangle 4"/>
          <p:cNvSpPr>
            <a:spLocks noGrp="1" noChangeArrowheads="1"/>
          </p:cNvSpPr>
          <p:nvPr>
            <p:ph sz="half" idx="1"/>
          </p:nvPr>
        </p:nvSpPr>
        <p:spPr>
          <a:xfrm>
            <a:off x="433714" y="1852135"/>
            <a:ext cx="11324572" cy="4876800"/>
          </a:xfrm>
        </p:spPr>
        <p:txBody>
          <a:bodyPr>
            <a:normAutofit/>
          </a:bodyPr>
          <a:lstStyle/>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Submit our lives more fully to the kingship of Christ</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Have a more accurate view of what Christ’s church is and what it is not </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Be more determined to please God in all that we do personally and in our part as a member of the body of Christ</a:t>
            </a:r>
            <a:endParaRPr lang="en-US" sz="2400" dirty="0">
              <a:latin typeface="Times New Roman" panose="02020603050405020304" pitchFamily="18" charset="0"/>
              <a:ea typeface="Times New Roman" panose="02020603050405020304" pitchFamily="18" charset="0"/>
            </a:endParaRPr>
          </a:p>
          <a:p>
            <a:pPr marL="514350" indent="-514350">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Be a more active and faithful member of the church in our efforts to stir up one another to love and good works, telling others of Christ and honoring God in worship </a:t>
            </a:r>
            <a:endParaRPr lang="en-US" sz="3200" dirty="0">
              <a:solidFill>
                <a:srgbClr val="FFC000"/>
              </a:solidFill>
              <a:effectLst/>
              <a:latin typeface="Garamond" pitchFamily="18" charset="0"/>
            </a:endParaRPr>
          </a:p>
        </p:txBody>
      </p:sp>
      <p:sp>
        <p:nvSpPr>
          <p:cNvPr id="4100" name="Rectangle 5"/>
          <p:cNvSpPr>
            <a:spLocks noChangeArrowheads="1"/>
          </p:cNvSpPr>
          <p:nvPr/>
        </p:nvSpPr>
        <p:spPr bwMode="auto">
          <a:xfrm>
            <a:off x="1777206" y="229849"/>
            <a:ext cx="8637587" cy="914400"/>
          </a:xfrm>
          <a:prstGeom prst="rect">
            <a:avLst/>
          </a:prstGeom>
          <a:noFill/>
          <a:ln w="9525">
            <a:noFill/>
            <a:miter lim="800000"/>
            <a:headEnd/>
            <a:tailEnd/>
          </a:ln>
        </p:spPr>
        <p:txBody>
          <a:bodyPr anchor="b">
            <a:spAutoFit/>
          </a:bodyPr>
          <a:lstStyle/>
          <a:p>
            <a:pPr algn="ctr" eaLnBrk="1" hangingPunct="1"/>
            <a:r>
              <a:rPr lang="en-US" sz="5400" b="1" dirty="0">
                <a:latin typeface="Calibri" pitchFamily="34" charset="0"/>
              </a:rPr>
              <a:t>What is the Church of Christ?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40</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Skill - Strength</a:t>
            </a:r>
          </a:p>
        </p:txBody>
      </p:sp>
      <p:sp>
        <p:nvSpPr>
          <p:cNvPr id="69636" name="Rectangle 3"/>
          <p:cNvSpPr>
            <a:spLocks noGrp="1" noChangeArrowheads="1"/>
          </p:cNvSpPr>
          <p:nvPr>
            <p:ph type="body" idx="1"/>
          </p:nvPr>
        </p:nvSpPr>
        <p:spPr>
          <a:xfrm>
            <a:off x="1752600" y="1066800"/>
            <a:ext cx="4267200" cy="5791200"/>
          </a:xfrm>
        </p:spPr>
        <p:txBody>
          <a:bodyPr/>
          <a:lstStyle/>
          <a:p>
            <a:pPr lvl="0"/>
            <a:endParaRPr lang="en-US" sz="2400" dirty="0">
              <a:effectLst>
                <a:outerShdw blurRad="38100" dist="38100" dir="2700000" algn="tl">
                  <a:srgbClr val="000000">
                    <a:alpha val="43137"/>
                  </a:srgbClr>
                </a:outerShdw>
              </a:effectLst>
              <a:latin typeface="Calibri" pitchFamily="34" charset="0"/>
            </a:endParaRP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a:t>
            </a:r>
          </a:p>
        </p:txBody>
      </p:sp>
    </p:spTree>
    <p:extLst>
      <p:ext uri="{BB962C8B-B14F-4D97-AF65-F5344CB8AC3E}">
        <p14:creationId xmlns:p14="http://schemas.microsoft.com/office/powerpoint/2010/main" val="3402185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2209800" y="275699"/>
            <a:ext cx="8319294" cy="838200"/>
          </a:xfrm>
        </p:spPr>
        <p:txBody>
          <a:bodyPr/>
          <a:lstStyle/>
          <a:p>
            <a:pPr algn="ctr" eaLnBrk="1" hangingPunct="1">
              <a:defRPr/>
            </a:pPr>
            <a:r>
              <a:rPr lang="en-US" sz="4400" b="1" dirty="0">
                <a:solidFill>
                  <a:srgbClr val="FFFF00"/>
                </a:solidFill>
                <a:latin typeface="Calibri" panose="020F0502020204030204" pitchFamily="34" charset="0"/>
              </a:rPr>
              <a:t>Churches and Elders </a:t>
            </a:r>
          </a:p>
        </p:txBody>
      </p:sp>
      <p:sp>
        <p:nvSpPr>
          <p:cNvPr id="47107" name="Rectangle 3"/>
          <p:cNvSpPr>
            <a:spLocks noGrp="1" noChangeArrowheads="1"/>
          </p:cNvSpPr>
          <p:nvPr>
            <p:ph type="body" sz="half" idx="1"/>
          </p:nvPr>
        </p:nvSpPr>
        <p:spPr>
          <a:xfrm>
            <a:off x="228600" y="1963820"/>
            <a:ext cx="11734800" cy="1465180"/>
          </a:xfrm>
        </p:spPr>
        <p:txBody>
          <a:bodyPr/>
          <a:lstStyle/>
          <a:p>
            <a:pPr marL="520700" indent="-520700" eaLnBrk="1" hangingPunct="1">
              <a:buFont typeface="+mj-lt"/>
              <a:buAutoNum type="arabicPeriod"/>
              <a:defRPr/>
            </a:pPr>
            <a:r>
              <a:rPr lang="en-US" sz="3600" dirty="0">
                <a:latin typeface="Calibri" pitchFamily="34" charset="0"/>
              </a:rPr>
              <a:t>Leadership of a body of people - </a:t>
            </a:r>
            <a:r>
              <a:rPr lang="en-US" sz="3600" i="1" dirty="0">
                <a:solidFill>
                  <a:srgbClr val="FFFF00"/>
                </a:solidFill>
                <a:latin typeface="Calibri" pitchFamily="34" charset="0"/>
              </a:rPr>
              <a:t>Flock Shepherding</a:t>
            </a:r>
            <a:endParaRPr lang="en-US" sz="2000" i="1" dirty="0">
              <a:solidFill>
                <a:srgbClr val="FFFF00"/>
              </a:solidFill>
              <a:latin typeface="Calibri" pitchFamily="34" charset="0"/>
            </a:endParaRPr>
          </a:p>
          <a:p>
            <a:pPr marL="520700" indent="-520700" eaLnBrk="1" hangingPunct="1">
              <a:buFont typeface="+mj-lt"/>
              <a:buAutoNum type="arabicPeriod"/>
              <a:defRPr/>
            </a:pPr>
            <a:r>
              <a:rPr lang="en-US" sz="3600" dirty="0">
                <a:latin typeface="Calibri" pitchFamily="34" charset="0"/>
              </a:rPr>
              <a:t>Accountable for each soul in the body - </a:t>
            </a:r>
            <a:r>
              <a:rPr lang="en-US" sz="3600" i="1" dirty="0">
                <a:solidFill>
                  <a:srgbClr val="FFFF00"/>
                </a:solidFill>
                <a:latin typeface="Calibri" pitchFamily="34" charset="0"/>
              </a:rPr>
              <a:t>Sheep Shepherding</a:t>
            </a:r>
          </a:p>
          <a:p>
            <a:pPr marL="0" indent="0" eaLnBrk="1" hangingPunct="1">
              <a:buNone/>
              <a:defRPr/>
            </a:pPr>
            <a:endParaRPr lang="en-US" sz="3600" dirty="0">
              <a:latin typeface="Calibri" pitchFamily="34" charset="0"/>
            </a:endParaRPr>
          </a:p>
        </p:txBody>
      </p:sp>
      <p:sp>
        <p:nvSpPr>
          <p:cNvPr id="47108" name="Text Box 4"/>
          <p:cNvSpPr txBox="1">
            <a:spLocks noChangeArrowheads="1"/>
          </p:cNvSpPr>
          <p:nvPr/>
        </p:nvSpPr>
        <p:spPr bwMode="auto">
          <a:xfrm>
            <a:off x="417342" y="1215694"/>
            <a:ext cx="5700932" cy="646331"/>
          </a:xfrm>
          <a:prstGeom prst="rect">
            <a:avLst/>
          </a:prstGeom>
          <a:noFill/>
          <a:ln w="38100">
            <a:solidFill>
              <a:schemeClr val="hlink"/>
            </a:solidFill>
            <a:miter lim="800000"/>
            <a:headEnd/>
            <a:tailEnd/>
          </a:ln>
        </p:spPr>
        <p:txBody>
          <a:bodyPr wrap="square">
            <a:spAutoFit/>
          </a:bodyPr>
          <a:lstStyle/>
          <a:p>
            <a:pPr algn="ctr">
              <a:spcBef>
                <a:spcPct val="50000"/>
              </a:spcBef>
            </a:pPr>
            <a:r>
              <a:rPr lang="en-US" sz="3600" dirty="0">
                <a:latin typeface="Calibri" panose="020F0502020204030204" pitchFamily="34" charset="0"/>
              </a:rPr>
              <a:t>Two Aspects to the Work</a:t>
            </a:r>
          </a:p>
        </p:txBody>
      </p:sp>
      <p:sp>
        <p:nvSpPr>
          <p:cNvPr id="5" name="Text Box 4">
            <a:extLst>
              <a:ext uri="{FF2B5EF4-FFF2-40B4-BE49-F238E27FC236}">
                <a16:creationId xmlns:a16="http://schemas.microsoft.com/office/drawing/2014/main" id="{F1AABBCF-AEC2-4A8B-914F-F759B880A439}"/>
              </a:ext>
            </a:extLst>
          </p:cNvPr>
          <p:cNvSpPr txBox="1">
            <a:spLocks noChangeArrowheads="1"/>
          </p:cNvSpPr>
          <p:nvPr/>
        </p:nvSpPr>
        <p:spPr bwMode="auto">
          <a:xfrm>
            <a:off x="417342" y="3632590"/>
            <a:ext cx="5700932" cy="646331"/>
          </a:xfrm>
          <a:prstGeom prst="rect">
            <a:avLst/>
          </a:prstGeom>
          <a:noFill/>
          <a:ln w="38100">
            <a:solidFill>
              <a:schemeClr val="hlink"/>
            </a:solidFill>
            <a:miter lim="800000"/>
            <a:headEnd/>
            <a:tailEnd/>
          </a:ln>
        </p:spPr>
        <p:txBody>
          <a:bodyPr wrap="square">
            <a:spAutoFit/>
          </a:bodyPr>
          <a:lstStyle/>
          <a:p>
            <a:pPr algn="ctr">
              <a:spcBef>
                <a:spcPct val="50000"/>
              </a:spcBef>
            </a:pPr>
            <a:r>
              <a:rPr lang="en-US" sz="3600" dirty="0">
                <a:latin typeface="Calibri" panose="020F0502020204030204" pitchFamily="34" charset="0"/>
              </a:rPr>
              <a:t>Two Other Points</a:t>
            </a:r>
          </a:p>
        </p:txBody>
      </p:sp>
      <p:sp>
        <p:nvSpPr>
          <p:cNvPr id="6" name="Rectangle 3">
            <a:extLst>
              <a:ext uri="{FF2B5EF4-FFF2-40B4-BE49-F238E27FC236}">
                <a16:creationId xmlns:a16="http://schemas.microsoft.com/office/drawing/2014/main" id="{F2307CAE-9349-45D2-975E-E8C2062D58F0}"/>
              </a:ext>
            </a:extLst>
          </p:cNvPr>
          <p:cNvSpPr txBox="1">
            <a:spLocks noChangeArrowheads="1"/>
          </p:cNvSpPr>
          <p:nvPr/>
        </p:nvSpPr>
        <p:spPr>
          <a:xfrm>
            <a:off x="250874" y="4482511"/>
            <a:ext cx="11734800" cy="14651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a:lstStyle>
          <a:p>
            <a:pPr marL="520700" indent="-520700">
              <a:buFont typeface="+mj-lt"/>
              <a:buAutoNum type="arabicPeriod"/>
              <a:defRPr/>
            </a:pPr>
            <a:r>
              <a:rPr lang="en-US" sz="3600" dirty="0">
                <a:latin typeface="Calibri" pitchFamily="34" charset="0"/>
              </a:rPr>
              <a:t>Connection to the Rule of Christ – </a:t>
            </a:r>
            <a:r>
              <a:rPr lang="en-US" sz="3600" dirty="0">
                <a:solidFill>
                  <a:srgbClr val="FFFF00"/>
                </a:solidFill>
                <a:latin typeface="Calibri" pitchFamily="34" charset="0"/>
              </a:rPr>
              <a:t>Titus 1:9</a:t>
            </a:r>
            <a:endParaRPr lang="en-US" sz="2000" dirty="0">
              <a:solidFill>
                <a:srgbClr val="FFFF00"/>
              </a:solidFill>
              <a:latin typeface="Calibri" pitchFamily="34" charset="0"/>
            </a:endParaRPr>
          </a:p>
          <a:p>
            <a:pPr marL="520700" indent="-520700">
              <a:buFont typeface="+mj-lt"/>
              <a:buAutoNum type="arabicPeriod"/>
              <a:defRPr/>
            </a:pPr>
            <a:r>
              <a:rPr lang="en-US" sz="3600" dirty="0">
                <a:latin typeface="Calibri" pitchFamily="34" charset="0"/>
              </a:rPr>
              <a:t>Honor is in the work not the position – </a:t>
            </a:r>
            <a:r>
              <a:rPr lang="en-US" sz="3600" dirty="0">
                <a:solidFill>
                  <a:srgbClr val="FFFF00"/>
                </a:solidFill>
                <a:latin typeface="Calibri" pitchFamily="34" charset="0"/>
              </a:rPr>
              <a:t>I Thess. 5:12-13</a:t>
            </a:r>
          </a:p>
          <a:p>
            <a:pPr marL="0" indent="0">
              <a:buFont typeface="Wingdings 3" charset="2"/>
              <a:buNone/>
              <a:defRPr/>
            </a:pPr>
            <a:endParaRPr lang="en-US" sz="3600" dirty="0">
              <a:latin typeface="Calibri" pitchFamily="34" charset="0"/>
            </a:endParaRPr>
          </a:p>
        </p:txBody>
      </p:sp>
      <p:sp>
        <p:nvSpPr>
          <p:cNvPr id="3" name="TextBox 2">
            <a:extLst>
              <a:ext uri="{FF2B5EF4-FFF2-40B4-BE49-F238E27FC236}">
                <a16:creationId xmlns:a16="http://schemas.microsoft.com/office/drawing/2014/main" id="{976B2684-9BEB-14CE-C288-F7A0EDF8FA63}"/>
              </a:ext>
            </a:extLst>
          </p:cNvPr>
          <p:cNvSpPr txBox="1"/>
          <p:nvPr/>
        </p:nvSpPr>
        <p:spPr>
          <a:xfrm>
            <a:off x="76200" y="6400800"/>
            <a:ext cx="8077200" cy="369332"/>
          </a:xfrm>
          <a:prstGeom prst="rect">
            <a:avLst/>
          </a:prstGeom>
          <a:noFill/>
        </p:spPr>
        <p:txBody>
          <a:bodyPr wrap="square" rtlCol="0">
            <a:spAutoFit/>
          </a:bodyPr>
          <a:lstStyle/>
          <a:p>
            <a:r>
              <a:rPr lang="en-US" dirty="0"/>
              <a:t>Mason Broadwell | martinmason3@gmail.com | 404-934-9933</a:t>
            </a:r>
          </a:p>
        </p:txBody>
      </p:sp>
    </p:spTree>
    <p:extLst>
      <p:ext uri="{BB962C8B-B14F-4D97-AF65-F5344CB8AC3E}">
        <p14:creationId xmlns:p14="http://schemas.microsoft.com/office/powerpoint/2010/main" val="955661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676400"/>
            <a:ext cx="11658600" cy="4648200"/>
          </a:xfrm>
          <a:noFill/>
        </p:spPr>
        <p:txBody>
          <a:bodyPr>
            <a:normAutofit/>
          </a:bodyPr>
          <a:lstStyle/>
          <a:p>
            <a:pPr marL="533400" indent="-533400">
              <a:lnSpc>
                <a:spcPct val="80000"/>
              </a:lnSpc>
            </a:pPr>
            <a:r>
              <a:rPr lang="en-US" sz="3200" dirty="0">
                <a:latin typeface="Calibri" pitchFamily="34" charset="0"/>
              </a:rPr>
              <a:t>What was the problem facing the believers in Jerusalem?</a:t>
            </a:r>
          </a:p>
          <a:p>
            <a:pPr marL="533400" indent="-533400">
              <a:lnSpc>
                <a:spcPct val="80000"/>
              </a:lnSpc>
            </a:pPr>
            <a:r>
              <a:rPr lang="en-US" sz="3200" dirty="0">
                <a:latin typeface="Calibri" pitchFamily="34" charset="0"/>
              </a:rPr>
              <a:t>Who was involved in solving the problem? i.e.- Who took action?</a:t>
            </a:r>
          </a:p>
          <a:p>
            <a:pPr marL="533400" indent="-533400">
              <a:lnSpc>
                <a:spcPct val="80000"/>
              </a:lnSpc>
            </a:pPr>
            <a:r>
              <a:rPr lang="en-US" sz="3200" dirty="0">
                <a:latin typeface="Calibri" pitchFamily="34" charset="0"/>
              </a:rPr>
              <a:t>What was the solution?</a:t>
            </a:r>
          </a:p>
          <a:p>
            <a:pPr marL="533400" indent="-533400">
              <a:lnSpc>
                <a:spcPct val="80000"/>
              </a:lnSpc>
            </a:pPr>
            <a:r>
              <a:rPr lang="en-US" sz="3200" dirty="0">
                <a:latin typeface="Calibri" pitchFamily="34" charset="0"/>
              </a:rPr>
              <a:t>What was the result?</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677109"/>
            <a:ext cx="8637587" cy="769441"/>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Group Work</a:t>
            </a:r>
          </a:p>
        </p:txBody>
      </p:sp>
      <p:sp>
        <p:nvSpPr>
          <p:cNvPr id="3" name="TextBox 2">
            <a:extLst>
              <a:ext uri="{FF2B5EF4-FFF2-40B4-BE49-F238E27FC236}">
                <a16:creationId xmlns:a16="http://schemas.microsoft.com/office/drawing/2014/main" id="{67287F48-C3F9-BB6F-A72A-9A4CC4077CC2}"/>
              </a:ext>
            </a:extLst>
          </p:cNvPr>
          <p:cNvSpPr txBox="1"/>
          <p:nvPr/>
        </p:nvSpPr>
        <p:spPr>
          <a:xfrm>
            <a:off x="76200" y="6400800"/>
            <a:ext cx="8077200" cy="369332"/>
          </a:xfrm>
          <a:prstGeom prst="rect">
            <a:avLst/>
          </a:prstGeom>
          <a:noFill/>
        </p:spPr>
        <p:txBody>
          <a:bodyPr wrap="square" rtlCol="0">
            <a:spAutoFit/>
          </a:bodyPr>
          <a:lstStyle/>
          <a:p>
            <a:r>
              <a:rPr lang="en-US" dirty="0"/>
              <a:t>Mason Broadwell | martinmason3@gmail.com | 404-934-9933</a:t>
            </a:r>
          </a:p>
        </p:txBody>
      </p:sp>
    </p:spTree>
    <p:extLst>
      <p:ext uri="{BB962C8B-B14F-4D97-AF65-F5344CB8AC3E}">
        <p14:creationId xmlns:p14="http://schemas.microsoft.com/office/powerpoint/2010/main" val="3766561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676400"/>
            <a:ext cx="11658600" cy="4648200"/>
          </a:xfrm>
          <a:noFill/>
        </p:spPr>
        <p:txBody>
          <a:bodyPr>
            <a:normAutofit/>
          </a:bodyPr>
          <a:lstStyle/>
          <a:p>
            <a:pPr marL="533400" indent="-533400">
              <a:lnSpc>
                <a:spcPct val="80000"/>
              </a:lnSpc>
            </a:pPr>
            <a:r>
              <a:rPr lang="en-US" sz="3200" dirty="0">
                <a:latin typeface="Calibri" pitchFamily="34" charset="0"/>
              </a:rPr>
              <a:t>A need or problem was identified – v.1</a:t>
            </a:r>
          </a:p>
          <a:p>
            <a:pPr marL="533400" indent="-533400">
              <a:lnSpc>
                <a:spcPct val="80000"/>
              </a:lnSpc>
            </a:pPr>
            <a:r>
              <a:rPr lang="en-US" sz="3200" dirty="0">
                <a:latin typeface="Calibri" pitchFamily="34" charset="0"/>
              </a:rPr>
              <a:t>Leaders (Apostles) and the whole church involved in selecting men to address the problem – vv.2-3 </a:t>
            </a:r>
          </a:p>
          <a:p>
            <a:pPr marL="533400" indent="-533400">
              <a:lnSpc>
                <a:spcPct val="80000"/>
              </a:lnSpc>
            </a:pPr>
            <a:r>
              <a:rPr lang="en-US" sz="3200" dirty="0">
                <a:latin typeface="Calibri" pitchFamily="34" charset="0"/>
              </a:rPr>
              <a:t>Selection based on character – vv.3, 5</a:t>
            </a:r>
          </a:p>
          <a:p>
            <a:pPr marL="533400" indent="-533400">
              <a:lnSpc>
                <a:spcPct val="80000"/>
              </a:lnSpc>
            </a:pPr>
            <a:r>
              <a:rPr lang="en-US" sz="3200" dirty="0">
                <a:latin typeface="Calibri" pitchFamily="34" charset="0"/>
              </a:rPr>
              <a:t>Men “put in charge of” (NASB) a task or duty – vv.3, 6</a:t>
            </a:r>
          </a:p>
          <a:p>
            <a:pPr marL="533400" indent="-533400">
              <a:lnSpc>
                <a:spcPct val="80000"/>
              </a:lnSpc>
            </a:pPr>
            <a:r>
              <a:rPr lang="en-US" sz="3200" dirty="0">
                <a:latin typeface="Calibri" pitchFamily="34" charset="0"/>
              </a:rPr>
              <a:t>They were to </a:t>
            </a:r>
            <a:r>
              <a:rPr lang="en-US" sz="3200" dirty="0" err="1">
                <a:solidFill>
                  <a:srgbClr val="FFFF00"/>
                </a:solidFill>
                <a:latin typeface="Calibri" pitchFamily="34" charset="0"/>
              </a:rPr>
              <a:t>diakonein</a:t>
            </a:r>
            <a:r>
              <a:rPr lang="en-US" sz="3200" dirty="0">
                <a:latin typeface="Calibri" pitchFamily="34" charset="0"/>
              </a:rPr>
              <a:t> (serve) – v. 2</a:t>
            </a:r>
          </a:p>
          <a:p>
            <a:pPr marL="533400" indent="-533400">
              <a:lnSpc>
                <a:spcPct val="80000"/>
              </a:lnSpc>
            </a:pPr>
            <a:r>
              <a:rPr lang="en-US" sz="3200" dirty="0">
                <a:latin typeface="Calibri" pitchFamily="34" charset="0"/>
              </a:rPr>
              <a:t>Allowed leaders (Apostles) to focus on their main work – v.4</a:t>
            </a:r>
          </a:p>
          <a:p>
            <a:pPr marL="533400" indent="-533400">
              <a:lnSpc>
                <a:spcPct val="80000"/>
              </a:lnSpc>
            </a:pPr>
            <a:r>
              <a:rPr lang="en-US" sz="3200" dirty="0">
                <a:latin typeface="Calibri" pitchFamily="34" charset="0"/>
              </a:rPr>
              <a:t>As a result, the word of God kept on spreading – v.7</a:t>
            </a:r>
          </a:p>
          <a:p>
            <a:pPr marL="533400" indent="-533400">
              <a:lnSpc>
                <a:spcPct val="80000"/>
              </a:lnSpc>
            </a:pPr>
            <a:endParaRPr lang="en-US" sz="3200" dirty="0">
              <a:latin typeface="Calibri" pitchFamily="34" charset="0"/>
            </a:endParaRP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Deacons (</a:t>
            </a:r>
            <a:r>
              <a:rPr lang="en-US" sz="4400" dirty="0" err="1">
                <a:solidFill>
                  <a:srgbClr val="FFFF00"/>
                </a:solidFill>
                <a:latin typeface="Calibri" pitchFamily="34" charset="0"/>
              </a:rPr>
              <a:t>Diakonous</a:t>
            </a:r>
            <a:r>
              <a:rPr lang="en-US" sz="4400" dirty="0">
                <a:solidFill>
                  <a:srgbClr val="FFFF00"/>
                </a:solidFill>
                <a:latin typeface="Calibri" pitchFamily="34" charset="0"/>
              </a:rPr>
              <a:t>)</a:t>
            </a:r>
          </a:p>
          <a:p>
            <a:pPr algn="ctr" eaLnBrk="1" hangingPunct="1"/>
            <a:r>
              <a:rPr lang="en-US" sz="4400" dirty="0">
                <a:solidFill>
                  <a:srgbClr val="FFFF00"/>
                </a:solidFill>
                <a:latin typeface="Calibri" pitchFamily="34" charset="0"/>
              </a:rPr>
              <a:t>Lessons from Acts 6:1-7</a:t>
            </a:r>
          </a:p>
        </p:txBody>
      </p:sp>
      <p:sp>
        <p:nvSpPr>
          <p:cNvPr id="3" name="TextBox 2">
            <a:extLst>
              <a:ext uri="{FF2B5EF4-FFF2-40B4-BE49-F238E27FC236}">
                <a16:creationId xmlns:a16="http://schemas.microsoft.com/office/drawing/2014/main" id="{6DD6D3D6-30E6-6412-A624-EB27C9077371}"/>
              </a:ext>
            </a:extLst>
          </p:cNvPr>
          <p:cNvSpPr txBox="1"/>
          <p:nvPr/>
        </p:nvSpPr>
        <p:spPr>
          <a:xfrm>
            <a:off x="76200" y="6400800"/>
            <a:ext cx="8077200" cy="369332"/>
          </a:xfrm>
          <a:prstGeom prst="rect">
            <a:avLst/>
          </a:prstGeom>
          <a:noFill/>
        </p:spPr>
        <p:txBody>
          <a:bodyPr wrap="square" rtlCol="0">
            <a:spAutoFit/>
          </a:bodyPr>
          <a:lstStyle/>
          <a:p>
            <a:r>
              <a:rPr lang="en-US" dirty="0"/>
              <a:t>Mason Broadwell | martinmason3@gmail.com | 404-934-9933</a:t>
            </a:r>
          </a:p>
        </p:txBody>
      </p:sp>
    </p:spTree>
    <p:extLst>
      <p:ext uri="{BB962C8B-B14F-4D97-AF65-F5344CB8AC3E}">
        <p14:creationId xmlns:p14="http://schemas.microsoft.com/office/powerpoint/2010/main" val="465638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676400"/>
            <a:ext cx="11658600" cy="4648200"/>
          </a:xfrm>
          <a:noFill/>
        </p:spPr>
        <p:txBody>
          <a:bodyPr>
            <a:normAutofit/>
          </a:bodyPr>
          <a:lstStyle/>
          <a:p>
            <a:pPr marL="533400" indent="-533400">
              <a:lnSpc>
                <a:spcPct val="80000"/>
              </a:lnSpc>
            </a:pPr>
            <a:r>
              <a:rPr lang="en-US" sz="3200" dirty="0">
                <a:latin typeface="Calibri" pitchFamily="34" charset="0"/>
              </a:rPr>
              <a:t>To meet specific needs or manage specific tasks, Acts 6:2-3</a:t>
            </a:r>
          </a:p>
          <a:p>
            <a:pPr marL="533400" indent="-533400">
              <a:lnSpc>
                <a:spcPct val="80000"/>
              </a:lnSpc>
            </a:pPr>
            <a:r>
              <a:rPr lang="en-US" sz="3200" dirty="0">
                <a:latin typeface="Calibri" pitchFamily="34" charset="0"/>
              </a:rPr>
              <a:t>To enable the elders (apostles) to focus on shepherding, v.4</a:t>
            </a:r>
          </a:p>
          <a:p>
            <a:pPr marL="933450" lvl="1" indent="-533400">
              <a:lnSpc>
                <a:spcPct val="80000"/>
              </a:lnSpc>
            </a:pPr>
            <a:r>
              <a:rPr lang="en-US" sz="3000" dirty="0">
                <a:latin typeface="Calibri" pitchFamily="34" charset="0"/>
              </a:rPr>
              <a:t>Delegated authority to manage their work, v.6</a:t>
            </a:r>
          </a:p>
          <a:p>
            <a:pPr marL="533400" indent="-533400">
              <a:lnSpc>
                <a:spcPct val="80000"/>
              </a:lnSpc>
            </a:pPr>
            <a:r>
              <a:rPr lang="en-US" sz="3200" dirty="0">
                <a:effectLst/>
                <a:latin typeface="Calibri" pitchFamily="34" charset="0"/>
              </a:rPr>
              <a:t>To “level the playing field” for the work of the church to take place, v.1</a:t>
            </a:r>
          </a:p>
          <a:p>
            <a:pPr marL="933450" lvl="1" indent="-533400">
              <a:lnSpc>
                <a:spcPct val="80000"/>
              </a:lnSpc>
            </a:pPr>
            <a:r>
              <a:rPr lang="en-US" sz="3000" dirty="0">
                <a:latin typeface="Calibri" pitchFamily="34" charset="0"/>
              </a:rPr>
              <a:t>To make sure everyone can benefit from the teaching/edification</a:t>
            </a: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304800"/>
            <a:ext cx="8637587" cy="769441"/>
          </a:xfrm>
          <a:prstGeom prst="rect">
            <a:avLst/>
          </a:prstGeom>
          <a:noFill/>
          <a:ln w="9525">
            <a:noFill/>
            <a:miter lim="800000"/>
            <a:headEnd/>
            <a:tailEnd/>
          </a:ln>
        </p:spPr>
        <p:txBody>
          <a:bodyPr lIns="91440" tIns="45720" rIns="91440" bIns="45720" anchor="b">
            <a:spAutoFit/>
          </a:bodyPr>
          <a:lstStyle/>
          <a:p>
            <a:pPr algn="ctr" eaLnBrk="1" hangingPunct="1"/>
            <a:r>
              <a:rPr lang="en-US" sz="4400">
                <a:solidFill>
                  <a:srgbClr val="FFFF00"/>
                </a:solidFill>
                <a:latin typeface="Calibri"/>
                <a:ea typeface="Calibri"/>
                <a:cs typeface="Calibri"/>
              </a:rPr>
              <a:t>Purpose of Deacons (</a:t>
            </a:r>
            <a:r>
              <a:rPr lang="en-US" sz="4400" dirty="0" err="1">
                <a:solidFill>
                  <a:srgbClr val="FFFF00"/>
                </a:solidFill>
                <a:latin typeface="Calibri"/>
                <a:ea typeface="Calibri"/>
                <a:cs typeface="Calibri"/>
              </a:rPr>
              <a:t>Diakonous</a:t>
            </a:r>
            <a:r>
              <a:rPr lang="en-US" sz="4400" dirty="0">
                <a:solidFill>
                  <a:srgbClr val="FFFF00"/>
                </a:solidFill>
                <a:latin typeface="Calibri"/>
                <a:ea typeface="Calibri"/>
                <a:cs typeface="Calibri"/>
              </a:rPr>
              <a:t>)</a:t>
            </a:r>
          </a:p>
        </p:txBody>
      </p:sp>
      <p:sp>
        <p:nvSpPr>
          <p:cNvPr id="3" name="TextBox 2">
            <a:extLst>
              <a:ext uri="{FF2B5EF4-FFF2-40B4-BE49-F238E27FC236}">
                <a16:creationId xmlns:a16="http://schemas.microsoft.com/office/drawing/2014/main" id="{5A21BC05-9E13-4CCC-06B8-7AB44FE56501}"/>
              </a:ext>
            </a:extLst>
          </p:cNvPr>
          <p:cNvSpPr txBox="1"/>
          <p:nvPr/>
        </p:nvSpPr>
        <p:spPr>
          <a:xfrm>
            <a:off x="76200" y="6400800"/>
            <a:ext cx="8077200" cy="369332"/>
          </a:xfrm>
          <a:prstGeom prst="rect">
            <a:avLst/>
          </a:prstGeom>
          <a:noFill/>
        </p:spPr>
        <p:txBody>
          <a:bodyPr wrap="square" rtlCol="0">
            <a:spAutoFit/>
          </a:bodyPr>
          <a:lstStyle/>
          <a:p>
            <a:r>
              <a:rPr lang="en-US" dirty="0"/>
              <a:t>Mason Broadwell | martinmason3@gmail.com | 404-934-9933</a:t>
            </a:r>
          </a:p>
        </p:txBody>
      </p:sp>
    </p:spTree>
    <p:extLst>
      <p:ext uri="{BB962C8B-B14F-4D97-AF65-F5344CB8AC3E}">
        <p14:creationId xmlns:p14="http://schemas.microsoft.com/office/powerpoint/2010/main" val="2456407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7892">
                                            <p:txEl>
                                              <p:pRg st="2" end="2"/>
                                            </p:txEl>
                                          </p:spTgt>
                                        </p:tgtEl>
                                        <p:attrNameLst>
                                          <p:attrName>style.visibility</p:attrName>
                                        </p:attrNameLst>
                                      </p:cBhvr>
                                      <p:to>
                                        <p:strVal val="visible"/>
                                      </p:to>
                                    </p:set>
                                    <p:animEffect transition="in" filter="dissolve">
                                      <p:cBhvr>
                                        <p:cTn id="15" dur="500"/>
                                        <p:tgtEl>
                                          <p:spTgt spid="3789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7892">
                                            <p:txEl>
                                              <p:pRg st="3" end="3"/>
                                            </p:txEl>
                                          </p:spTgt>
                                        </p:tgtEl>
                                        <p:attrNameLst>
                                          <p:attrName>style.visibility</p:attrName>
                                        </p:attrNameLst>
                                      </p:cBhvr>
                                      <p:to>
                                        <p:strVal val="visible"/>
                                      </p:to>
                                    </p:set>
                                    <p:animEffect transition="in" filter="dissolve">
                                      <p:cBhvr>
                                        <p:cTn id="20" dur="500"/>
                                        <p:tgtEl>
                                          <p:spTgt spid="37892">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7892">
                                            <p:txEl>
                                              <p:pRg st="4" end="4"/>
                                            </p:txEl>
                                          </p:spTgt>
                                        </p:tgtEl>
                                        <p:attrNameLst>
                                          <p:attrName>style.visibility</p:attrName>
                                        </p:attrNameLst>
                                      </p:cBhvr>
                                      <p:to>
                                        <p:strVal val="visible"/>
                                      </p:to>
                                    </p:set>
                                    <p:animEffect transition="in" filter="dissolve">
                                      <p:cBhvr>
                                        <p:cTn id="23" dur="500"/>
                                        <p:tgtEl>
                                          <p:spTgt spid="378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838200" y="2590800"/>
            <a:ext cx="10896600" cy="20574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of the responsibilities of deacons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7</a:t>
            </a:r>
          </a:p>
        </p:txBody>
      </p:sp>
      <p:sp>
        <p:nvSpPr>
          <p:cNvPr id="5" name="TextBox 4">
            <a:extLst>
              <a:ext uri="{FF2B5EF4-FFF2-40B4-BE49-F238E27FC236}">
                <a16:creationId xmlns:a16="http://schemas.microsoft.com/office/drawing/2014/main" id="{7D2C5373-533E-F9C2-0307-60B2AE8C7C4B}"/>
              </a:ext>
            </a:extLst>
          </p:cNvPr>
          <p:cNvSpPr txBox="1"/>
          <p:nvPr/>
        </p:nvSpPr>
        <p:spPr>
          <a:xfrm>
            <a:off x="76200" y="6400800"/>
            <a:ext cx="8077200" cy="369332"/>
          </a:xfrm>
          <a:prstGeom prst="rect">
            <a:avLst/>
          </a:prstGeom>
          <a:noFill/>
        </p:spPr>
        <p:txBody>
          <a:bodyPr wrap="square" rtlCol="0">
            <a:spAutoFit/>
          </a:bodyPr>
          <a:lstStyle/>
          <a:p>
            <a:r>
              <a:rPr lang="en-US" dirty="0"/>
              <a:t>Mason Broadwell | martinmason3@gmail.com | 404-934-9933</a:t>
            </a:r>
          </a:p>
        </p:txBody>
      </p:sp>
    </p:spTree>
    <p:extLst>
      <p:ext uri="{BB962C8B-B14F-4D97-AF65-F5344CB8AC3E}">
        <p14:creationId xmlns:p14="http://schemas.microsoft.com/office/powerpoint/2010/main" val="27886376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7587</TotalTime>
  <Words>4084</Words>
  <Application>Microsoft Office PowerPoint</Application>
  <PresentationFormat>Widescreen</PresentationFormat>
  <Paragraphs>438</Paragraphs>
  <Slides>40</Slides>
  <Notes>10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Ion</vt:lpstr>
      <vt:lpstr>What is the Church of Christ?</vt:lpstr>
      <vt:lpstr>What is the Church of Christ?</vt:lpstr>
      <vt:lpstr>PowerPoint Presentation</vt:lpstr>
      <vt:lpstr>PowerPoint Presentation</vt:lpstr>
      <vt:lpstr>Churches and Elders </vt:lpstr>
      <vt:lpstr>PowerPoint Presentation</vt:lpstr>
      <vt:lpstr>PowerPoint Presentation</vt:lpstr>
      <vt:lpstr>PowerPoint Presentation</vt:lpstr>
      <vt:lpstr>What is the Church of Christ?</vt:lpstr>
      <vt:lpstr>PowerPoint Presentation</vt:lpstr>
      <vt:lpstr>PowerPoint Presentation</vt:lpstr>
      <vt:lpstr>PowerPoint Presentation</vt:lpstr>
      <vt:lpstr>PowerPoint Presentation</vt:lpstr>
      <vt:lpstr>PowerPoint Presentation</vt:lpstr>
      <vt:lpstr>PowerPoint Presentation</vt:lpstr>
      <vt:lpstr>What is the Church of Christ?</vt:lpstr>
      <vt:lpstr>PowerPoint Presentation</vt:lpstr>
      <vt:lpstr>PowerPoint Presentation</vt:lpstr>
      <vt:lpstr>PowerPoint Presentation</vt:lpstr>
      <vt:lpstr>Additional Thought Questions</vt:lpstr>
      <vt:lpstr>PowerPoint Presentation</vt:lpstr>
      <vt:lpstr>PowerPoint Presentation</vt:lpstr>
      <vt:lpstr>What is the Church of Christ?</vt:lpstr>
      <vt:lpstr>What is the Church of Christ?</vt:lpstr>
      <vt:lpstr>PowerPoint Presentation</vt:lpstr>
      <vt:lpstr>What is the Church of Christ?</vt:lpstr>
      <vt:lpstr>PowerPoint Presentation</vt:lpstr>
      <vt:lpstr>PowerPoint Presentation</vt:lpstr>
      <vt:lpstr>PowerPoint Presentation</vt:lpstr>
      <vt:lpstr>Acts 19:32-41 Riot in Ephesus</vt:lpstr>
      <vt:lpstr>Deacon’s Qualifications ( Acts 6; I Tim 3)</vt:lpstr>
      <vt:lpstr>Deacon’s Qualifications ( Acts 6; I Tim 3)</vt:lpstr>
      <vt:lpstr>Deacon’s Qualifications ( Acts 6; I Tim 3)</vt:lpstr>
      <vt:lpstr>Elder’s Qualifications (Titus 1; I Tim 3)</vt:lpstr>
      <vt:lpstr>Deacon’s Qualifications ( Acts 6; I Tim 3)</vt:lpstr>
      <vt:lpstr>Spirituality</vt:lpstr>
      <vt:lpstr>Deacon’s Qualifications ( Acts 6; I Tim 3)</vt:lpstr>
      <vt:lpstr>Selflessness - Sacrifice</vt:lpstr>
      <vt:lpstr>Deacon’s Qualifications ( Acts 6; I Tim 3)</vt:lpstr>
      <vt:lpstr>Skill - Strength</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Russ LaGrone</dc:creator>
  <cp:keywords/>
  <dc:description/>
  <cp:lastModifiedBy>Mason Broadwell</cp:lastModifiedBy>
  <cp:revision>116</cp:revision>
  <cp:lastPrinted>2023-09-30T18:59:50Z</cp:lastPrinted>
  <dcterms:created xsi:type="dcterms:W3CDTF">2011-07-22T15:56:03Z</dcterms:created>
  <dcterms:modified xsi:type="dcterms:W3CDTF">2023-10-01T11:42:44Z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TC102037961033</vt:lpwstr>
  </property>
</Properties>
</file>