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7" r:id="rId4"/>
    <p:sldId id="262" r:id="rId5"/>
    <p:sldId id="263" r:id="rId6"/>
    <p:sldId id="265" r:id="rId7"/>
    <p:sldId id="269" r:id="rId8"/>
    <p:sldId id="266" r:id="rId9"/>
    <p:sldId id="270" r:id="rId10"/>
    <p:sldId id="256"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7" d="100"/>
          <a:sy n="67" d="100"/>
        </p:scale>
        <p:origin x="82" y="4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5717-FCA7-33C8-DBA7-ACF203C4AE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000375-C20D-A02D-F40E-444A8D47D8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7A2563-EC5B-EDD9-9F13-D2F82BC7FA8B}"/>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5" name="Footer Placeholder 4">
            <a:extLst>
              <a:ext uri="{FF2B5EF4-FFF2-40B4-BE49-F238E27FC236}">
                <a16:creationId xmlns:a16="http://schemas.microsoft.com/office/drawing/2014/main" id="{B2955E3F-383D-36A9-1A5C-62257D7FA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FC5622-E4D3-794B-B9D4-4CF1426F4CA3}"/>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4102761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01ACA-06D0-7C50-269F-1FBBCD3A51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15C55D-1843-92A6-2475-82ACBB82EE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2B0E9-4ABE-B6BF-062C-25920A43968B}"/>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5" name="Footer Placeholder 4">
            <a:extLst>
              <a:ext uri="{FF2B5EF4-FFF2-40B4-BE49-F238E27FC236}">
                <a16:creationId xmlns:a16="http://schemas.microsoft.com/office/drawing/2014/main" id="{7C77BAD8-E103-0FB2-98C1-604A27483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A656F-1038-BFD6-DC01-12F7DBD12F35}"/>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357197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DFA217-87A5-C406-7A08-E8A3439A61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DBDBDB-BAE2-E5E4-D724-558D197C81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CD6C2-BCE4-5F8B-F724-93C28CBAA2F6}"/>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5" name="Footer Placeholder 4">
            <a:extLst>
              <a:ext uri="{FF2B5EF4-FFF2-40B4-BE49-F238E27FC236}">
                <a16:creationId xmlns:a16="http://schemas.microsoft.com/office/drawing/2014/main" id="{9DD0142F-4383-1B6C-C3B2-D66A38054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8DB4DE-D0C6-B557-24F1-0D25488EBC15}"/>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73610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A1600-8544-C3DF-5D9F-3E5B56C3BF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770085-EFA4-C6EB-C0A3-ACD0A13484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9F05F-2A36-4E49-8EA1-43E17BF3717E}"/>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5" name="Footer Placeholder 4">
            <a:extLst>
              <a:ext uri="{FF2B5EF4-FFF2-40B4-BE49-F238E27FC236}">
                <a16:creationId xmlns:a16="http://schemas.microsoft.com/office/drawing/2014/main" id="{81ED0919-5146-08A3-D5ED-3AC72A798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CC0595-1B26-173B-40EC-890BE3420DB8}"/>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2090618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F8D77-4D23-4F56-559F-A38FEE3201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116737-CA22-99B3-C21B-919BABDBA6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1B0FAD-A1BE-E90C-CFAD-266BBA96EC38}"/>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5" name="Footer Placeholder 4">
            <a:extLst>
              <a:ext uri="{FF2B5EF4-FFF2-40B4-BE49-F238E27FC236}">
                <a16:creationId xmlns:a16="http://schemas.microsoft.com/office/drawing/2014/main" id="{1D027893-4CED-3CC9-5449-D75EC02BE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F3E343-786C-C2DB-908E-E56DDC0FCDA8}"/>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141148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1106-3BDC-7EEF-F64F-E6A209A59E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7302DB-AC03-5139-B5CA-F80DC9079F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3BFA02-A414-8F95-5076-2EB4BC4A1C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34CC2D-3E2F-0533-D440-3E8E4AF585F6}"/>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6" name="Footer Placeholder 5">
            <a:extLst>
              <a:ext uri="{FF2B5EF4-FFF2-40B4-BE49-F238E27FC236}">
                <a16:creationId xmlns:a16="http://schemas.microsoft.com/office/drawing/2014/main" id="{DE0E8645-4300-E592-B8F4-150E383A7E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99449D-7FB1-D5DF-643C-4211277EB609}"/>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77975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FACA-713F-D85C-6FF6-0970FE1E2A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720063-D31C-E80E-81BC-77E7551C6B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A07431-4092-AE9F-78E0-5A1DEC2338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6BE0E7-F7E6-BAFE-5A3A-E0D48558E5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CE2568-7CC8-2EE1-5E62-E66B2C240D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25E07F-5C3C-71DF-0751-E76228EF21CE}"/>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8" name="Footer Placeholder 7">
            <a:extLst>
              <a:ext uri="{FF2B5EF4-FFF2-40B4-BE49-F238E27FC236}">
                <a16:creationId xmlns:a16="http://schemas.microsoft.com/office/drawing/2014/main" id="{ABDA4CA2-0AB1-FADD-52FE-CFAF72FDB6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27B87D-ED45-C091-7D6F-8AF2D91D7217}"/>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31866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73EFF-2178-8905-3E40-41949FC35F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052BDC-5C6D-9A96-A74B-A01A7D891DF6}"/>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4" name="Footer Placeholder 3">
            <a:extLst>
              <a:ext uri="{FF2B5EF4-FFF2-40B4-BE49-F238E27FC236}">
                <a16:creationId xmlns:a16="http://schemas.microsoft.com/office/drawing/2014/main" id="{435BAAEE-3B0B-0D88-2CD0-B21357CC6C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577CD-2924-AC8A-E7C0-6EA0C5AD9B13}"/>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411624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602094-4429-FDCB-3A43-377B46A6156D}"/>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3" name="Footer Placeholder 2">
            <a:extLst>
              <a:ext uri="{FF2B5EF4-FFF2-40B4-BE49-F238E27FC236}">
                <a16:creationId xmlns:a16="http://schemas.microsoft.com/office/drawing/2014/main" id="{89C9F9D3-E97F-C109-94F1-09C15CE413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4FED6-F2B5-C991-1684-155670EFA289}"/>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3904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AFF2-D469-942D-FE0C-B7076DDF9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0D821B-0E55-9E47-70E0-9F3E6214C0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90D2B9-BB58-93F8-10CB-72D591657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E00ABA-3E9E-E0EB-8AD8-FF55C2006FEB}"/>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6" name="Footer Placeholder 5">
            <a:extLst>
              <a:ext uri="{FF2B5EF4-FFF2-40B4-BE49-F238E27FC236}">
                <a16:creationId xmlns:a16="http://schemas.microsoft.com/office/drawing/2014/main" id="{0A7273BA-E4A1-358C-183B-E6EF5210A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241D6-252A-A99B-3904-54C00565F87A}"/>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296266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23E4-5E50-5104-69AC-B9723B70B5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E2BE48-5640-7DE3-FBAE-DCAB30418C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990C2F-5654-BABF-F49A-9C4D9AA33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7A8D98-CCC1-6C29-D1B3-00AE54507689}"/>
              </a:ext>
            </a:extLst>
          </p:cNvPr>
          <p:cNvSpPr>
            <a:spLocks noGrp="1"/>
          </p:cNvSpPr>
          <p:nvPr>
            <p:ph type="dt" sz="half" idx="10"/>
          </p:nvPr>
        </p:nvSpPr>
        <p:spPr/>
        <p:txBody>
          <a:bodyPr/>
          <a:lstStyle/>
          <a:p>
            <a:fld id="{BB847239-F14A-4D61-8DB4-8BA4666CFBB0}" type="datetimeFigureOut">
              <a:rPr lang="en-US" smtClean="0"/>
              <a:t>10/27/2023</a:t>
            </a:fld>
            <a:endParaRPr lang="en-US"/>
          </a:p>
        </p:txBody>
      </p:sp>
      <p:sp>
        <p:nvSpPr>
          <p:cNvPr id="6" name="Footer Placeholder 5">
            <a:extLst>
              <a:ext uri="{FF2B5EF4-FFF2-40B4-BE49-F238E27FC236}">
                <a16:creationId xmlns:a16="http://schemas.microsoft.com/office/drawing/2014/main" id="{D59A3282-DB01-5817-E630-15BBE23681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9F88A8-C197-27F9-7EB5-FC2FAB0D3F95}"/>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12037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603C7B-F1A6-1288-20A5-C785D613FB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5E939B-628C-9846-1060-4234807828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B6E024-4C95-E7FD-E5C7-F32E3E8F22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47239-F14A-4D61-8DB4-8BA4666CFBB0}" type="datetimeFigureOut">
              <a:rPr lang="en-US" smtClean="0"/>
              <a:t>10/27/2023</a:t>
            </a:fld>
            <a:endParaRPr lang="en-US"/>
          </a:p>
        </p:txBody>
      </p:sp>
      <p:sp>
        <p:nvSpPr>
          <p:cNvPr id="5" name="Footer Placeholder 4">
            <a:extLst>
              <a:ext uri="{FF2B5EF4-FFF2-40B4-BE49-F238E27FC236}">
                <a16:creationId xmlns:a16="http://schemas.microsoft.com/office/drawing/2014/main" id="{ADFC6766-5F74-C48F-0B87-FEFB93558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A666E1-EA13-7C85-9954-9AE72616A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7D289-4C06-4AC9-88C5-71BB33EB827E}" type="slidenum">
              <a:rPr lang="en-US" smtClean="0"/>
              <a:t>‹#›</a:t>
            </a:fld>
            <a:endParaRPr lang="en-US"/>
          </a:p>
        </p:txBody>
      </p:sp>
    </p:spTree>
    <p:extLst>
      <p:ext uri="{BB962C8B-B14F-4D97-AF65-F5344CB8AC3E}">
        <p14:creationId xmlns:p14="http://schemas.microsoft.com/office/powerpoint/2010/main" val="2132146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0133-AFC6-8CA1-73F1-0AEEDE72D7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104EBF-22E5-7F23-F350-201C660BD8B9}"/>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7DCEFD61-A469-FE8B-5F99-6EFDE1CABB40}"/>
              </a:ext>
            </a:extLst>
          </p:cNvPr>
          <p:cNvSpPr/>
          <p:nvPr/>
        </p:nvSpPr>
        <p:spPr>
          <a:xfrm>
            <a:off x="0" y="0"/>
            <a:ext cx="12192000" cy="6858000"/>
          </a:xfrm>
          <a:prstGeom prst="rect">
            <a:avLst/>
          </a:prstGeom>
          <a:solidFill>
            <a:schemeClr val="tx1"/>
          </a:solid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9630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031" name="Slide Background">
            <a:extLst>
              <a:ext uri="{FF2B5EF4-FFF2-40B4-BE49-F238E27FC236}">
                <a16:creationId xmlns:a16="http://schemas.microsoft.com/office/drawing/2014/main" id="{7B1AB9FE-36F5-4FD1-9850-DB5C5AD48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44F9CD27-78F1-168B-D991-3379C508BE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765"/>
          <a:stretch/>
        </p:blipFill>
        <p:spPr bwMode="auto">
          <a:xfrm>
            <a:off x="20" y="10"/>
            <a:ext cx="12191979" cy="5486390"/>
          </a:xfrm>
          <a:prstGeom prst="rect">
            <a:avLst/>
          </a:prstGeom>
          <a:noFill/>
          <a:effectLst>
            <a:outerShdw blurRad="596900" dist="330200" dir="8820000" sx="87000" sy="87000" algn="ctr" rotWithShape="0">
              <a:srgbClr val="000000">
                <a:alpha val="29000"/>
              </a:srgbClr>
            </a:outerShdw>
          </a:effectLst>
          <a:extLst>
            <a:ext uri="{909E8E84-426E-40DD-AFC4-6F175D3DCCD1}">
              <a14:hiddenFill xmlns:a14="http://schemas.microsoft.com/office/drawing/2010/main">
                <a:solidFill>
                  <a:srgbClr val="FFFFFF"/>
                </a:solidFill>
              </a14:hiddenFill>
            </a:ext>
          </a:extLst>
        </p:spPr>
      </p:pic>
      <p:sp useBgFill="1">
        <p:nvSpPr>
          <p:cNvPr id="1033" name="Rectangle 1032">
            <a:extLst>
              <a:ext uri="{FF2B5EF4-FFF2-40B4-BE49-F238E27FC236}">
                <a16:creationId xmlns:a16="http://schemas.microsoft.com/office/drawing/2014/main" id="{F489C2E0-4895-4B72-85EA-7EE9FAFFD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02"/>
            <a:ext cx="12192000" cy="1371598"/>
          </a:xfrm>
          <a:prstGeom prst="rect">
            <a:avLst/>
          </a:prstGeom>
          <a:ln>
            <a:noFill/>
          </a:ln>
          <a:effectLst>
            <a:outerShdw blurRad="254000" dist="114300" dir="20340000" sx="89000" sy="89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D51A8E-3180-0779-3117-99DB058F04C4}"/>
              </a:ext>
            </a:extLst>
          </p:cNvPr>
          <p:cNvSpPr>
            <a:spLocks noGrp="1"/>
          </p:cNvSpPr>
          <p:nvPr>
            <p:ph type="ctrTitle"/>
          </p:nvPr>
        </p:nvSpPr>
        <p:spPr>
          <a:xfrm>
            <a:off x="589556" y="5746071"/>
            <a:ext cx="7015499" cy="852260"/>
          </a:xfrm>
        </p:spPr>
        <p:txBody>
          <a:bodyPr anchor="ctr">
            <a:normAutofit/>
          </a:bodyPr>
          <a:lstStyle/>
          <a:p>
            <a:pPr algn="l"/>
            <a:endParaRPr lang="en-US" sz="3600"/>
          </a:p>
        </p:txBody>
      </p:sp>
      <p:sp>
        <p:nvSpPr>
          <p:cNvPr id="3" name="Subtitle 2">
            <a:extLst>
              <a:ext uri="{FF2B5EF4-FFF2-40B4-BE49-F238E27FC236}">
                <a16:creationId xmlns:a16="http://schemas.microsoft.com/office/drawing/2014/main" id="{B1BAAD22-CBEB-A5A6-0BD9-BE70DC481B6B}"/>
              </a:ext>
            </a:extLst>
          </p:cNvPr>
          <p:cNvSpPr>
            <a:spLocks noGrp="1"/>
          </p:cNvSpPr>
          <p:nvPr>
            <p:ph type="subTitle" idx="1"/>
          </p:nvPr>
        </p:nvSpPr>
        <p:spPr>
          <a:xfrm>
            <a:off x="7605056" y="5746071"/>
            <a:ext cx="4114801" cy="852260"/>
          </a:xfrm>
        </p:spPr>
        <p:txBody>
          <a:bodyPr anchor="ctr">
            <a:normAutofit/>
          </a:bodyPr>
          <a:lstStyle/>
          <a:p>
            <a:pPr algn="r"/>
            <a:endParaRPr lang="en-US" sz="2000"/>
          </a:p>
        </p:txBody>
      </p:sp>
    </p:spTree>
    <p:extLst>
      <p:ext uri="{BB962C8B-B14F-4D97-AF65-F5344CB8AC3E}">
        <p14:creationId xmlns:p14="http://schemas.microsoft.com/office/powerpoint/2010/main" val="2683803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FC226D-CFDF-938B-97AC-F0D09D621CBB}"/>
              </a:ext>
            </a:extLst>
          </p:cNvPr>
          <p:cNvSpPr>
            <a:spLocks noGrp="1"/>
          </p:cNvSpPr>
          <p:nvPr>
            <p:ph type="title"/>
          </p:nvPr>
        </p:nvSpPr>
        <p:spPr>
          <a:xfrm>
            <a:off x="261366" y="130303"/>
            <a:ext cx="7449760" cy="704087"/>
          </a:xfrm>
        </p:spPr>
        <p:txBody>
          <a:bodyPr anchor="b">
            <a:normAutofit/>
          </a:bodyPr>
          <a:lstStyle/>
          <a:p>
            <a:r>
              <a:rPr lang="en-US" sz="4000" b="1" u="sng" dirty="0">
                <a:solidFill>
                  <a:srgbClr val="FFFF00"/>
                </a:solidFill>
              </a:rPr>
              <a:t>Did the Resurrection Happen?</a:t>
            </a:r>
          </a:p>
        </p:txBody>
      </p:sp>
      <p:sp>
        <p:nvSpPr>
          <p:cNvPr id="24" name="Rectangle 2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a16="http://schemas.microsoft.com/office/drawing/2014/main" id="{17088361-E29F-0786-F92B-9A5EFA7DE889}"/>
              </a:ext>
            </a:extLst>
          </p:cNvPr>
          <p:cNvSpPr>
            <a:spLocks noGrp="1"/>
          </p:cNvSpPr>
          <p:nvPr>
            <p:ph idx="1"/>
          </p:nvPr>
        </p:nvSpPr>
        <p:spPr>
          <a:xfrm>
            <a:off x="261365" y="843533"/>
            <a:ext cx="6940713" cy="5884163"/>
          </a:xfrm>
        </p:spPr>
        <p:txBody>
          <a:bodyPr anchor="t">
            <a:normAutofit/>
          </a:bodyPr>
          <a:lstStyle/>
          <a:p>
            <a:pPr marL="0" indent="0">
              <a:buNone/>
            </a:pPr>
            <a:r>
              <a:rPr lang="en-US" sz="3600" b="1" u="sng" dirty="0">
                <a:solidFill>
                  <a:srgbClr val="FFFFCC"/>
                </a:solidFill>
              </a:rPr>
              <a:t>JESUS HAD ENEMIES</a:t>
            </a:r>
          </a:p>
          <a:p>
            <a:r>
              <a:rPr lang="en-US" i="1" kern="100" dirty="0">
                <a:solidFill>
                  <a:schemeClr val="bg1">
                    <a:lumMod val="95000"/>
                  </a:schemeClr>
                </a:solidFill>
                <a:effectLst/>
                <a:latin typeface="Lora" pitchFamily="2" charset="0"/>
                <a:ea typeface="Calibri" panose="020F0502020204030204" pitchFamily="34" charset="0"/>
                <a:cs typeface="Times New Roman" panose="02020603050405020304" pitchFamily="18" charset="0"/>
              </a:rPr>
              <a:t>Mark 3:6 – sought to Destroy Him</a:t>
            </a:r>
          </a:p>
          <a:p>
            <a:r>
              <a:rPr lang="en-US" i="1" kern="100" dirty="0">
                <a:solidFill>
                  <a:schemeClr val="bg1">
                    <a:lumMod val="95000"/>
                  </a:schemeClr>
                </a:solidFill>
                <a:latin typeface="Lora" pitchFamily="2" charset="0"/>
                <a:cs typeface="Times New Roman" panose="02020603050405020304" pitchFamily="18" charset="0"/>
              </a:rPr>
              <a:t>They Killed Him to Silence Him </a:t>
            </a:r>
          </a:p>
          <a:p>
            <a:r>
              <a:rPr lang="en-US" i="1" kern="100" dirty="0">
                <a:solidFill>
                  <a:schemeClr val="bg1">
                    <a:lumMod val="95000"/>
                  </a:schemeClr>
                </a:solidFill>
                <a:latin typeface="Lora" pitchFamily="2" charset="0"/>
                <a:cs typeface="Times New Roman" panose="02020603050405020304" pitchFamily="18" charset="0"/>
              </a:rPr>
              <a:t>They Killed Him to Stop Him</a:t>
            </a:r>
          </a:p>
          <a:p>
            <a:pPr marL="0" indent="0">
              <a:spcAft>
                <a:spcPts val="800"/>
              </a:spcAft>
              <a:buNone/>
            </a:pPr>
            <a:r>
              <a:rPr lang="en-US" sz="3600" b="1" u="sng" dirty="0">
                <a:solidFill>
                  <a:srgbClr val="FFFFCC"/>
                </a:solidFill>
              </a:rPr>
              <a:t>But God Had Other Plans</a:t>
            </a:r>
          </a:p>
          <a:p>
            <a:pPr>
              <a:spcAft>
                <a:spcPts val="800"/>
              </a:spcAft>
            </a:pPr>
            <a:r>
              <a:rPr lang="en-US" b="1" i="1" kern="100" dirty="0">
                <a:solidFill>
                  <a:schemeClr val="bg1">
                    <a:lumMod val="95000"/>
                  </a:schemeClr>
                </a:solidFill>
                <a:latin typeface="Lora" pitchFamily="2" charset="0"/>
                <a:cs typeface="Times New Roman" panose="02020603050405020304" pitchFamily="18" charset="0"/>
              </a:rPr>
              <a:t>Acts 2:23-24 23 </a:t>
            </a:r>
            <a:r>
              <a:rPr lang="en-US" i="1" kern="100" dirty="0">
                <a:solidFill>
                  <a:schemeClr val="bg1">
                    <a:lumMod val="95000"/>
                  </a:schemeClr>
                </a:solidFill>
                <a:latin typeface="Lora" pitchFamily="2" charset="0"/>
                <a:cs typeface="Times New Roman" panose="02020603050405020304" pitchFamily="18" charset="0"/>
              </a:rPr>
              <a:t>this Jesus, you crucified and killed by the hands of lawless men. 24 God raised him up, loosing the pangs of death, because it was not possible for him to be held by it.</a:t>
            </a:r>
          </a:p>
          <a:p>
            <a:pPr>
              <a:spcAft>
                <a:spcPts val="800"/>
              </a:spcAft>
            </a:pPr>
            <a:r>
              <a:rPr lang="en-US" i="1" kern="100" dirty="0">
                <a:solidFill>
                  <a:schemeClr val="bg1">
                    <a:lumMod val="95000"/>
                  </a:schemeClr>
                </a:solidFill>
                <a:latin typeface="Lora" pitchFamily="2" charset="0"/>
                <a:cs typeface="Times New Roman" panose="02020603050405020304" pitchFamily="18" charset="0"/>
              </a:rPr>
              <a:t>Acts 2:32 32 This Jesus God raised up</a:t>
            </a:r>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203072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FC226D-CFDF-938B-97AC-F0D09D621CBB}"/>
              </a:ext>
            </a:extLst>
          </p:cNvPr>
          <p:cNvSpPr>
            <a:spLocks noGrp="1"/>
          </p:cNvSpPr>
          <p:nvPr>
            <p:ph type="title"/>
          </p:nvPr>
        </p:nvSpPr>
        <p:spPr>
          <a:xfrm>
            <a:off x="4684776" y="130304"/>
            <a:ext cx="7449760" cy="662210"/>
          </a:xfrm>
          <a:solidFill>
            <a:schemeClr val="tx1"/>
          </a:solidFill>
          <a:ln>
            <a:solidFill>
              <a:srgbClr val="FFFF00"/>
            </a:solidFill>
          </a:ln>
        </p:spPr>
        <p:txBody>
          <a:bodyPr anchor="b">
            <a:normAutofit/>
          </a:bodyPr>
          <a:lstStyle/>
          <a:p>
            <a:r>
              <a:rPr lang="en-US" sz="4000" b="1" u="sng" dirty="0">
                <a:solidFill>
                  <a:srgbClr val="FFFF00"/>
                </a:solidFill>
              </a:rPr>
              <a:t>The Impact of The Resurrection</a:t>
            </a:r>
          </a:p>
        </p:txBody>
      </p:sp>
      <p:sp>
        <p:nvSpPr>
          <p:cNvPr id="24" name="Rectangle 2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E356A7FA-205B-CC9F-3CE3-F67ED12A2A24}"/>
              </a:ext>
            </a:extLst>
          </p:cNvPr>
          <p:cNvSpPr>
            <a:spLocks noGrp="1"/>
          </p:cNvSpPr>
          <p:nvPr>
            <p:ph idx="1"/>
          </p:nvPr>
        </p:nvSpPr>
        <p:spPr/>
        <p:txBody>
          <a:bodyPr/>
          <a:lstStyle/>
          <a:p>
            <a:endParaRPr lang="en-US"/>
          </a:p>
        </p:txBody>
      </p:sp>
      <p:sp>
        <p:nvSpPr>
          <p:cNvPr id="7" name="Rectangle: Rounded Corners 6">
            <a:extLst>
              <a:ext uri="{FF2B5EF4-FFF2-40B4-BE49-F238E27FC236}">
                <a16:creationId xmlns:a16="http://schemas.microsoft.com/office/drawing/2014/main" id="{7156A920-E173-3F97-305C-AB05913D2F5F}"/>
              </a:ext>
            </a:extLst>
          </p:cNvPr>
          <p:cNvSpPr/>
          <p:nvPr/>
        </p:nvSpPr>
        <p:spPr>
          <a:xfrm>
            <a:off x="261366" y="754380"/>
            <a:ext cx="9648444" cy="2334689"/>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2400" i="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“Death is swallowed up in victory.” </a:t>
            </a:r>
            <a:r>
              <a:rPr lang="en-US" sz="2400" i="1" kern="100" baseline="300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55</a:t>
            </a:r>
            <a:r>
              <a:rPr lang="en-US" sz="2400" i="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“O death, where is your victory? </a:t>
            </a:r>
            <a:r>
              <a:rPr lang="en-US" sz="2400" b="1" i="1" u="sng"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O death, where is your sting?”</a:t>
            </a:r>
            <a:r>
              <a:rPr lang="en-US" sz="2400" i="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i="1" kern="100" baseline="300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56</a:t>
            </a:r>
            <a:r>
              <a:rPr lang="en-US" sz="2400" i="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The sting of death is sin, and the power of sin is the law. </a:t>
            </a:r>
            <a:r>
              <a:rPr lang="en-US" sz="2400" i="1" kern="100" baseline="300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57</a:t>
            </a:r>
            <a:r>
              <a:rPr lang="en-US" sz="2400" i="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But thanks be to God, who gives us the victory through our Lord Jesus Christ. </a:t>
            </a:r>
            <a:r>
              <a:rPr lang="en-US" sz="2400" i="1" kern="100" baseline="300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58</a:t>
            </a:r>
            <a:r>
              <a:rPr lang="en-US" sz="2400" i="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Therefore, my beloved brothers, be steadfast, immovable, always abounding in the work of the Lord, knowing that in the Lord your labor is not in vain. 1 Corinthians 15:54-58</a:t>
            </a:r>
            <a:endParaRPr lang="en-US" sz="24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83425702-1622-661A-3973-C9845B347AEC}"/>
              </a:ext>
            </a:extLst>
          </p:cNvPr>
          <p:cNvSpPr/>
          <p:nvPr/>
        </p:nvSpPr>
        <p:spPr>
          <a:xfrm>
            <a:off x="96506" y="3119515"/>
            <a:ext cx="12095492" cy="3698065"/>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Matthew 28:1-10: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Now after the Sabbath, toward the dawn of the first day of the week, Mary Magdalene and the other Mary went to see the tomb.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behold, there was a great earthquake, for an angel of the Lord descended from heaven and came and rolled back the stone and sat on it.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His appearance was like lightning, and his clothing white as snow.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for fear of him the guards trembled and became like dead men.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But the angel said to the women, “Do not be afraid, for I know that you seek Jesus who was crucified.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6</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He is not here, for he has risen, as he said. Come, see the place where he lay.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Then go quickly and tell his disciples that he has risen from the dead, and behold, he is going before you to Galilee; there you will see him. See, I have told you.”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So they departed quickly from the tomb with fear and great joy and ran to tell his disciples.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behold, Jesus met them and said, “Greetings!” And they came up and took hold of his feet and worshiped him.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Then Jesus said to them, “Do not be afraid; go and tell my brothers to go to Galilee, and there they will see me.” Matthew 28:1-10</a:t>
            </a:r>
            <a:endPar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558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FC226D-CFDF-938B-97AC-F0D09D621CBB}"/>
              </a:ext>
            </a:extLst>
          </p:cNvPr>
          <p:cNvSpPr>
            <a:spLocks noGrp="1"/>
          </p:cNvSpPr>
          <p:nvPr>
            <p:ph type="title"/>
          </p:nvPr>
        </p:nvSpPr>
        <p:spPr>
          <a:xfrm>
            <a:off x="204216" y="130303"/>
            <a:ext cx="6809994" cy="704087"/>
          </a:xfrm>
        </p:spPr>
        <p:txBody>
          <a:bodyPr anchor="b">
            <a:normAutofit/>
          </a:bodyPr>
          <a:lstStyle/>
          <a:p>
            <a:r>
              <a:rPr lang="en-US" sz="4000" b="1" u="sng" dirty="0">
                <a:solidFill>
                  <a:srgbClr val="FFFF00"/>
                </a:solidFill>
              </a:rPr>
              <a:t>The Impact of The Resurrection</a:t>
            </a:r>
          </a:p>
        </p:txBody>
      </p:sp>
      <p:sp>
        <p:nvSpPr>
          <p:cNvPr id="24" name="Rectangle 2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6" name="Rectangle 2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28" name="Content Placeholder 2">
            <a:extLst>
              <a:ext uri="{FF2B5EF4-FFF2-40B4-BE49-F238E27FC236}">
                <a16:creationId xmlns:a16="http://schemas.microsoft.com/office/drawing/2014/main" id="{17088361-E29F-0786-F92B-9A5EFA7DE889}"/>
              </a:ext>
            </a:extLst>
          </p:cNvPr>
          <p:cNvSpPr>
            <a:spLocks noGrp="1"/>
          </p:cNvSpPr>
          <p:nvPr>
            <p:ph idx="1"/>
          </p:nvPr>
        </p:nvSpPr>
        <p:spPr>
          <a:xfrm>
            <a:off x="261365" y="843533"/>
            <a:ext cx="6568449" cy="5884163"/>
          </a:xfrm>
        </p:spPr>
        <p:txBody>
          <a:bodyPr anchor="t">
            <a:normAutofit/>
          </a:bodyPr>
          <a:lstStyle/>
          <a:p>
            <a:endParaRPr lang="en-US" sz="3200" dirty="0">
              <a:solidFill>
                <a:schemeClr val="bg1"/>
              </a:solidFill>
            </a:endParaRPr>
          </a:p>
          <a:p>
            <a:r>
              <a:rPr lang="en-US" sz="3200" b="1" dirty="0">
                <a:solidFill>
                  <a:schemeClr val="bg1"/>
                </a:solidFill>
              </a:rPr>
              <a:t>Did the Resurrection Really Happen?</a:t>
            </a:r>
          </a:p>
          <a:p>
            <a:endParaRPr lang="en-US" sz="3200" b="1" dirty="0">
              <a:solidFill>
                <a:schemeClr val="bg1"/>
              </a:solidFill>
            </a:endParaRPr>
          </a:p>
          <a:p>
            <a:r>
              <a:rPr lang="en-US" sz="3200" b="1" dirty="0">
                <a:solidFill>
                  <a:schemeClr val="bg1"/>
                </a:solidFill>
              </a:rPr>
              <a:t>Why Did the Resurrection Have </a:t>
            </a:r>
            <a:br>
              <a:rPr lang="en-US" sz="3200" b="1" dirty="0">
                <a:solidFill>
                  <a:schemeClr val="bg1"/>
                </a:solidFill>
              </a:rPr>
            </a:br>
            <a:r>
              <a:rPr lang="en-US" sz="3200" b="1" dirty="0">
                <a:solidFill>
                  <a:schemeClr val="bg1"/>
                </a:solidFill>
              </a:rPr>
              <a:t>to Happen?</a:t>
            </a:r>
          </a:p>
          <a:p>
            <a:endParaRPr lang="en-US" sz="3200" b="1" dirty="0">
              <a:solidFill>
                <a:schemeClr val="bg1"/>
              </a:solidFill>
            </a:endParaRPr>
          </a:p>
          <a:p>
            <a:r>
              <a:rPr lang="en-US" sz="3200" b="1" dirty="0">
                <a:solidFill>
                  <a:schemeClr val="bg1"/>
                </a:solidFill>
              </a:rPr>
              <a:t>What Happens to Me Because </a:t>
            </a:r>
            <a:br>
              <a:rPr lang="en-US" sz="3200" b="1" dirty="0">
                <a:solidFill>
                  <a:schemeClr val="bg1"/>
                </a:solidFill>
              </a:rPr>
            </a:br>
            <a:r>
              <a:rPr lang="en-US" sz="3200" b="1" dirty="0">
                <a:solidFill>
                  <a:schemeClr val="bg1"/>
                </a:solidFill>
              </a:rPr>
              <a:t>of the Resurrection?</a:t>
            </a:r>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125979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1" end="1"/>
                                            </p:txEl>
                                          </p:spTgt>
                                        </p:tgtEl>
                                        <p:attrNameLst>
                                          <p:attrName>style.visibility</p:attrName>
                                        </p:attrNameLst>
                                      </p:cBhvr>
                                      <p:to>
                                        <p:strVal val="visible"/>
                                      </p:to>
                                    </p:set>
                                    <p:anim calcmode="lin" valueType="num">
                                      <p:cBhvr additive="base">
                                        <p:cTn id="7"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
                                            <p:txEl>
                                              <p:pRg st="3" end="3"/>
                                            </p:txEl>
                                          </p:spTgt>
                                        </p:tgtEl>
                                        <p:attrNameLst>
                                          <p:attrName>style.visibility</p:attrName>
                                        </p:attrNameLst>
                                      </p:cBhvr>
                                      <p:to>
                                        <p:strVal val="visible"/>
                                      </p:to>
                                    </p:set>
                                    <p:anim calcmode="lin" valueType="num">
                                      <p:cBhvr additive="base">
                                        <p:cTn id="11"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
                                            <p:txEl>
                                              <p:pRg st="5" end="5"/>
                                            </p:txEl>
                                          </p:spTgt>
                                        </p:tgtEl>
                                        <p:attrNameLst>
                                          <p:attrName>style.visibility</p:attrName>
                                        </p:attrNameLst>
                                      </p:cBhvr>
                                      <p:to>
                                        <p:strVal val="visible"/>
                                      </p:to>
                                    </p:set>
                                    <p:anim calcmode="lin" valueType="num">
                                      <p:cBhvr additive="base">
                                        <p:cTn id="15"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FC226D-CFDF-938B-97AC-F0D09D621CBB}"/>
              </a:ext>
            </a:extLst>
          </p:cNvPr>
          <p:cNvSpPr>
            <a:spLocks noGrp="1"/>
          </p:cNvSpPr>
          <p:nvPr>
            <p:ph type="title"/>
          </p:nvPr>
        </p:nvSpPr>
        <p:spPr>
          <a:xfrm>
            <a:off x="261366" y="130303"/>
            <a:ext cx="7449760" cy="704087"/>
          </a:xfrm>
        </p:spPr>
        <p:txBody>
          <a:bodyPr anchor="b">
            <a:normAutofit/>
          </a:bodyPr>
          <a:lstStyle/>
          <a:p>
            <a:r>
              <a:rPr lang="en-US" sz="4000" b="1" u="sng" dirty="0">
                <a:solidFill>
                  <a:srgbClr val="FFFF00"/>
                </a:solidFill>
              </a:rPr>
              <a:t>Did the Resurrection Happen?</a:t>
            </a:r>
          </a:p>
        </p:txBody>
      </p:sp>
      <p:sp>
        <p:nvSpPr>
          <p:cNvPr id="24" name="Rectangle 2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a16="http://schemas.microsoft.com/office/drawing/2014/main" id="{17088361-E29F-0786-F92B-9A5EFA7DE889}"/>
              </a:ext>
            </a:extLst>
          </p:cNvPr>
          <p:cNvSpPr>
            <a:spLocks noGrp="1"/>
          </p:cNvSpPr>
          <p:nvPr>
            <p:ph idx="1"/>
          </p:nvPr>
        </p:nvSpPr>
        <p:spPr>
          <a:xfrm>
            <a:off x="188535" y="843533"/>
            <a:ext cx="6872141" cy="5884163"/>
          </a:xfrm>
        </p:spPr>
        <p:txBody>
          <a:bodyPr anchor="t">
            <a:normAutofit/>
          </a:bodyPr>
          <a:lstStyle/>
          <a:p>
            <a:pPr marL="0" indent="0">
              <a:buNone/>
            </a:pPr>
            <a:r>
              <a:rPr lang="en-US" b="1" u="sng" dirty="0">
                <a:solidFill>
                  <a:srgbClr val="FFFFCC"/>
                </a:solidFill>
              </a:rPr>
              <a:t>Theories Against the Resurrection</a:t>
            </a:r>
          </a:p>
          <a:p>
            <a:pPr lvl="1"/>
            <a:r>
              <a:rPr lang="en-US" b="1" dirty="0">
                <a:solidFill>
                  <a:schemeClr val="bg1"/>
                </a:solidFill>
              </a:rPr>
              <a:t>Swoon Theory</a:t>
            </a:r>
          </a:p>
          <a:p>
            <a:pPr lvl="1"/>
            <a:r>
              <a:rPr lang="en-US" b="1" dirty="0">
                <a:solidFill>
                  <a:schemeClr val="bg1"/>
                </a:solidFill>
              </a:rPr>
              <a:t>Theft Theory</a:t>
            </a:r>
          </a:p>
          <a:p>
            <a:pPr lvl="1"/>
            <a:r>
              <a:rPr lang="en-US" b="1" dirty="0">
                <a:solidFill>
                  <a:schemeClr val="bg1"/>
                </a:solidFill>
              </a:rPr>
              <a:t>Never Placed in the Tomb Theory</a:t>
            </a:r>
          </a:p>
          <a:p>
            <a:pPr lvl="1"/>
            <a:r>
              <a:rPr lang="en-US" b="1" dirty="0">
                <a:solidFill>
                  <a:schemeClr val="bg1"/>
                </a:solidFill>
              </a:rPr>
              <a:t>The Passover Plot Theory </a:t>
            </a:r>
          </a:p>
          <a:p>
            <a:pPr lvl="1"/>
            <a:r>
              <a:rPr lang="en-US" b="1" dirty="0">
                <a:solidFill>
                  <a:schemeClr val="bg1"/>
                </a:solidFill>
              </a:rPr>
              <a:t>Hallucination Theory</a:t>
            </a:r>
          </a:p>
          <a:p>
            <a:pPr lvl="1"/>
            <a:r>
              <a:rPr lang="en-US" b="1" dirty="0">
                <a:solidFill>
                  <a:schemeClr val="bg1"/>
                </a:solidFill>
              </a:rPr>
              <a:t>The Telepathic or Telegram Theory</a:t>
            </a:r>
          </a:p>
          <a:p>
            <a:pPr lvl="1"/>
            <a:r>
              <a:rPr lang="en-US" b="1" dirty="0">
                <a:solidFill>
                  <a:schemeClr val="bg1"/>
                </a:solidFill>
              </a:rPr>
              <a:t>The Contemporary Seance Theory.</a:t>
            </a:r>
          </a:p>
          <a:p>
            <a:pPr lvl="1"/>
            <a:r>
              <a:rPr lang="en-US" b="1" dirty="0">
                <a:solidFill>
                  <a:schemeClr val="bg1"/>
                </a:solidFill>
              </a:rPr>
              <a:t>The Body of Jesus Evaporated Theory</a:t>
            </a:r>
          </a:p>
          <a:p>
            <a:pPr marL="0" indent="0">
              <a:buNone/>
            </a:pPr>
            <a:r>
              <a:rPr lang="en-US" b="1" u="sng" dirty="0">
                <a:solidFill>
                  <a:srgbClr val="FFFFCC"/>
                </a:solidFill>
              </a:rPr>
              <a:t>1 Corinthians 15:3-5</a:t>
            </a:r>
          </a:p>
          <a:p>
            <a:pPr lvl="1"/>
            <a:r>
              <a:rPr lang="en-US" b="1" dirty="0">
                <a:solidFill>
                  <a:schemeClr val="bg1"/>
                </a:solidFill>
              </a:rPr>
              <a:t>Died</a:t>
            </a:r>
          </a:p>
          <a:p>
            <a:pPr lvl="1"/>
            <a:r>
              <a:rPr lang="en-US" b="1" dirty="0">
                <a:solidFill>
                  <a:schemeClr val="bg1"/>
                </a:solidFill>
              </a:rPr>
              <a:t>Buried</a:t>
            </a:r>
          </a:p>
          <a:p>
            <a:pPr lvl="1"/>
            <a:r>
              <a:rPr lang="en-US" b="1" dirty="0">
                <a:solidFill>
                  <a:schemeClr val="bg1"/>
                </a:solidFill>
              </a:rPr>
              <a:t>Raised</a:t>
            </a:r>
          </a:p>
          <a:p>
            <a:pPr lvl="1"/>
            <a:r>
              <a:rPr lang="en-US" b="1" dirty="0">
                <a:solidFill>
                  <a:schemeClr val="bg1"/>
                </a:solidFill>
              </a:rPr>
              <a:t>Appeared</a:t>
            </a:r>
          </a:p>
          <a:p>
            <a:endParaRPr lang="en-US" sz="3200" dirty="0">
              <a:solidFill>
                <a:schemeClr val="bg1"/>
              </a:solidFill>
            </a:endParaRPr>
          </a:p>
          <a:p>
            <a:endParaRPr lang="en-US" sz="3200" dirty="0">
              <a:solidFill>
                <a:schemeClr val="bg1"/>
              </a:solidFill>
            </a:endParaRPr>
          </a:p>
        </p:txBody>
      </p:sp>
      <p:sp>
        <p:nvSpPr>
          <p:cNvPr id="3" name="Rectangle: Rounded Corners 2">
            <a:extLst>
              <a:ext uri="{FF2B5EF4-FFF2-40B4-BE49-F238E27FC236}">
                <a16:creationId xmlns:a16="http://schemas.microsoft.com/office/drawing/2014/main" id="{35519646-5390-F28A-F329-EC41EA49410E}"/>
              </a:ext>
            </a:extLst>
          </p:cNvPr>
          <p:cNvSpPr/>
          <p:nvPr/>
        </p:nvSpPr>
        <p:spPr>
          <a:xfrm>
            <a:off x="6251075" y="964693"/>
            <a:ext cx="3573787" cy="5763003"/>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aseline="30000" dirty="0"/>
              <a:t>3</a:t>
            </a:r>
            <a:r>
              <a:rPr lang="en-US" sz="2400" dirty="0"/>
              <a:t> For I delivered to you as of first importance what I also received: that Christ </a:t>
            </a:r>
            <a:r>
              <a:rPr lang="en-US" sz="2400" b="1" u="sng" dirty="0"/>
              <a:t>died</a:t>
            </a:r>
            <a:r>
              <a:rPr lang="en-US" sz="2400" dirty="0"/>
              <a:t> for our sins in accordance with the Scriptures, </a:t>
            </a:r>
            <a:r>
              <a:rPr lang="en-US" sz="2400" baseline="30000" dirty="0"/>
              <a:t>4</a:t>
            </a:r>
            <a:r>
              <a:rPr lang="en-US" sz="2400" dirty="0"/>
              <a:t> that he was </a:t>
            </a:r>
            <a:r>
              <a:rPr lang="en-US" sz="2400" b="1" u="sng" dirty="0"/>
              <a:t>buried</a:t>
            </a:r>
            <a:r>
              <a:rPr lang="en-US" sz="2400" dirty="0"/>
              <a:t>, that he was </a:t>
            </a:r>
            <a:r>
              <a:rPr lang="en-US" sz="2400" b="1" u="sng" dirty="0"/>
              <a:t>raised</a:t>
            </a:r>
            <a:r>
              <a:rPr lang="en-US" sz="2400" dirty="0"/>
              <a:t> on the third day in accordance with the Scriptures, 5 and that he </a:t>
            </a:r>
            <a:r>
              <a:rPr lang="en-US" sz="2400" b="1" u="sng" dirty="0"/>
              <a:t>appeared</a:t>
            </a:r>
            <a:r>
              <a:rPr lang="en-US" sz="2400" dirty="0"/>
              <a:t> to Cephas, then to the twelve …</a:t>
            </a:r>
            <a:br>
              <a:rPr lang="en-US" sz="2400" dirty="0"/>
            </a:br>
            <a:r>
              <a:rPr lang="en-US" sz="2400" dirty="0"/>
              <a:t>1 Corinthians 15:3-5</a:t>
            </a:r>
          </a:p>
        </p:txBody>
      </p:sp>
    </p:spTree>
    <p:extLst>
      <p:ext uri="{BB962C8B-B14F-4D97-AF65-F5344CB8AC3E}">
        <p14:creationId xmlns:p14="http://schemas.microsoft.com/office/powerpoint/2010/main" val="337300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xEl>
                                              <p:pRg st="1" end="1"/>
                                            </p:txEl>
                                          </p:spTgt>
                                        </p:tgtEl>
                                        <p:attrNameLst>
                                          <p:attrName>style.visibility</p:attrName>
                                        </p:attrNameLst>
                                      </p:cBhvr>
                                      <p:to>
                                        <p:strVal val="visible"/>
                                      </p:to>
                                    </p:set>
                                    <p:anim calcmode="lin" valueType="num">
                                      <p:cBhvr additive="base">
                                        <p:cTn id="13"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
                                            <p:txEl>
                                              <p:pRg st="2" end="2"/>
                                            </p:txEl>
                                          </p:spTgt>
                                        </p:tgtEl>
                                        <p:attrNameLst>
                                          <p:attrName>style.visibility</p:attrName>
                                        </p:attrNameLst>
                                      </p:cBhvr>
                                      <p:to>
                                        <p:strVal val="visible"/>
                                      </p:to>
                                    </p:set>
                                    <p:anim calcmode="lin" valueType="num">
                                      <p:cBhvr additive="base">
                                        <p:cTn id="19"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
                                            <p:txEl>
                                              <p:pRg st="3" end="3"/>
                                            </p:txEl>
                                          </p:spTgt>
                                        </p:tgtEl>
                                        <p:attrNameLst>
                                          <p:attrName>style.visibility</p:attrName>
                                        </p:attrNameLst>
                                      </p:cBhvr>
                                      <p:to>
                                        <p:strVal val="visible"/>
                                      </p:to>
                                    </p:set>
                                    <p:anim calcmode="lin" valueType="num">
                                      <p:cBhvr additive="base">
                                        <p:cTn id="25"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
                                            <p:txEl>
                                              <p:pRg st="4" end="4"/>
                                            </p:txEl>
                                          </p:spTgt>
                                        </p:tgtEl>
                                        <p:attrNameLst>
                                          <p:attrName>style.visibility</p:attrName>
                                        </p:attrNameLst>
                                      </p:cBhvr>
                                      <p:to>
                                        <p:strVal val="visible"/>
                                      </p:to>
                                    </p:set>
                                    <p:anim calcmode="lin" valueType="num">
                                      <p:cBhvr additive="base">
                                        <p:cTn id="31"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
                                            <p:txEl>
                                              <p:pRg st="5" end="5"/>
                                            </p:txEl>
                                          </p:spTgt>
                                        </p:tgtEl>
                                        <p:attrNameLst>
                                          <p:attrName>style.visibility</p:attrName>
                                        </p:attrNameLst>
                                      </p:cBhvr>
                                      <p:to>
                                        <p:strVal val="visible"/>
                                      </p:to>
                                    </p:set>
                                    <p:anim calcmode="lin" valueType="num">
                                      <p:cBhvr additive="base">
                                        <p:cTn id="37"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8">
                                            <p:txEl>
                                              <p:pRg st="6" end="6"/>
                                            </p:txEl>
                                          </p:spTgt>
                                        </p:tgtEl>
                                        <p:attrNameLst>
                                          <p:attrName>style.visibility</p:attrName>
                                        </p:attrNameLst>
                                      </p:cBhvr>
                                      <p:to>
                                        <p:strVal val="visible"/>
                                      </p:to>
                                    </p:set>
                                    <p:anim calcmode="lin" valueType="num">
                                      <p:cBhvr additive="base">
                                        <p:cTn id="43"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8">
                                            <p:txEl>
                                              <p:pRg st="7" end="7"/>
                                            </p:txEl>
                                          </p:spTgt>
                                        </p:tgtEl>
                                        <p:attrNameLst>
                                          <p:attrName>style.visibility</p:attrName>
                                        </p:attrNameLst>
                                      </p:cBhvr>
                                      <p:to>
                                        <p:strVal val="visible"/>
                                      </p:to>
                                    </p:set>
                                    <p:anim calcmode="lin" valueType="num">
                                      <p:cBhvr additive="base">
                                        <p:cTn id="49" dur="500" fill="hold"/>
                                        <p:tgtEl>
                                          <p:spTgt spid="2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8">
                                            <p:txEl>
                                              <p:pRg st="8" end="8"/>
                                            </p:txEl>
                                          </p:spTgt>
                                        </p:tgtEl>
                                        <p:attrNameLst>
                                          <p:attrName>style.visibility</p:attrName>
                                        </p:attrNameLst>
                                      </p:cBhvr>
                                      <p:to>
                                        <p:strVal val="visible"/>
                                      </p:to>
                                    </p:set>
                                    <p:anim calcmode="lin" valueType="num">
                                      <p:cBhvr additive="base">
                                        <p:cTn id="55" dur="500" fill="hold"/>
                                        <p:tgtEl>
                                          <p:spTgt spid="2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8">
                                            <p:txEl>
                                              <p:pRg st="9" end="9"/>
                                            </p:txEl>
                                          </p:spTgt>
                                        </p:tgtEl>
                                        <p:attrNameLst>
                                          <p:attrName>style.visibility</p:attrName>
                                        </p:attrNameLst>
                                      </p:cBhvr>
                                      <p:to>
                                        <p:strVal val="visible"/>
                                      </p:to>
                                    </p:set>
                                    <p:animEffect transition="in" filter="barn(inVertical)">
                                      <p:cBhvr>
                                        <p:cTn id="61" dur="500"/>
                                        <p:tgtEl>
                                          <p:spTgt spid="28">
                                            <p:txEl>
                                              <p:pRg st="9" end="9"/>
                                            </p:txEl>
                                          </p:spTgt>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barn(inVertical)">
                                      <p:cBhvr>
                                        <p:cTn id="64" dur="500"/>
                                        <p:tgtEl>
                                          <p:spTgt spid="3"/>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8">
                                            <p:txEl>
                                              <p:pRg st="10" end="10"/>
                                            </p:txEl>
                                          </p:spTgt>
                                        </p:tgtEl>
                                        <p:attrNameLst>
                                          <p:attrName>style.visibility</p:attrName>
                                        </p:attrNameLst>
                                      </p:cBhvr>
                                      <p:to>
                                        <p:strVal val="visible"/>
                                      </p:to>
                                    </p:set>
                                    <p:anim calcmode="lin" valueType="num">
                                      <p:cBhvr additive="base">
                                        <p:cTn id="69" dur="500" fill="hold"/>
                                        <p:tgtEl>
                                          <p:spTgt spid="28">
                                            <p:txEl>
                                              <p:pRg st="10" end="1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28">
                                            <p:txEl>
                                              <p:pRg st="11" end="11"/>
                                            </p:txEl>
                                          </p:spTgt>
                                        </p:tgtEl>
                                        <p:attrNameLst>
                                          <p:attrName>style.visibility</p:attrName>
                                        </p:attrNameLst>
                                      </p:cBhvr>
                                      <p:to>
                                        <p:strVal val="visible"/>
                                      </p:to>
                                    </p:set>
                                    <p:anim calcmode="lin" valueType="num">
                                      <p:cBhvr additive="base">
                                        <p:cTn id="75" dur="500" fill="hold"/>
                                        <p:tgtEl>
                                          <p:spTgt spid="28">
                                            <p:txEl>
                                              <p:pRg st="11" end="1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28">
                                            <p:txEl>
                                              <p:pRg st="12" end="12"/>
                                            </p:txEl>
                                          </p:spTgt>
                                        </p:tgtEl>
                                        <p:attrNameLst>
                                          <p:attrName>style.visibility</p:attrName>
                                        </p:attrNameLst>
                                      </p:cBhvr>
                                      <p:to>
                                        <p:strVal val="visible"/>
                                      </p:to>
                                    </p:set>
                                    <p:anim calcmode="lin" valueType="num">
                                      <p:cBhvr additive="base">
                                        <p:cTn id="81" dur="500" fill="hold"/>
                                        <p:tgtEl>
                                          <p:spTgt spid="28">
                                            <p:txEl>
                                              <p:pRg st="12" end="12"/>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2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28">
                                            <p:txEl>
                                              <p:pRg st="13" end="13"/>
                                            </p:txEl>
                                          </p:spTgt>
                                        </p:tgtEl>
                                        <p:attrNameLst>
                                          <p:attrName>style.visibility</p:attrName>
                                        </p:attrNameLst>
                                      </p:cBhvr>
                                      <p:to>
                                        <p:strVal val="visible"/>
                                      </p:to>
                                    </p:set>
                                    <p:anim calcmode="lin" valueType="num">
                                      <p:cBhvr additive="base">
                                        <p:cTn id="87" dur="500" fill="hold"/>
                                        <p:tgtEl>
                                          <p:spTgt spid="28">
                                            <p:txEl>
                                              <p:pRg st="13" end="13"/>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2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FC226D-CFDF-938B-97AC-F0D09D621CBB}"/>
              </a:ext>
            </a:extLst>
          </p:cNvPr>
          <p:cNvSpPr>
            <a:spLocks noGrp="1"/>
          </p:cNvSpPr>
          <p:nvPr>
            <p:ph type="title"/>
          </p:nvPr>
        </p:nvSpPr>
        <p:spPr>
          <a:xfrm>
            <a:off x="261366" y="130303"/>
            <a:ext cx="7449760" cy="704087"/>
          </a:xfrm>
        </p:spPr>
        <p:txBody>
          <a:bodyPr anchor="b">
            <a:normAutofit/>
          </a:bodyPr>
          <a:lstStyle/>
          <a:p>
            <a:r>
              <a:rPr lang="en-US" sz="4000" b="1" u="sng" dirty="0">
                <a:solidFill>
                  <a:srgbClr val="FFFF00"/>
                </a:solidFill>
              </a:rPr>
              <a:t>Did the Resurrection Happen?</a:t>
            </a:r>
          </a:p>
        </p:txBody>
      </p:sp>
      <p:sp>
        <p:nvSpPr>
          <p:cNvPr id="24" name="Rectangle 2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a16="http://schemas.microsoft.com/office/drawing/2014/main" id="{17088361-E29F-0786-F92B-9A5EFA7DE889}"/>
              </a:ext>
            </a:extLst>
          </p:cNvPr>
          <p:cNvSpPr>
            <a:spLocks noGrp="1"/>
          </p:cNvSpPr>
          <p:nvPr>
            <p:ph idx="1"/>
          </p:nvPr>
        </p:nvSpPr>
        <p:spPr>
          <a:xfrm>
            <a:off x="261365" y="843533"/>
            <a:ext cx="6940713" cy="5884163"/>
          </a:xfrm>
        </p:spPr>
        <p:txBody>
          <a:bodyPr anchor="t">
            <a:normAutofit/>
          </a:bodyPr>
          <a:lstStyle/>
          <a:p>
            <a:pPr marL="0" indent="0">
              <a:buNone/>
            </a:pPr>
            <a:r>
              <a:rPr lang="en-US" sz="3600" b="1" u="sng" dirty="0">
                <a:solidFill>
                  <a:srgbClr val="FFFFCC"/>
                </a:solidFill>
              </a:rPr>
              <a:t>JESUS HAD ENEMIES</a:t>
            </a:r>
          </a:p>
          <a:p>
            <a:r>
              <a:rPr lang="en-US" i="1" kern="100" dirty="0">
                <a:solidFill>
                  <a:schemeClr val="bg1">
                    <a:lumMod val="95000"/>
                  </a:schemeClr>
                </a:solidFill>
                <a:effectLst/>
                <a:latin typeface="Lora" pitchFamily="2" charset="0"/>
                <a:ea typeface="Calibri" panose="020F0502020204030204" pitchFamily="34" charset="0"/>
                <a:cs typeface="Times New Roman" panose="02020603050405020304" pitchFamily="18" charset="0"/>
              </a:rPr>
              <a:t>Mark 3:6 – sought to Destroy Him</a:t>
            </a:r>
          </a:p>
          <a:p>
            <a:r>
              <a:rPr lang="en-US" i="1" kern="100" dirty="0">
                <a:solidFill>
                  <a:schemeClr val="bg1">
                    <a:lumMod val="95000"/>
                  </a:schemeClr>
                </a:solidFill>
                <a:latin typeface="Lora" pitchFamily="2" charset="0"/>
                <a:cs typeface="Times New Roman" panose="02020603050405020304" pitchFamily="18" charset="0"/>
              </a:rPr>
              <a:t>They Killed Him to Silence Him </a:t>
            </a:r>
          </a:p>
          <a:p>
            <a:r>
              <a:rPr lang="en-US" i="1" kern="100" dirty="0">
                <a:solidFill>
                  <a:schemeClr val="bg1">
                    <a:lumMod val="95000"/>
                  </a:schemeClr>
                </a:solidFill>
                <a:latin typeface="Lora" pitchFamily="2" charset="0"/>
                <a:cs typeface="Times New Roman" panose="02020603050405020304" pitchFamily="18" charset="0"/>
              </a:rPr>
              <a:t>They Killed Him to Stop Him</a:t>
            </a:r>
          </a:p>
          <a:p>
            <a:pPr marL="0" indent="0">
              <a:spcAft>
                <a:spcPts val="800"/>
              </a:spcAft>
              <a:buNone/>
            </a:pPr>
            <a:r>
              <a:rPr lang="en-US" sz="3600" b="1" u="sng" dirty="0">
                <a:solidFill>
                  <a:srgbClr val="FFFFCC"/>
                </a:solidFill>
              </a:rPr>
              <a:t>But God Had Other Plans</a:t>
            </a:r>
          </a:p>
          <a:p>
            <a:pPr>
              <a:spcAft>
                <a:spcPts val="800"/>
              </a:spcAft>
            </a:pPr>
            <a:r>
              <a:rPr lang="en-US" b="1" i="1" kern="100" dirty="0">
                <a:solidFill>
                  <a:schemeClr val="bg1">
                    <a:lumMod val="95000"/>
                  </a:schemeClr>
                </a:solidFill>
                <a:latin typeface="Lora" pitchFamily="2" charset="0"/>
                <a:cs typeface="Times New Roman" panose="02020603050405020304" pitchFamily="18" charset="0"/>
              </a:rPr>
              <a:t>Acts 2:23-24 23 </a:t>
            </a:r>
            <a:r>
              <a:rPr lang="en-US" i="1" kern="100" dirty="0">
                <a:solidFill>
                  <a:schemeClr val="bg1">
                    <a:lumMod val="95000"/>
                  </a:schemeClr>
                </a:solidFill>
                <a:latin typeface="Lora" pitchFamily="2" charset="0"/>
                <a:cs typeface="Times New Roman" panose="02020603050405020304" pitchFamily="18" charset="0"/>
              </a:rPr>
              <a:t>this Jesus, you crucified and killed by the hands of lawless men. 24 </a:t>
            </a:r>
            <a:r>
              <a:rPr lang="en-US" b="1" i="1" u="sng" kern="100" dirty="0">
                <a:solidFill>
                  <a:schemeClr val="bg1">
                    <a:lumMod val="95000"/>
                  </a:schemeClr>
                </a:solidFill>
                <a:latin typeface="Lora" pitchFamily="2" charset="0"/>
                <a:cs typeface="Times New Roman" panose="02020603050405020304" pitchFamily="18" charset="0"/>
              </a:rPr>
              <a:t>God raised him up</a:t>
            </a:r>
            <a:r>
              <a:rPr lang="en-US" i="1" kern="100" dirty="0">
                <a:solidFill>
                  <a:schemeClr val="bg1">
                    <a:lumMod val="95000"/>
                  </a:schemeClr>
                </a:solidFill>
                <a:latin typeface="Lora" pitchFamily="2" charset="0"/>
                <a:cs typeface="Times New Roman" panose="02020603050405020304" pitchFamily="18" charset="0"/>
              </a:rPr>
              <a:t>, loosing the pangs of death, because it was not possible for him to be held by it.</a:t>
            </a:r>
          </a:p>
          <a:p>
            <a:pPr>
              <a:spcAft>
                <a:spcPts val="800"/>
              </a:spcAft>
            </a:pPr>
            <a:r>
              <a:rPr lang="en-US" i="1" kern="100" dirty="0">
                <a:solidFill>
                  <a:schemeClr val="bg1">
                    <a:lumMod val="95000"/>
                  </a:schemeClr>
                </a:solidFill>
                <a:latin typeface="Lora" pitchFamily="2" charset="0"/>
                <a:cs typeface="Times New Roman" panose="02020603050405020304" pitchFamily="18" charset="0"/>
              </a:rPr>
              <a:t>Acts 2:32 32 This Jesus </a:t>
            </a:r>
            <a:r>
              <a:rPr lang="en-US" b="1" i="1" u="sng" kern="100" dirty="0">
                <a:solidFill>
                  <a:schemeClr val="bg1">
                    <a:lumMod val="95000"/>
                  </a:schemeClr>
                </a:solidFill>
                <a:latin typeface="Lora" pitchFamily="2" charset="0"/>
                <a:cs typeface="Times New Roman" panose="02020603050405020304" pitchFamily="18" charset="0"/>
              </a:rPr>
              <a:t>God raised up</a:t>
            </a:r>
            <a:endParaRPr lang="en-US" sz="3200" b="1" u="sng" dirty="0">
              <a:solidFill>
                <a:schemeClr val="bg1"/>
              </a:solidFill>
            </a:endParaRPr>
          </a:p>
          <a:p>
            <a:endParaRPr lang="en-US" sz="3200" dirty="0">
              <a:solidFill>
                <a:schemeClr val="bg1"/>
              </a:solidFill>
            </a:endParaRPr>
          </a:p>
        </p:txBody>
      </p:sp>
      <p:sp>
        <p:nvSpPr>
          <p:cNvPr id="3" name="Rectangle: Rounded Corners 2">
            <a:extLst>
              <a:ext uri="{FF2B5EF4-FFF2-40B4-BE49-F238E27FC236}">
                <a16:creationId xmlns:a16="http://schemas.microsoft.com/office/drawing/2014/main" id="{A78A123D-132B-A027-405A-2CF93A2D8921}"/>
              </a:ext>
            </a:extLst>
          </p:cNvPr>
          <p:cNvSpPr/>
          <p:nvPr/>
        </p:nvSpPr>
        <p:spPr>
          <a:xfrm>
            <a:off x="7142514" y="188595"/>
            <a:ext cx="2554525" cy="3657600"/>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aseline="30000" dirty="0"/>
              <a:t>6</a:t>
            </a:r>
            <a:r>
              <a:rPr lang="en-US" sz="2400" dirty="0"/>
              <a:t> The Pharisees went out and immediately held counsel with the Herodians against him, how to </a:t>
            </a:r>
            <a:r>
              <a:rPr lang="en-US" sz="2400" b="1" u="sng" dirty="0"/>
              <a:t>destroy</a:t>
            </a:r>
            <a:r>
              <a:rPr lang="en-US" sz="2400" dirty="0"/>
              <a:t> him. Mark 3:6</a:t>
            </a:r>
          </a:p>
        </p:txBody>
      </p:sp>
      <p:sp>
        <p:nvSpPr>
          <p:cNvPr id="6" name="Rectangle: Rounded Corners 5">
            <a:extLst>
              <a:ext uri="{FF2B5EF4-FFF2-40B4-BE49-F238E27FC236}">
                <a16:creationId xmlns:a16="http://schemas.microsoft.com/office/drawing/2014/main" id="{DF5F35B6-3221-412C-2C9A-95C61D6BCA7E}"/>
              </a:ext>
            </a:extLst>
          </p:cNvPr>
          <p:cNvSpPr/>
          <p:nvPr/>
        </p:nvSpPr>
        <p:spPr>
          <a:xfrm>
            <a:off x="7202078" y="4080510"/>
            <a:ext cx="4856572" cy="2656329"/>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if this plan or this undertaking is of man, it will fail; </a:t>
            </a:r>
            <a:r>
              <a:rPr lang="en-US" sz="2800" i="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39</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but if it is of God, you will not be able to overthrow them.”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Acts 5:38-39</a:t>
            </a:r>
            <a:endParaRPr lang="en-US" sz="2400" dirty="0">
              <a:solidFill>
                <a:schemeClr val="bg1"/>
              </a:solidFill>
            </a:endParaRPr>
          </a:p>
        </p:txBody>
      </p:sp>
    </p:spTree>
    <p:extLst>
      <p:ext uri="{BB962C8B-B14F-4D97-AF65-F5344CB8AC3E}">
        <p14:creationId xmlns:p14="http://schemas.microsoft.com/office/powerpoint/2010/main" val="22615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1" end="1"/>
                                            </p:txEl>
                                          </p:spTgt>
                                        </p:tgtEl>
                                        <p:attrNameLst>
                                          <p:attrName>style.visibility</p:attrName>
                                        </p:attrNameLst>
                                      </p:cBhvr>
                                      <p:to>
                                        <p:strVal val="visible"/>
                                      </p:to>
                                    </p:set>
                                    <p:anim calcmode="lin" valueType="num">
                                      <p:cBhvr additive="base">
                                        <p:cTn id="7"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1" end="1"/>
                                            </p:txEl>
                                          </p:spTgt>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8">
                                            <p:txEl>
                                              <p:pRg st="2" end="2"/>
                                            </p:txEl>
                                          </p:spTgt>
                                        </p:tgtEl>
                                        <p:attrNameLst>
                                          <p:attrName>style.visibility</p:attrName>
                                        </p:attrNameLst>
                                      </p:cBhvr>
                                      <p:to>
                                        <p:strVal val="visible"/>
                                      </p:to>
                                    </p:set>
                                    <p:anim calcmode="lin" valueType="num">
                                      <p:cBhvr additive="base">
                                        <p:cTn id="16"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8">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8">
                                            <p:txEl>
                                              <p:pRg st="3" end="3"/>
                                            </p:txEl>
                                          </p:spTgt>
                                        </p:tgtEl>
                                        <p:attrNameLst>
                                          <p:attrName>style.visibility</p:attrName>
                                        </p:attrNameLst>
                                      </p:cBhvr>
                                      <p:to>
                                        <p:strVal val="visible"/>
                                      </p:to>
                                    </p:set>
                                    <p:anim calcmode="lin" valueType="num">
                                      <p:cBhvr additive="base">
                                        <p:cTn id="20"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8">
                                            <p:txEl>
                                              <p:pRg st="4" end="4"/>
                                            </p:txEl>
                                          </p:spTgt>
                                        </p:tgtEl>
                                        <p:attrNameLst>
                                          <p:attrName>style.visibility</p:attrName>
                                        </p:attrNameLst>
                                      </p:cBhvr>
                                      <p:to>
                                        <p:strVal val="visible"/>
                                      </p:to>
                                    </p:set>
                                    <p:anim calcmode="lin" valueType="num">
                                      <p:cBhvr additive="base">
                                        <p:cTn id="26"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8">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8">
                                            <p:txEl>
                                              <p:pRg st="5" end="5"/>
                                            </p:txEl>
                                          </p:spTgt>
                                        </p:tgtEl>
                                        <p:attrNameLst>
                                          <p:attrName>style.visibility</p:attrName>
                                        </p:attrNameLst>
                                      </p:cBhvr>
                                      <p:to>
                                        <p:strVal val="visible"/>
                                      </p:to>
                                    </p:set>
                                    <p:anim calcmode="lin" valueType="num">
                                      <p:cBhvr additive="base">
                                        <p:cTn id="30"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8">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8">
                                            <p:txEl>
                                              <p:pRg st="6" end="6"/>
                                            </p:txEl>
                                          </p:spTgt>
                                        </p:tgtEl>
                                        <p:attrNameLst>
                                          <p:attrName>style.visibility</p:attrName>
                                        </p:attrNameLst>
                                      </p:cBhvr>
                                      <p:to>
                                        <p:strVal val="visible"/>
                                      </p:to>
                                    </p:set>
                                    <p:anim calcmode="lin" valueType="num">
                                      <p:cBhvr additive="base">
                                        <p:cTn id="34"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FC226D-CFDF-938B-97AC-F0D09D621CBB}"/>
              </a:ext>
            </a:extLst>
          </p:cNvPr>
          <p:cNvSpPr>
            <a:spLocks noGrp="1"/>
          </p:cNvSpPr>
          <p:nvPr>
            <p:ph type="title"/>
          </p:nvPr>
        </p:nvSpPr>
        <p:spPr>
          <a:xfrm>
            <a:off x="261366" y="27433"/>
            <a:ext cx="7449760" cy="704087"/>
          </a:xfrm>
        </p:spPr>
        <p:txBody>
          <a:bodyPr anchor="b">
            <a:normAutofit/>
          </a:bodyPr>
          <a:lstStyle/>
          <a:p>
            <a:r>
              <a:rPr lang="en-US" sz="4000" b="1" u="sng" dirty="0">
                <a:solidFill>
                  <a:srgbClr val="FFFF00"/>
                </a:solidFill>
              </a:rPr>
              <a:t>Why Did the Resurrection Happen?</a:t>
            </a:r>
          </a:p>
        </p:txBody>
      </p:sp>
      <p:sp>
        <p:nvSpPr>
          <p:cNvPr id="24" name="Rectangle 2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a16="http://schemas.microsoft.com/office/drawing/2014/main" id="{17088361-E29F-0786-F92B-9A5EFA7DE889}"/>
              </a:ext>
            </a:extLst>
          </p:cNvPr>
          <p:cNvSpPr>
            <a:spLocks noGrp="1"/>
          </p:cNvSpPr>
          <p:nvPr>
            <p:ph idx="1"/>
          </p:nvPr>
        </p:nvSpPr>
        <p:spPr>
          <a:xfrm>
            <a:off x="261365" y="752093"/>
            <a:ext cx="7449760" cy="5884163"/>
          </a:xfrm>
        </p:spPr>
        <p:txBody>
          <a:bodyPr anchor="t">
            <a:normAutofit fontScale="62500" lnSpcReduction="20000"/>
          </a:bodyPr>
          <a:lstStyle/>
          <a:p>
            <a:pPr marL="0" marR="0" indent="0">
              <a:lnSpc>
                <a:spcPct val="107000"/>
              </a:lnSpc>
              <a:spcBef>
                <a:spcPts val="0"/>
              </a:spcBef>
              <a:spcAft>
                <a:spcPts val="800"/>
              </a:spcAft>
              <a:buNone/>
            </a:pPr>
            <a:r>
              <a:rPr lang="en-US" sz="4600" b="1" kern="100" dirty="0">
                <a:solidFill>
                  <a:srgbClr val="FFFFCC"/>
                </a:solidFill>
                <a:effectLst/>
                <a:ea typeface="Calibri" panose="020F0502020204030204" pitchFamily="34" charset="0"/>
                <a:cs typeface="Times New Roman" panose="02020603050405020304" pitchFamily="18" charset="0"/>
              </a:rPr>
              <a:t>Jesus Was Who He Said He Was</a:t>
            </a:r>
          </a:p>
          <a:p>
            <a:pPr lvl="1">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I Am the Way</a:t>
            </a:r>
          </a:p>
          <a:p>
            <a:pPr lvl="1">
              <a:lnSpc>
                <a:spcPct val="107000"/>
              </a:lnSpc>
              <a:spcBef>
                <a:spcPts val="0"/>
              </a:spcBef>
              <a:spcAft>
                <a:spcPts val="800"/>
              </a:spcAft>
            </a:pPr>
            <a:r>
              <a:rPr lang="en-US" sz="3600" b="1" kern="100" dirty="0">
                <a:solidFill>
                  <a:schemeClr val="bg1">
                    <a:lumMod val="95000"/>
                  </a:schemeClr>
                </a:solidFill>
                <a:effectLst/>
                <a:ea typeface="Calibri" panose="020F0502020204030204" pitchFamily="34" charset="0"/>
                <a:cs typeface="Times New Roman" panose="02020603050405020304" pitchFamily="18" charset="0"/>
              </a:rPr>
              <a:t>I Am the Truth</a:t>
            </a:r>
          </a:p>
          <a:p>
            <a:pPr lvl="1">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I Am the Life</a:t>
            </a:r>
          </a:p>
          <a:p>
            <a:pPr lvl="1">
              <a:lnSpc>
                <a:spcPct val="107000"/>
              </a:lnSpc>
              <a:spcBef>
                <a:spcPts val="0"/>
              </a:spcBef>
              <a:spcAft>
                <a:spcPts val="800"/>
              </a:spcAft>
            </a:pPr>
            <a:r>
              <a:rPr lang="en-US" sz="3600" b="1" kern="100" dirty="0">
                <a:solidFill>
                  <a:schemeClr val="bg1">
                    <a:lumMod val="95000"/>
                  </a:schemeClr>
                </a:solidFill>
                <a:effectLst/>
                <a:ea typeface="Calibri" panose="020F0502020204030204" pitchFamily="34" charset="0"/>
                <a:cs typeface="Times New Roman" panose="02020603050405020304" pitchFamily="18" charset="0"/>
              </a:rPr>
              <a:t>I A</a:t>
            </a:r>
            <a:r>
              <a:rPr lang="en-US" sz="3600" b="1" kern="100" dirty="0">
                <a:solidFill>
                  <a:schemeClr val="bg1">
                    <a:lumMod val="95000"/>
                  </a:schemeClr>
                </a:solidFill>
                <a:ea typeface="Calibri" panose="020F0502020204030204" pitchFamily="34" charset="0"/>
                <a:cs typeface="Times New Roman" panose="02020603050405020304" pitchFamily="18" charset="0"/>
              </a:rPr>
              <a:t>m the Vine</a:t>
            </a:r>
          </a:p>
          <a:p>
            <a:pPr lvl="1">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I Am the Bread of Life</a:t>
            </a:r>
          </a:p>
          <a:p>
            <a:pPr lvl="1">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I Am the Light of the World</a:t>
            </a:r>
          </a:p>
          <a:p>
            <a:pPr lvl="1">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I Am the Door</a:t>
            </a:r>
          </a:p>
          <a:p>
            <a:pPr lvl="1">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I Am the Resurrection</a:t>
            </a:r>
          </a:p>
          <a:p>
            <a:pPr marL="0" indent="0">
              <a:lnSpc>
                <a:spcPct val="107000"/>
              </a:lnSpc>
              <a:spcBef>
                <a:spcPts val="0"/>
              </a:spcBef>
              <a:spcAft>
                <a:spcPts val="800"/>
              </a:spcAft>
              <a:buNone/>
            </a:pPr>
            <a:r>
              <a:rPr lang="en-US" sz="4100" b="1" kern="100" dirty="0">
                <a:solidFill>
                  <a:srgbClr val="FFFFCC"/>
                </a:solidFill>
                <a:cs typeface="Times New Roman" panose="02020603050405020304" pitchFamily="18" charset="0"/>
              </a:rPr>
              <a:t>Claims about His Resurrection</a:t>
            </a:r>
          </a:p>
          <a:p>
            <a:pPr lvl="1">
              <a:lnSpc>
                <a:spcPct val="107000"/>
              </a:lnSpc>
              <a:spcBef>
                <a:spcPts val="0"/>
              </a:spcBef>
              <a:spcAft>
                <a:spcPts val="800"/>
              </a:spcAft>
            </a:pPr>
            <a:r>
              <a:rPr lang="en-US" sz="3600" b="1" i="1" kern="100" dirty="0">
                <a:solidFill>
                  <a:schemeClr val="bg1">
                    <a:lumMod val="95000"/>
                  </a:schemeClr>
                </a:solidFill>
                <a:ea typeface="Calibri" panose="020F0502020204030204" pitchFamily="34" charset="0"/>
                <a:cs typeface="Times New Roman" panose="02020603050405020304" pitchFamily="18" charset="0"/>
              </a:rPr>
              <a:t>Romans 1:3-4  - Declared to be the Son of God – By His Resurrection; </a:t>
            </a:r>
            <a:r>
              <a:rPr lang="en-US" sz="3600" b="1" i="1" kern="100" dirty="0">
                <a:solidFill>
                  <a:srgbClr val="FFFFCC"/>
                </a:solidFill>
                <a:ea typeface="Calibri" panose="020F0502020204030204" pitchFamily="34" charset="0"/>
                <a:cs typeface="Times New Roman" panose="02020603050405020304" pitchFamily="18" charset="0"/>
              </a:rPr>
              <a:t>Matt 16.21; 17.22; 20.18-19 </a:t>
            </a:r>
            <a:r>
              <a:rPr lang="en-US" sz="3600" b="1" i="1" kern="100" dirty="0">
                <a:solidFill>
                  <a:schemeClr val="bg1">
                    <a:lumMod val="95000"/>
                  </a:schemeClr>
                </a:solidFill>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pPr>
            <a:r>
              <a:rPr lang="en-US" sz="4200" b="1" kern="100" dirty="0">
                <a:solidFill>
                  <a:srgbClr val="FFFFCC"/>
                </a:solidFill>
                <a:cs typeface="Times New Roman" panose="02020603050405020304" pitchFamily="18" charset="0"/>
              </a:rPr>
              <a:t>Our Justification Hinges On it</a:t>
            </a:r>
          </a:p>
          <a:p>
            <a:pPr lvl="1">
              <a:lnSpc>
                <a:spcPct val="107000"/>
              </a:lnSpc>
              <a:spcBef>
                <a:spcPts val="0"/>
              </a:spcBef>
              <a:spcAft>
                <a:spcPts val="800"/>
              </a:spcAft>
            </a:pPr>
            <a:r>
              <a:rPr lang="en-US" sz="3600" b="1" i="1" kern="100" dirty="0">
                <a:solidFill>
                  <a:schemeClr val="bg1">
                    <a:lumMod val="95000"/>
                  </a:schemeClr>
                </a:solidFill>
                <a:ea typeface="Calibri" panose="020F0502020204030204" pitchFamily="34" charset="0"/>
                <a:cs typeface="Times New Roman" panose="02020603050405020304" pitchFamily="18" charset="0"/>
              </a:rPr>
              <a:t>Romans 4:25 – Delivered, Raised for our Justification</a:t>
            </a:r>
          </a:p>
          <a:p>
            <a:pPr>
              <a:lnSpc>
                <a:spcPct val="107000"/>
              </a:lnSpc>
              <a:spcBef>
                <a:spcPts val="0"/>
              </a:spcBef>
              <a:spcAft>
                <a:spcPts val="800"/>
              </a:spcAft>
            </a:pPr>
            <a:endParaRPr lang="en-US" sz="4000" b="1" i="1" kern="100" dirty="0">
              <a:solidFill>
                <a:schemeClr val="bg1">
                  <a:lumMod val="95000"/>
                </a:schemeClr>
              </a:solidFill>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solidFill>
                <a:schemeClr val="bg1">
                  <a:lumMod val="95000"/>
                </a:schemeClr>
              </a:solidFill>
              <a:effectLst/>
              <a:ea typeface="Calibri" panose="020F0502020204030204" pitchFamily="34" charset="0"/>
              <a:cs typeface="Times New Roman" panose="02020603050405020304" pitchFamily="18" charset="0"/>
            </a:endParaRPr>
          </a:p>
          <a:p>
            <a:endParaRPr lang="en-US" sz="3200" dirty="0">
              <a:solidFill>
                <a:schemeClr val="bg1"/>
              </a:solidFill>
            </a:endParaRPr>
          </a:p>
        </p:txBody>
      </p:sp>
      <p:sp>
        <p:nvSpPr>
          <p:cNvPr id="3" name="Rectangle: Rounded Corners 2">
            <a:extLst>
              <a:ext uri="{FF2B5EF4-FFF2-40B4-BE49-F238E27FC236}">
                <a16:creationId xmlns:a16="http://schemas.microsoft.com/office/drawing/2014/main" id="{2B14BD99-EF29-55F6-A514-98340113EF03}"/>
              </a:ext>
            </a:extLst>
          </p:cNvPr>
          <p:cNvSpPr/>
          <p:nvPr/>
        </p:nvSpPr>
        <p:spPr>
          <a:xfrm>
            <a:off x="7543800" y="130303"/>
            <a:ext cx="4654562" cy="1809946"/>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aseline="30000" dirty="0"/>
              <a:t>25</a:t>
            </a:r>
            <a:r>
              <a:rPr lang="en-US" dirty="0"/>
              <a:t> The woman said to him, “I know that </a:t>
            </a:r>
            <a:r>
              <a:rPr lang="en-US" b="1" dirty="0"/>
              <a:t>Messiah</a:t>
            </a:r>
            <a:r>
              <a:rPr lang="en-US" dirty="0"/>
              <a:t> is coming (he who is called Christ). When he comes, he will tell us all things.” </a:t>
            </a:r>
            <a:r>
              <a:rPr lang="en-US" baseline="30000" dirty="0"/>
              <a:t>26</a:t>
            </a:r>
            <a:r>
              <a:rPr lang="en-US" dirty="0"/>
              <a:t> Jesus said to her, </a:t>
            </a:r>
            <a:r>
              <a:rPr lang="en-US" b="1" dirty="0"/>
              <a:t>“I who speak to you am he.” </a:t>
            </a:r>
            <a:r>
              <a:rPr lang="en-US" dirty="0"/>
              <a:t>John 4:25-26</a:t>
            </a:r>
          </a:p>
        </p:txBody>
      </p:sp>
      <p:sp>
        <p:nvSpPr>
          <p:cNvPr id="7" name="Rectangle: Rounded Corners 6">
            <a:extLst>
              <a:ext uri="{FF2B5EF4-FFF2-40B4-BE49-F238E27FC236}">
                <a16:creationId xmlns:a16="http://schemas.microsoft.com/office/drawing/2014/main" id="{4E444B2F-C13D-640C-70AC-6FB2DD39B8A2}"/>
              </a:ext>
            </a:extLst>
          </p:cNvPr>
          <p:cNvSpPr/>
          <p:nvPr/>
        </p:nvSpPr>
        <p:spPr>
          <a:xfrm>
            <a:off x="3108960" y="1314450"/>
            <a:ext cx="4711893" cy="1556766"/>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aseline="30000" dirty="0"/>
              <a:t>18</a:t>
            </a:r>
            <a:r>
              <a:rPr lang="en-US" dirty="0"/>
              <a:t> This was why the Jews were seeking all the more to kill him, because not only was he breaking the Sabbath, but he was even calling God his own Father, </a:t>
            </a:r>
            <a:r>
              <a:rPr lang="en-US" b="1" dirty="0"/>
              <a:t>making himself equal with God. </a:t>
            </a:r>
            <a:r>
              <a:rPr lang="en-US" dirty="0"/>
              <a:t>John 5:18</a:t>
            </a:r>
          </a:p>
        </p:txBody>
      </p:sp>
      <p:sp>
        <p:nvSpPr>
          <p:cNvPr id="8" name="Rectangle: Rounded Corners 7">
            <a:extLst>
              <a:ext uri="{FF2B5EF4-FFF2-40B4-BE49-F238E27FC236}">
                <a16:creationId xmlns:a16="http://schemas.microsoft.com/office/drawing/2014/main" id="{BDA6B88A-72CC-05DE-012E-8A5DF1D7DCF8}"/>
              </a:ext>
            </a:extLst>
          </p:cNvPr>
          <p:cNvSpPr/>
          <p:nvPr/>
        </p:nvSpPr>
        <p:spPr>
          <a:xfrm>
            <a:off x="4594860" y="2983230"/>
            <a:ext cx="5280660" cy="1934522"/>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Jesus said to him, “I am the way, and the truth, and the life. No one comes to the Father except through me. </a:t>
            </a:r>
            <a:br>
              <a:rPr lang="en-US" sz="2400" dirty="0"/>
            </a:br>
            <a:r>
              <a:rPr lang="en-US" sz="2400" dirty="0"/>
              <a:t>John 14:6</a:t>
            </a:r>
          </a:p>
        </p:txBody>
      </p:sp>
      <p:sp>
        <p:nvSpPr>
          <p:cNvPr id="9" name="Rectangle: Rounded Corners 8">
            <a:extLst>
              <a:ext uri="{FF2B5EF4-FFF2-40B4-BE49-F238E27FC236}">
                <a16:creationId xmlns:a16="http://schemas.microsoft.com/office/drawing/2014/main" id="{56727703-8109-3177-9481-90C4F16C2A56}"/>
              </a:ext>
            </a:extLst>
          </p:cNvPr>
          <p:cNvSpPr/>
          <p:nvPr/>
        </p:nvSpPr>
        <p:spPr>
          <a:xfrm>
            <a:off x="7820853" y="5063490"/>
            <a:ext cx="4192077" cy="1572766"/>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marR="0">
              <a:lnSpc>
                <a:spcPct val="107000"/>
              </a:lnSpc>
              <a:spcBef>
                <a:spcPts val="0"/>
              </a:spcBef>
              <a:spcAft>
                <a:spcPts val="800"/>
              </a:spcAft>
            </a:pPr>
            <a:r>
              <a:rPr lang="en-US" sz="24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25</a:t>
            </a:r>
            <a:r>
              <a:rPr lang="en-US" sz="24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who was delivered up for our trespasses and raised </a:t>
            </a:r>
            <a:r>
              <a:rPr lang="en-US" sz="2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our justification</a:t>
            </a:r>
            <a:r>
              <a:rPr lang="en-US" sz="24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Romans 4:24-25</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711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8">
                                            <p:txEl>
                                              <p:pRg st="1" end="1"/>
                                            </p:txEl>
                                          </p:spTgt>
                                        </p:tgtEl>
                                        <p:attrNameLst>
                                          <p:attrName>style.visibility</p:attrName>
                                        </p:attrNameLst>
                                      </p:cBhvr>
                                      <p:to>
                                        <p:strVal val="visible"/>
                                      </p:to>
                                    </p:set>
                                    <p:anim calcmode="lin" valueType="num">
                                      <p:cBhvr additive="base">
                                        <p:cTn id="28"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8">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8">
                                            <p:txEl>
                                              <p:pRg st="2" end="2"/>
                                            </p:txEl>
                                          </p:spTgt>
                                        </p:tgtEl>
                                        <p:attrNameLst>
                                          <p:attrName>style.visibility</p:attrName>
                                        </p:attrNameLst>
                                      </p:cBhvr>
                                      <p:to>
                                        <p:strVal val="visible"/>
                                      </p:to>
                                    </p:set>
                                    <p:anim calcmode="lin" valueType="num">
                                      <p:cBhvr additive="base">
                                        <p:cTn id="32"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8">
                                            <p:txEl>
                                              <p:pRg st="2" end="2"/>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28">
                                            <p:txEl>
                                              <p:pRg st="3" end="3"/>
                                            </p:txEl>
                                          </p:spTgt>
                                        </p:tgtEl>
                                        <p:attrNameLst>
                                          <p:attrName>style.visibility</p:attrName>
                                        </p:attrNameLst>
                                      </p:cBhvr>
                                      <p:to>
                                        <p:strVal val="visible"/>
                                      </p:to>
                                    </p:set>
                                    <p:anim calcmode="lin" valueType="num">
                                      <p:cBhvr additive="base">
                                        <p:cTn id="36"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8">
                                            <p:txEl>
                                              <p:pRg st="3" end="3"/>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28">
                                            <p:txEl>
                                              <p:pRg st="4" end="4"/>
                                            </p:txEl>
                                          </p:spTgt>
                                        </p:tgtEl>
                                        <p:attrNameLst>
                                          <p:attrName>style.visibility</p:attrName>
                                        </p:attrNameLst>
                                      </p:cBhvr>
                                      <p:to>
                                        <p:strVal val="visible"/>
                                      </p:to>
                                    </p:set>
                                    <p:anim calcmode="lin" valueType="num">
                                      <p:cBhvr additive="base">
                                        <p:cTn id="40"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8">
                                            <p:txEl>
                                              <p:pRg st="4" end="4"/>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28">
                                            <p:txEl>
                                              <p:pRg st="5" end="5"/>
                                            </p:txEl>
                                          </p:spTgt>
                                        </p:tgtEl>
                                        <p:attrNameLst>
                                          <p:attrName>style.visibility</p:attrName>
                                        </p:attrNameLst>
                                      </p:cBhvr>
                                      <p:to>
                                        <p:strVal val="visible"/>
                                      </p:to>
                                    </p:set>
                                    <p:anim calcmode="lin" valueType="num">
                                      <p:cBhvr additive="base">
                                        <p:cTn id="44"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8">
                                            <p:txEl>
                                              <p:pRg st="5" end="5"/>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28">
                                            <p:txEl>
                                              <p:pRg st="6" end="6"/>
                                            </p:txEl>
                                          </p:spTgt>
                                        </p:tgtEl>
                                        <p:attrNameLst>
                                          <p:attrName>style.visibility</p:attrName>
                                        </p:attrNameLst>
                                      </p:cBhvr>
                                      <p:to>
                                        <p:strVal val="visible"/>
                                      </p:to>
                                    </p:set>
                                    <p:anim calcmode="lin" valueType="num">
                                      <p:cBhvr additive="base">
                                        <p:cTn id="48"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8">
                                            <p:txEl>
                                              <p:pRg st="6" end="6"/>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28">
                                            <p:txEl>
                                              <p:pRg st="7" end="7"/>
                                            </p:txEl>
                                          </p:spTgt>
                                        </p:tgtEl>
                                        <p:attrNameLst>
                                          <p:attrName>style.visibility</p:attrName>
                                        </p:attrNameLst>
                                      </p:cBhvr>
                                      <p:to>
                                        <p:strVal val="visible"/>
                                      </p:to>
                                    </p:set>
                                    <p:anim calcmode="lin" valueType="num">
                                      <p:cBhvr additive="base">
                                        <p:cTn id="52" dur="500" fill="hold"/>
                                        <p:tgtEl>
                                          <p:spTgt spid="28">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8">
                                            <p:txEl>
                                              <p:pRg st="7" end="7"/>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28">
                                            <p:txEl>
                                              <p:pRg st="8" end="8"/>
                                            </p:txEl>
                                          </p:spTgt>
                                        </p:tgtEl>
                                        <p:attrNameLst>
                                          <p:attrName>style.visibility</p:attrName>
                                        </p:attrNameLst>
                                      </p:cBhvr>
                                      <p:to>
                                        <p:strVal val="visible"/>
                                      </p:to>
                                    </p:set>
                                    <p:anim calcmode="lin" valueType="num">
                                      <p:cBhvr additive="base">
                                        <p:cTn id="56" dur="500" fill="hold"/>
                                        <p:tgtEl>
                                          <p:spTgt spid="28">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28">
                                            <p:txEl>
                                              <p:pRg st="9" end="9"/>
                                            </p:txEl>
                                          </p:spTgt>
                                        </p:tgtEl>
                                        <p:attrNameLst>
                                          <p:attrName>style.visibility</p:attrName>
                                        </p:attrNameLst>
                                      </p:cBhvr>
                                      <p:to>
                                        <p:strVal val="visible"/>
                                      </p:to>
                                    </p:set>
                                    <p:anim calcmode="lin" valueType="num">
                                      <p:cBhvr additive="base">
                                        <p:cTn id="62" dur="500" fill="hold"/>
                                        <p:tgtEl>
                                          <p:spTgt spid="28">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28">
                                            <p:txEl>
                                              <p:pRg st="9" end="9"/>
                                            </p:txEl>
                                          </p:spTgt>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28">
                                            <p:txEl>
                                              <p:pRg st="10" end="10"/>
                                            </p:txEl>
                                          </p:spTgt>
                                        </p:tgtEl>
                                        <p:attrNameLst>
                                          <p:attrName>style.visibility</p:attrName>
                                        </p:attrNameLst>
                                      </p:cBhvr>
                                      <p:to>
                                        <p:strVal val="visible"/>
                                      </p:to>
                                    </p:set>
                                    <p:anim calcmode="lin" valueType="num">
                                      <p:cBhvr additive="base">
                                        <p:cTn id="66" dur="500" fill="hold"/>
                                        <p:tgtEl>
                                          <p:spTgt spid="28">
                                            <p:txEl>
                                              <p:pRg st="10" end="1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2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28">
                                            <p:txEl>
                                              <p:pRg st="11" end="11"/>
                                            </p:txEl>
                                          </p:spTgt>
                                        </p:tgtEl>
                                        <p:attrNameLst>
                                          <p:attrName>style.visibility</p:attrName>
                                        </p:attrNameLst>
                                      </p:cBhvr>
                                      <p:to>
                                        <p:strVal val="visible"/>
                                      </p:to>
                                    </p:set>
                                    <p:anim calcmode="lin" valueType="num">
                                      <p:cBhvr additive="base">
                                        <p:cTn id="72" dur="500" fill="hold"/>
                                        <p:tgtEl>
                                          <p:spTgt spid="28">
                                            <p:txEl>
                                              <p:pRg st="11" end="11"/>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28">
                                            <p:txEl>
                                              <p:pRg st="11" end="11"/>
                                            </p:txEl>
                                          </p:spTgt>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28">
                                            <p:txEl>
                                              <p:pRg st="12" end="12"/>
                                            </p:txEl>
                                          </p:spTgt>
                                        </p:tgtEl>
                                        <p:attrNameLst>
                                          <p:attrName>style.visibility</p:attrName>
                                        </p:attrNameLst>
                                      </p:cBhvr>
                                      <p:to>
                                        <p:strVal val="visible"/>
                                      </p:to>
                                    </p:set>
                                    <p:anim calcmode="lin" valueType="num">
                                      <p:cBhvr additive="base">
                                        <p:cTn id="76" dur="500" fill="hold"/>
                                        <p:tgtEl>
                                          <p:spTgt spid="28">
                                            <p:txEl>
                                              <p:pRg st="12" end="12"/>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28">
                                            <p:txEl>
                                              <p:pRg st="12" end="12"/>
                                            </p:txEl>
                                          </p:spTgt>
                                        </p:tgtEl>
                                        <p:attrNameLst>
                                          <p:attrName>ppt_y</p:attrName>
                                        </p:attrNameLst>
                                      </p:cBhvr>
                                      <p:tavLst>
                                        <p:tav tm="0">
                                          <p:val>
                                            <p:strVal val="1+#ppt_h/2"/>
                                          </p:val>
                                        </p:tav>
                                        <p:tav tm="100000">
                                          <p:val>
                                            <p:strVal val="#ppt_y"/>
                                          </p:val>
                                        </p:tav>
                                      </p:tavLst>
                                    </p:anim>
                                  </p:childTnLst>
                                </p:cTn>
                              </p:par>
                              <p:par>
                                <p:cTn id="78" presetID="16" presetClass="entr" presetSubtype="21" fill="hold" grpId="0" nodeType="with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barn(inVertical)">
                                      <p:cBhvr>
                                        <p:cTn id="8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0133-AFC6-8CA1-73F1-0AEEDE72D7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104EBF-22E5-7F23-F350-201C660BD8B9}"/>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7DCEFD61-A469-FE8B-5F99-6EFDE1CABB40}"/>
              </a:ext>
            </a:extLst>
          </p:cNvPr>
          <p:cNvSpPr/>
          <p:nvPr/>
        </p:nvSpPr>
        <p:spPr>
          <a:xfrm>
            <a:off x="0" y="0"/>
            <a:ext cx="12192000" cy="6858000"/>
          </a:xfrm>
          <a:prstGeom prst="rect">
            <a:avLst/>
          </a:prstGeom>
          <a:solidFill>
            <a:schemeClr val="tx1"/>
          </a:solid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Lord’s Supper</a:t>
            </a:r>
          </a:p>
        </p:txBody>
      </p:sp>
    </p:spTree>
    <p:extLst>
      <p:ext uri="{BB962C8B-B14F-4D97-AF65-F5344CB8AC3E}">
        <p14:creationId xmlns:p14="http://schemas.microsoft.com/office/powerpoint/2010/main" val="3318040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FC226D-CFDF-938B-97AC-F0D09D621CBB}"/>
              </a:ext>
            </a:extLst>
          </p:cNvPr>
          <p:cNvSpPr>
            <a:spLocks noGrp="1"/>
          </p:cNvSpPr>
          <p:nvPr>
            <p:ph type="title"/>
          </p:nvPr>
        </p:nvSpPr>
        <p:spPr>
          <a:xfrm>
            <a:off x="6541024" y="5997309"/>
            <a:ext cx="5561061" cy="704087"/>
          </a:xfrm>
          <a:solidFill>
            <a:schemeClr val="tx1"/>
          </a:solidFill>
        </p:spPr>
        <p:txBody>
          <a:bodyPr anchor="b">
            <a:normAutofit/>
          </a:bodyPr>
          <a:lstStyle/>
          <a:p>
            <a:pPr algn="r"/>
            <a:r>
              <a:rPr lang="en-US" b="1" u="sng" dirty="0">
                <a:solidFill>
                  <a:srgbClr val="FFFF00"/>
                </a:solidFill>
              </a:rPr>
              <a:t>What Happens to Me?</a:t>
            </a:r>
          </a:p>
        </p:txBody>
      </p:sp>
      <p:sp>
        <p:nvSpPr>
          <p:cNvPr id="24" name="Rectangle 2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a16="http://schemas.microsoft.com/office/drawing/2014/main" id="{17088361-E29F-0786-F92B-9A5EFA7DE889}"/>
              </a:ext>
            </a:extLst>
          </p:cNvPr>
          <p:cNvSpPr>
            <a:spLocks noGrp="1"/>
          </p:cNvSpPr>
          <p:nvPr>
            <p:ph idx="1"/>
          </p:nvPr>
        </p:nvSpPr>
        <p:spPr>
          <a:xfrm>
            <a:off x="89914" y="130303"/>
            <a:ext cx="7865365" cy="6597393"/>
          </a:xfrm>
        </p:spPr>
        <p:txBody>
          <a:bodyPr anchor="t">
            <a:normAutofit lnSpcReduction="10000"/>
          </a:bodyPr>
          <a:lstStyle/>
          <a:p>
            <a:pPr marL="0" marR="0">
              <a:lnSpc>
                <a:spcPct val="107000"/>
              </a:lnSpc>
              <a:spcBef>
                <a:spcPts val="0"/>
              </a:spcBef>
              <a:spcAft>
                <a:spcPts val="800"/>
              </a:spcAft>
            </a:pPr>
            <a:r>
              <a:rPr lang="en-US" sz="3200" b="1" kern="100" dirty="0">
                <a:solidFill>
                  <a:srgbClr val="FFFFCC"/>
                </a:solidFill>
                <a:effectLst/>
                <a:latin typeface="Lora" pitchFamily="2" charset="0"/>
                <a:ea typeface="Calibri" panose="020F0502020204030204" pitchFamily="34" charset="0"/>
                <a:cs typeface="Times New Roman" panose="02020603050405020304" pitchFamily="18" charset="0"/>
              </a:rPr>
              <a:t>It Should Change the Way You Think</a:t>
            </a:r>
            <a:endParaRPr lang="en-US" sz="32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pPr>
            <a:r>
              <a:rPr lang="en-US" sz="2800" i="1" kern="100" dirty="0">
                <a:solidFill>
                  <a:schemeClr val="bg1"/>
                </a:solidFill>
                <a:effectLst/>
                <a:latin typeface="Lora" pitchFamily="2" charset="0"/>
                <a:ea typeface="Calibri" panose="020F0502020204030204" pitchFamily="34" charset="0"/>
                <a:cs typeface="Times New Roman" panose="02020603050405020304" pitchFamily="18" charset="0"/>
              </a:rPr>
              <a:t>Romans 8:5-8 – think on spiritual things</a:t>
            </a:r>
          </a:p>
          <a:p>
            <a:pPr>
              <a:lnSpc>
                <a:spcPct val="107000"/>
              </a:lnSpc>
              <a:spcBef>
                <a:spcPts val="0"/>
              </a:spcBef>
              <a:spcAft>
                <a:spcPts val="800"/>
              </a:spcAft>
            </a:pPr>
            <a:r>
              <a:rPr lang="en-US" sz="3200" b="1" kern="100" dirty="0">
                <a:solidFill>
                  <a:srgbClr val="FFFFCC"/>
                </a:solidFill>
                <a:effectLst/>
                <a:latin typeface="Lora" pitchFamily="2" charset="0"/>
                <a:ea typeface="Calibri" panose="020F0502020204030204" pitchFamily="34" charset="0"/>
                <a:cs typeface="Times New Roman" panose="02020603050405020304" pitchFamily="18" charset="0"/>
              </a:rPr>
              <a:t>It Changes Your Purpose</a:t>
            </a:r>
            <a:endParaRPr lang="en-US" sz="32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pPr>
            <a:r>
              <a:rPr lang="en-US" sz="2800" i="1" dirty="0">
                <a:solidFill>
                  <a:schemeClr val="bg1"/>
                </a:solidFill>
                <a:effectLst/>
                <a:latin typeface="Lora" pitchFamily="2" charset="0"/>
                <a:ea typeface="Calibri" panose="020F0502020204030204" pitchFamily="34" charset="0"/>
                <a:cs typeface="Times New Roman" panose="02020603050405020304" pitchFamily="18" charset="0"/>
              </a:rPr>
              <a:t>1 Corinthians 15:58 – Steadfast, immovable,  Abounding in the Work of the Lord</a:t>
            </a:r>
          </a:p>
          <a:p>
            <a:pPr>
              <a:lnSpc>
                <a:spcPct val="107000"/>
              </a:lnSpc>
              <a:spcBef>
                <a:spcPts val="0"/>
              </a:spcBef>
              <a:spcAft>
                <a:spcPts val="800"/>
              </a:spcAft>
            </a:pPr>
            <a:r>
              <a:rPr lang="en-US" sz="3200" b="1" dirty="0">
                <a:solidFill>
                  <a:srgbClr val="FFFFCC"/>
                </a:solidFill>
                <a:effectLst/>
                <a:latin typeface="Lora" pitchFamily="2" charset="0"/>
                <a:ea typeface="Calibri" panose="020F0502020204030204" pitchFamily="34" charset="0"/>
                <a:cs typeface="Times New Roman" panose="02020603050405020304" pitchFamily="18" charset="0"/>
              </a:rPr>
              <a:t>It Changes what you Do</a:t>
            </a:r>
          </a:p>
          <a:p>
            <a:pPr lvl="1">
              <a:lnSpc>
                <a:spcPct val="107000"/>
              </a:lnSpc>
              <a:spcBef>
                <a:spcPts val="0"/>
              </a:spcBef>
              <a:spcAft>
                <a:spcPts val="800"/>
              </a:spcAft>
            </a:pPr>
            <a:r>
              <a:rPr lang="en-US" sz="2800" i="1" dirty="0">
                <a:solidFill>
                  <a:schemeClr val="bg1"/>
                </a:solidFill>
                <a:effectLst/>
                <a:latin typeface="Lora" pitchFamily="2" charset="0"/>
                <a:ea typeface="Calibri" panose="020F0502020204030204" pitchFamily="34" charset="0"/>
                <a:cs typeface="Times New Roman" panose="02020603050405020304" pitchFamily="18" charset="0"/>
              </a:rPr>
              <a:t>Acts 17:30 – will judge the world</a:t>
            </a:r>
          </a:p>
          <a:p>
            <a:pPr>
              <a:lnSpc>
                <a:spcPct val="107000"/>
              </a:lnSpc>
              <a:spcBef>
                <a:spcPts val="0"/>
              </a:spcBef>
              <a:spcAft>
                <a:spcPts val="800"/>
              </a:spcAft>
            </a:pPr>
            <a:r>
              <a:rPr lang="en-US" sz="3200" b="1" dirty="0">
                <a:solidFill>
                  <a:srgbClr val="FFFFCC"/>
                </a:solidFill>
                <a:effectLst/>
                <a:latin typeface="Lora" pitchFamily="2" charset="0"/>
                <a:ea typeface="Calibri" panose="020F0502020204030204" pitchFamily="34" charset="0"/>
                <a:cs typeface="Times New Roman" panose="02020603050405020304" pitchFamily="18" charset="0"/>
              </a:rPr>
              <a:t>It Changes Who You Live </a:t>
            </a:r>
            <a:r>
              <a:rPr lang="en-US" sz="3200" b="1" dirty="0">
                <a:solidFill>
                  <a:srgbClr val="FFFFCC"/>
                </a:solidFill>
                <a:latin typeface="Lora" pitchFamily="2" charset="0"/>
                <a:ea typeface="Calibri" panose="020F0502020204030204" pitchFamily="34" charset="0"/>
                <a:cs typeface="Times New Roman" panose="02020603050405020304" pitchFamily="18" charset="0"/>
              </a:rPr>
              <a:t>F</a:t>
            </a:r>
            <a:r>
              <a:rPr lang="en-US" sz="3200" b="1" dirty="0">
                <a:solidFill>
                  <a:srgbClr val="FFFFCC"/>
                </a:solidFill>
                <a:effectLst/>
                <a:latin typeface="Lora" pitchFamily="2" charset="0"/>
                <a:ea typeface="Calibri" panose="020F0502020204030204" pitchFamily="34" charset="0"/>
                <a:cs typeface="Times New Roman" panose="02020603050405020304" pitchFamily="18" charset="0"/>
              </a:rPr>
              <a:t>or</a:t>
            </a:r>
          </a:p>
          <a:p>
            <a:pPr lvl="1">
              <a:lnSpc>
                <a:spcPct val="107000"/>
              </a:lnSpc>
              <a:spcBef>
                <a:spcPts val="0"/>
              </a:spcBef>
              <a:spcAft>
                <a:spcPts val="800"/>
              </a:spcAft>
            </a:pPr>
            <a:r>
              <a:rPr lang="en-US" sz="2800" i="1" kern="100" dirty="0">
                <a:solidFill>
                  <a:schemeClr val="bg1"/>
                </a:solidFill>
                <a:effectLst/>
                <a:latin typeface="Lora" pitchFamily="2" charset="0"/>
                <a:ea typeface="Calibri" panose="020F0502020204030204" pitchFamily="34" charset="0"/>
                <a:cs typeface="Times New Roman" panose="02020603050405020304" pitchFamily="18" charset="0"/>
              </a:rPr>
              <a:t>2 Corinthians 5:9 – make it our aim to please Him</a:t>
            </a:r>
          </a:p>
          <a:p>
            <a:pPr>
              <a:lnSpc>
                <a:spcPct val="107000"/>
              </a:lnSpc>
              <a:spcBef>
                <a:spcPts val="0"/>
              </a:spcBef>
              <a:spcAft>
                <a:spcPts val="800"/>
              </a:spcAft>
            </a:pPr>
            <a:r>
              <a:rPr lang="en-US" sz="3200" b="1" kern="100" dirty="0">
                <a:solidFill>
                  <a:srgbClr val="FFFFCC"/>
                </a:solidFill>
                <a:effectLst/>
                <a:latin typeface="Lora" pitchFamily="2" charset="0"/>
                <a:ea typeface="Calibri" panose="020F0502020204030204" pitchFamily="34" charset="0"/>
                <a:cs typeface="Times New Roman" panose="02020603050405020304" pitchFamily="18" charset="0"/>
              </a:rPr>
              <a:t>It Changes How You Live – Get Ready</a:t>
            </a:r>
          </a:p>
          <a:p>
            <a:pPr lvl="1">
              <a:lnSpc>
                <a:spcPct val="107000"/>
              </a:lnSpc>
              <a:spcBef>
                <a:spcPts val="0"/>
              </a:spcBef>
              <a:spcAft>
                <a:spcPts val="800"/>
              </a:spcAft>
            </a:pPr>
            <a:r>
              <a:rPr lang="en-US" sz="2800" i="1" kern="100" dirty="0">
                <a:solidFill>
                  <a:schemeClr val="bg1"/>
                </a:solidFill>
                <a:latin typeface="Lora" pitchFamily="2" charset="0"/>
                <a:ea typeface="Calibri" panose="020F0502020204030204" pitchFamily="34" charset="0"/>
                <a:cs typeface="Times New Roman" panose="02020603050405020304" pitchFamily="18" charset="0"/>
              </a:rPr>
              <a:t>2 Corinthians 5:10 – judgement</a:t>
            </a:r>
            <a:endParaRPr lang="en-US" sz="2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4000" b="1" i="1" kern="100" dirty="0">
              <a:solidFill>
                <a:schemeClr val="bg1">
                  <a:lumMod val="95000"/>
                </a:schemeClr>
              </a:solidFill>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solidFill>
                <a:schemeClr val="bg1">
                  <a:lumMod val="95000"/>
                </a:schemeClr>
              </a:solidFill>
              <a:effectLst/>
              <a:ea typeface="Calibri" panose="020F0502020204030204" pitchFamily="34" charset="0"/>
              <a:cs typeface="Times New Roman" panose="02020603050405020304" pitchFamily="18" charset="0"/>
            </a:endParaRPr>
          </a:p>
          <a:p>
            <a:endParaRPr lang="en-US" sz="3200" dirty="0">
              <a:solidFill>
                <a:schemeClr val="bg1"/>
              </a:solidFill>
            </a:endParaRPr>
          </a:p>
        </p:txBody>
      </p:sp>
      <p:sp>
        <p:nvSpPr>
          <p:cNvPr id="3" name="Rectangle: Rounded Corners 2">
            <a:extLst>
              <a:ext uri="{FF2B5EF4-FFF2-40B4-BE49-F238E27FC236}">
                <a16:creationId xmlns:a16="http://schemas.microsoft.com/office/drawing/2014/main" id="{2F976968-4348-3237-0A24-149034DA0873}"/>
              </a:ext>
            </a:extLst>
          </p:cNvPr>
          <p:cNvSpPr/>
          <p:nvPr/>
        </p:nvSpPr>
        <p:spPr>
          <a:xfrm>
            <a:off x="7955279" y="130303"/>
            <a:ext cx="4146806" cy="5840706"/>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2000" i="1" kern="100" dirty="0">
                <a:solidFill>
                  <a:schemeClr val="bg1"/>
                </a:solidFill>
                <a:effectLst/>
                <a:latin typeface="Lora" pitchFamily="2" charset="0"/>
                <a:ea typeface="Calibri" panose="020F0502020204030204" pitchFamily="34" charset="0"/>
                <a:cs typeface="Times New Roman" panose="02020603050405020304" pitchFamily="18" charset="0"/>
              </a:rPr>
              <a:t>Colossians 2:10-14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having been </a:t>
            </a:r>
            <a:r>
              <a:rPr lang="en-US" sz="2000" b="1" i="1" u="sng"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buried with him in baptism</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which </a:t>
            </a:r>
            <a:r>
              <a:rPr lang="en-US" sz="2000" b="1" i="1" u="sng"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 were also raised with him</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through faith in the powerful working of God, who </a:t>
            </a:r>
            <a:r>
              <a:rPr lang="en-US" sz="2000" b="1" i="1" u="sng"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raised him from the dead</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13</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you, </a:t>
            </a:r>
            <a:r>
              <a:rPr lang="en-US" sz="2000" b="1" i="1" u="sng"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who were dead in your trespasses</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the uncircumcision of your flesh, God made alive together with him, </a:t>
            </a:r>
            <a:r>
              <a:rPr lang="en-US" sz="2000" b="1" i="1" u="sng"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having forgiven us all our trespasses</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i="1" kern="1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14</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by </a:t>
            </a:r>
            <a:r>
              <a:rPr lang="en-US" sz="2000" b="1" i="1" u="sng"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canceling the record of debt</a:t>
            </a:r>
            <a:r>
              <a:rPr lang="en-US"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that stood against us with its legal demands. This he set aside, nailing it to the cross.</a:t>
            </a:r>
            <a:endPar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426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
                                            <p:txEl>
                                              <p:pRg st="1" end="1"/>
                                            </p:txEl>
                                          </p:spTgt>
                                        </p:tgtEl>
                                        <p:attrNameLst>
                                          <p:attrName>style.visibility</p:attrName>
                                        </p:attrNameLst>
                                      </p:cBhvr>
                                      <p:to>
                                        <p:strVal val="visible"/>
                                      </p:to>
                                    </p:set>
                                    <p:anim calcmode="lin" valueType="num">
                                      <p:cBhvr additive="base">
                                        <p:cTn id="11"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 calcmode="lin" valueType="num">
                                      <p:cBhvr additive="base">
                                        <p:cTn id="17"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8">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8">
                                            <p:txEl>
                                              <p:pRg st="3" end="3"/>
                                            </p:txEl>
                                          </p:spTgt>
                                        </p:tgtEl>
                                        <p:attrNameLst>
                                          <p:attrName>style.visibility</p:attrName>
                                        </p:attrNameLst>
                                      </p:cBhvr>
                                      <p:to>
                                        <p:strVal val="visible"/>
                                      </p:to>
                                    </p:set>
                                    <p:anim calcmode="lin" valueType="num">
                                      <p:cBhvr additive="base">
                                        <p:cTn id="21"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
                                            <p:txEl>
                                              <p:pRg st="4" end="4"/>
                                            </p:txEl>
                                          </p:spTgt>
                                        </p:tgtEl>
                                        <p:attrNameLst>
                                          <p:attrName>style.visibility</p:attrName>
                                        </p:attrNameLst>
                                      </p:cBhvr>
                                      <p:to>
                                        <p:strVal val="visible"/>
                                      </p:to>
                                    </p:set>
                                    <p:anim calcmode="lin" valueType="num">
                                      <p:cBhvr additive="base">
                                        <p:cTn id="27"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8">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8">
                                            <p:txEl>
                                              <p:pRg st="5" end="5"/>
                                            </p:txEl>
                                          </p:spTgt>
                                        </p:tgtEl>
                                        <p:attrNameLst>
                                          <p:attrName>style.visibility</p:attrName>
                                        </p:attrNameLst>
                                      </p:cBhvr>
                                      <p:to>
                                        <p:strVal val="visible"/>
                                      </p:to>
                                    </p:set>
                                    <p:anim calcmode="lin" valueType="num">
                                      <p:cBhvr additive="base">
                                        <p:cTn id="31"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
                                            <p:txEl>
                                              <p:pRg st="6" end="6"/>
                                            </p:txEl>
                                          </p:spTgt>
                                        </p:tgtEl>
                                        <p:attrNameLst>
                                          <p:attrName>style.visibility</p:attrName>
                                        </p:attrNameLst>
                                      </p:cBhvr>
                                      <p:to>
                                        <p:strVal val="visible"/>
                                      </p:to>
                                    </p:set>
                                    <p:anim calcmode="lin" valueType="num">
                                      <p:cBhvr additive="base">
                                        <p:cTn id="37"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8">
                                            <p:txEl>
                                              <p:pRg st="7" end="7"/>
                                            </p:txEl>
                                          </p:spTgt>
                                        </p:tgtEl>
                                        <p:attrNameLst>
                                          <p:attrName>style.visibility</p:attrName>
                                        </p:attrNameLst>
                                      </p:cBhvr>
                                      <p:to>
                                        <p:strVal val="visible"/>
                                      </p:to>
                                    </p:set>
                                    <p:anim calcmode="lin" valueType="num">
                                      <p:cBhvr additive="base">
                                        <p:cTn id="41" dur="500" fill="hold"/>
                                        <p:tgtEl>
                                          <p:spTgt spid="28">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8">
                                            <p:txEl>
                                              <p:pRg st="8" end="8"/>
                                            </p:txEl>
                                          </p:spTgt>
                                        </p:tgtEl>
                                        <p:attrNameLst>
                                          <p:attrName>style.visibility</p:attrName>
                                        </p:attrNameLst>
                                      </p:cBhvr>
                                      <p:to>
                                        <p:strVal val="visible"/>
                                      </p:to>
                                    </p:set>
                                    <p:anim calcmode="lin" valueType="num">
                                      <p:cBhvr additive="base">
                                        <p:cTn id="47" dur="500" fill="hold"/>
                                        <p:tgtEl>
                                          <p:spTgt spid="28">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8">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8">
                                            <p:txEl>
                                              <p:pRg st="9" end="9"/>
                                            </p:txEl>
                                          </p:spTgt>
                                        </p:tgtEl>
                                        <p:attrNameLst>
                                          <p:attrName>style.visibility</p:attrName>
                                        </p:attrNameLst>
                                      </p:cBhvr>
                                      <p:to>
                                        <p:strVal val="visible"/>
                                      </p:to>
                                    </p:set>
                                    <p:anim calcmode="lin" valueType="num">
                                      <p:cBhvr additive="base">
                                        <p:cTn id="51" dur="500" fill="hold"/>
                                        <p:tgtEl>
                                          <p:spTgt spid="28">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barn(inVertical)">
                                      <p:cBhvr>
                                        <p:cTn id="5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0133-AFC6-8CA1-73F1-0AEEDE72D7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104EBF-22E5-7F23-F350-201C660BD8B9}"/>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7DCEFD61-A469-FE8B-5F99-6EFDE1CABB40}"/>
              </a:ext>
            </a:extLst>
          </p:cNvPr>
          <p:cNvSpPr/>
          <p:nvPr/>
        </p:nvSpPr>
        <p:spPr>
          <a:xfrm>
            <a:off x="0" y="0"/>
            <a:ext cx="12192000" cy="6858000"/>
          </a:xfrm>
          <a:prstGeom prst="rect">
            <a:avLst/>
          </a:prstGeom>
          <a:solidFill>
            <a:schemeClr val="tx1"/>
          </a:solid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439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1911</TotalTime>
  <Words>1131</Words>
  <Application>Microsoft Office PowerPoint</Application>
  <PresentationFormat>Widescreen</PresentationFormat>
  <Paragraphs>77</Paragraphs>
  <Slides>11</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Lora</vt:lpstr>
      <vt:lpstr>Office Theme</vt:lpstr>
      <vt:lpstr>PowerPoint Presentation</vt:lpstr>
      <vt:lpstr>The Impact of The Resurrection</vt:lpstr>
      <vt:lpstr>The Impact of The Resurrection</vt:lpstr>
      <vt:lpstr>Did the Resurrection Happen?</vt:lpstr>
      <vt:lpstr>Did the Resurrection Happen?</vt:lpstr>
      <vt:lpstr>Why Did the Resurrection Happen?</vt:lpstr>
      <vt:lpstr>PowerPoint Presentation</vt:lpstr>
      <vt:lpstr>What Happens to Me?</vt:lpstr>
      <vt:lpstr>PowerPoint Presentation</vt:lpstr>
      <vt:lpstr>PowerPoint Presentation</vt:lpstr>
      <vt:lpstr>Did the Resurrection Happen?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Brown</dc:creator>
  <cp:lastModifiedBy>Larry Brown</cp:lastModifiedBy>
  <cp:revision>20</cp:revision>
  <dcterms:created xsi:type="dcterms:W3CDTF">2023-10-23T14:55:39Z</dcterms:created>
  <dcterms:modified xsi:type="dcterms:W3CDTF">2023-10-29T02:14:23Z</dcterms:modified>
</cp:coreProperties>
</file>