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722" r:id="rId3"/>
    <p:sldId id="1016" r:id="rId4"/>
    <p:sldId id="914" r:id="rId5"/>
    <p:sldId id="859" r:id="rId6"/>
    <p:sldId id="8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1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229AF-684B-4759-BE97-DE983C94C2E0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F960F-6D45-4929-8A0F-27EA2BE50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34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b="0" i="0" dirty="0" err="1">
                <a:solidFill>
                  <a:srgbClr val="111111"/>
                </a:solidFill>
                <a:effectLst/>
                <a:latin typeface="-apple-system"/>
              </a:rPr>
              <a:t>istas</a:t>
            </a:r>
            <a:r>
              <a:rPr lang="en-US" b="0" i="0" dirty="0">
                <a:solidFill>
                  <a:srgbClr val="111111"/>
                </a:solidFill>
                <a:effectLst/>
                <a:latin typeface="-apple-system"/>
              </a:rPr>
              <a:t>(basado en una investigación del libro del Dr. Harley "His Needs, Her Needs: Building an Affair-Proof Marriage) de las 5 principales necesidades matrimoniales de hombres y mujeres,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9BF020-6C71-493B-87AD-8BCEB9D9A06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1249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>
            <a:extLst>
              <a:ext uri="{FF2B5EF4-FFF2-40B4-BE49-F238E27FC236}">
                <a16:creationId xmlns="" xmlns:a16="http://schemas.microsoft.com/office/drawing/2014/main" id="{4E470573-1117-0809-D563-853633427C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Notes Placeholder 2">
            <a:extLst>
              <a:ext uri="{FF2B5EF4-FFF2-40B4-BE49-F238E27FC236}">
                <a16:creationId xmlns="" xmlns:a16="http://schemas.microsoft.com/office/drawing/2014/main" id="{EBFCA9DF-4FF2-9A17-B13D-4A0221993E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altLang="en-US"/>
          </a:p>
        </p:txBody>
      </p:sp>
      <p:sp>
        <p:nvSpPr>
          <p:cNvPr id="141316" name="Slide Number Placeholder 3">
            <a:extLst>
              <a:ext uri="{FF2B5EF4-FFF2-40B4-BE49-F238E27FC236}">
                <a16:creationId xmlns="" xmlns:a16="http://schemas.microsoft.com/office/drawing/2014/main" id="{E21308D5-3B52-62F9-D622-38C33425F2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E56D02-4D54-4375-B509-EE276556A980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29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A96DEA8-2B33-BBF1-5C53-DC039B47AF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D5A006B7-4A87-6F39-5490-8233DF8F1C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7CDC1F4-AFD2-8F4A-8DC7-666F563AF6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603FE-1C9B-4E3C-8380-A80429EF1A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21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C60842F7-F109-8C77-F54D-9C74FA1C17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A96790B-26B0-5037-0E3C-AEAF90100C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E38E644-E2CA-6673-B0CC-CFE999C863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E65F4-E6DE-4095-BF70-F7DEFA533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46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0"/>
            <a:ext cx="28702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0"/>
            <a:ext cx="8407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7F9A1BBA-3FCE-6440-181F-4D3CC1102A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8A071B3-7BBE-266A-426E-630CB6EDA6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5EE19CF-F7BB-9855-C733-A3E4CD173A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8477C-028A-4C1D-BE6C-8FE7C331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350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7222BE2-F804-1BB5-DE15-B33AE51307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E65C33C-D688-DEFD-F62C-E24BC6C3EB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0FF9A9A-2B47-ED43-EC61-0BF9B9E0FE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20DA6-4E91-426D-8C25-AD9BCC0A4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901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DAF4B6A-4A1C-971F-3AA8-75A698DF99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D5102F1-FC34-5560-2110-B9C7BEF94E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6F3C0D40-90B9-6E01-9FA1-8C6DF3D1B0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3D99D-CFF7-4F92-9436-434558581C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B817363-1C4F-A6EC-8285-9EF0FE08AC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3CA8E4E-C196-3611-A74B-1307F4FFB7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B3014F0-9386-DE07-6E5D-9D8737F352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8CF8C-5E97-45F6-A3FD-29694772E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817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90BC11E-C37C-38A7-9AB1-0108E34654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DACFED8F-0704-1A40-302F-E715E3CDC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7CD852E-580D-8BC1-818A-006E9C212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ACAC36-DEE8-4F7C-AA62-E054E567D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152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239A09AC-DD43-8516-EC6B-6E17FBEE0F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2598F82E-22D8-ED9D-FE2A-EAE2A89B09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0D4223F3-1B4B-9E0A-254A-BF549B140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122F8F-92CB-4355-A4E4-112B2181E1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539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050696A-18F1-D582-4658-81569634B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225A216B-CF37-E35B-8065-B1EAD3FF65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FA6BD9B8-2CCB-F46B-445F-83C5204E79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A803C-67E5-4155-8FF7-DFE54063A7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0515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09680E-B65C-38F4-4DEF-9B9CBA3BA6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24429B27-719F-9462-A856-62C78DA43F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DE22812-9406-1813-ED8A-CE8F969CF2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2B994B-6C08-404D-AF37-CFEE9427B3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33569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3FDABD2-51EF-922B-D1CE-D4C1170DFD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E6B59C2-A773-4020-CAD8-FEA194D5DD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097E337-4B52-4E2E-3088-038E0CFD60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585FAE-685F-4301-94CF-E4CC7F607E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32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59865A2-43B1-3554-7E3D-F03B6018E1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675155C9-BA6E-F03B-B537-4F17832A6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4D3285D-0FA2-BFEF-A7C0-8705855D8D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9E7F9-0046-4110-AB18-DB396AC7D1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6953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22E9EBC3-6870-5108-EB3A-853DAA5AF5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AF2F4AA-454C-09B6-7281-AB5F3E829F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0B0D96C-832C-1F84-295A-7A5659CA6A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7670AC-199C-49CD-B1A9-F8734014B0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0524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752A265-E4A7-86E4-EB38-022A5D64B8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AC98FCE-8074-3D01-F218-9AD099D94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1A1348BE-1DC1-989B-A868-40EAFBFA51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852FA-9BFF-4218-A2B8-9112873031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98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D40F800-0E9E-A7A0-50A2-D08F830192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7956E858-9FA6-E7EB-68FE-72C4B8ECE5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AD33447-D288-42A1-CE36-A260DF3F89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FEE0B-A5D1-4AE0-82C3-676DF6D203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1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834BDD2-E581-E6CE-4FD6-78A085566D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80687BD-1CAB-218B-328C-4462078C1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6021D21-7DD2-AE02-08DB-BCA16A78BC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57520-FC01-4620-AD72-EC6B0469B6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66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8382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8382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B7B22DA-67F1-5E13-09D4-D31E161F38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76C90A1-1B0F-4495-EBBA-6FD593B3B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4F259A5-6C35-C449-3C1F-D17C010810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FD273-6068-412C-B8CB-02B14363B5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73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EEBA35D-6DAE-AFB8-CC21-9FAA16B5CF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F045439E-D867-ED28-E83E-CEACC3E1B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D150E1CA-1FED-3013-0201-1E609320E1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45FB8-D117-4624-91B0-5E93CECB1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541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E5C1304-95F2-4433-0B6A-730C7489F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4CD87FAB-2AC7-D45B-87D8-6E9CC40536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91D8DE58-3E77-EF3B-4726-FCE1821EAF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7BE7-DC4F-4F8C-9A2D-3DE8192175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61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07E82C13-5AFC-3896-0E6D-8EF9BBEE7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C4DB49DE-8DC2-9006-44CA-EC8BAF99D0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CC061C9F-FAB2-46E3-A8F3-CEBF5DC4E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3C0B2-777C-45E4-86A6-76303AECD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639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6FBAA508-0087-39B5-F514-78764BEBD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52A2BC82-35A1-FC3D-D7E9-1036BF9856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8CC26EA-654D-4F3C-0CC1-54B5832CC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F751-11E5-40EC-8560-B8887CDA9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15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7003731-5278-30BE-5375-4E81858BE8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A733909-1AEF-1E2D-CF21-C73DD850FD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A7C6B46E-7EE1-B031-3E52-87C8968AB1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177FF-B434-4B5E-9772-346C907247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36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="" xmlns:a16="http://schemas.microsoft.com/office/drawing/2014/main" id="{188C59F5-A3A1-3191-9B6C-F3B047DF0A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2">
            <a:extLst>
              <a:ext uri="{FF2B5EF4-FFF2-40B4-BE49-F238E27FC236}">
                <a16:creationId xmlns="" xmlns:a16="http://schemas.microsoft.com/office/drawing/2014/main" id="{3256D0B4-222D-2EA7-98C5-F0D53D4FD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1036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="" xmlns:a16="http://schemas.microsoft.com/office/drawing/2014/main" id="{E5487FFD-70BF-20D0-0F08-1D9E4F09B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838200"/>
            <a:ext cx="11480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690A3F0A-EB3D-5914-0A98-2F4AF77751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9982E04E-D7B2-EB1E-72BC-7B09C2B74E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F534AB54-6634-B7E9-8A72-41443309D5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2400" y="6553200"/>
            <a:ext cx="6096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C846554-E232-43BA-9AA0-0B995540AE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77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F06A0053-64D4-D42F-858F-23610D4E44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357C138C-28FD-0593-DD84-768CD05B6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98F3E426-C5CA-47DD-92CC-129CE0AC83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ED060825-CD49-4A95-B89F-68DC6234AF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8D316FED-A92B-479D-82D5-07B8B9FB6E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FFFFFF"/>
                </a:solidFill>
                <a:latin typeface="Times New Roman" panose="02020603050405020304" pitchFamily="18" charset="0"/>
              </a:defRPr>
            </a:lvl1pPr>
          </a:lstStyle>
          <a:p>
            <a:fld id="{60465E16-1CE5-46BE-9151-EF0A1799A1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34281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219947D9-786C-83B9-0EB3-C3CC163A5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3197" y="122237"/>
            <a:ext cx="11676993" cy="487363"/>
          </a:xfrm>
        </p:spPr>
        <p:txBody>
          <a:bodyPr/>
          <a:lstStyle/>
          <a:p>
            <a:pPr rtl="0" eaLnBrk="1" hangingPunct="1"/>
            <a:r>
              <a:rPr lang="en-US" altLang="en-US" dirty="0"/>
              <a:t>D. </a:t>
            </a:r>
            <a:r>
              <a:rPr lang="en-US" altLang="en-US" dirty="0" err="1"/>
              <a:t>Diferencias</a:t>
            </a:r>
            <a:r>
              <a:rPr lang="en-US" altLang="en-US" dirty="0"/>
              <a:t> entre </a:t>
            </a:r>
            <a:r>
              <a:rPr lang="en-US" altLang="en-US" dirty="0" err="1" smtClean="0"/>
              <a:t>los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carácteres</a:t>
            </a:r>
            <a:r>
              <a:rPr lang="en-US" altLang="en-US" dirty="0" smtClean="0"/>
              <a:t> </a:t>
            </a:r>
            <a:r>
              <a:rPr lang="en-US" altLang="en-US" dirty="0" err="1"/>
              <a:t>masculinos</a:t>
            </a:r>
            <a:r>
              <a:rPr lang="en-US" altLang="en-US" dirty="0"/>
              <a:t> y </a:t>
            </a:r>
            <a:r>
              <a:rPr lang="en-US" altLang="en-US" dirty="0" err="1"/>
              <a:t>femeninos</a:t>
            </a:r>
            <a:endParaRPr lang="en-US" altLang="en-US" dirty="0"/>
          </a:p>
        </p:txBody>
      </p:sp>
      <p:sp>
        <p:nvSpPr>
          <p:cNvPr id="14339" name="TextBox 3">
            <a:extLst>
              <a:ext uri="{FF2B5EF4-FFF2-40B4-BE49-F238E27FC236}">
                <a16:creationId xmlns="" xmlns:a16="http://schemas.microsoft.com/office/drawing/2014/main" id="{10C47182-E112-9E74-D077-9B99A37D9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838200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Mujer</a:t>
            </a:r>
          </a:p>
        </p:txBody>
      </p:sp>
      <p:sp>
        <p:nvSpPr>
          <p:cNvPr id="72708" name="TextBox 6">
            <a:extLst>
              <a:ext uri="{FF2B5EF4-FFF2-40B4-BE49-F238E27FC236}">
                <a16:creationId xmlns="" xmlns:a16="http://schemas.microsoft.com/office/drawing/2014/main" id="{2266E11C-10B1-97AB-82AF-95E228CD5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089" y="1295400"/>
            <a:ext cx="497139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Busca seguridad/cariño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Valora la experiencia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Quiere relaciones estables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lang="en-US" altLang="en-US" sz="2400" b="0" noProof="0" dirty="0" smtClean="0">
                <a:solidFill>
                  <a:srgbClr val="FFCCFF"/>
                </a:solidFill>
                <a:latin typeface="Arial" panose="020B0604020202020204" pitchFamily="34" charset="0"/>
              </a:rPr>
              <a:t>Da </a:t>
            </a:r>
            <a:r>
              <a:rPr lang="en-US" altLang="en-US" sz="2400" b="0" noProof="0" dirty="0" err="1" smtClean="0">
                <a:solidFill>
                  <a:srgbClr val="FFCCFF"/>
                </a:solidFill>
                <a:latin typeface="Arial" panose="020B0604020202020204" pitchFamily="34" charset="0"/>
              </a:rPr>
              <a:t>más</a:t>
            </a:r>
            <a:r>
              <a:rPr lang="en-US" altLang="en-US" sz="2400" b="0" noProof="0" dirty="0" smtClean="0">
                <a:solidFill>
                  <a:srgbClr val="FFCCFF"/>
                </a:solidFill>
                <a:latin typeface="Arial" panose="020B0604020202020204" pitchFamily="34" charset="0"/>
              </a:rPr>
              <a:t> peso a </a:t>
            </a:r>
            <a:r>
              <a:rPr lang="en-US" altLang="en-US" sz="2400" b="0" noProof="0" dirty="0" err="1" smtClean="0">
                <a:solidFill>
                  <a:srgbClr val="FFCCFF"/>
                </a:solidFill>
                <a:latin typeface="Arial" panose="020B0604020202020204" pitchFamily="34" charset="0"/>
              </a:rPr>
              <a:t>los</a:t>
            </a:r>
            <a:r>
              <a:rPr lang="en-US" altLang="en-US" sz="2400" b="0" noProof="0" dirty="0" smtClean="0">
                <a:solidFill>
                  <a:srgbClr val="FFCC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400" b="0" noProof="0" dirty="0" err="1" smtClean="0">
                <a:solidFill>
                  <a:srgbClr val="FFCCFF"/>
                </a:solidFill>
                <a:latin typeface="Arial" panose="020B0604020202020204" pitchFamily="34" charset="0"/>
              </a:rPr>
              <a:t>s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entimientos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Enfoque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paralelo y en espiral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Se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centra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en los sentimientos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Emociones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volátiles están bien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Cómo</a:t>
            </a: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una</a:t>
            </a:r>
            <a:r>
              <a:rPr kumimoji="0" lang="en-US" altLang="en-US" sz="2400" b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cosa</a:t>
            </a: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se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dice que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lo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más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importante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341" name="TextBox 2">
            <a:extLst>
              <a:ext uri="{FF2B5EF4-FFF2-40B4-BE49-F238E27FC236}">
                <a16:creationId xmlns="" xmlns:a16="http://schemas.microsoft.com/office/drawing/2014/main" id="{C97827D6-5C33-C61F-1B78-CE4F2864E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0" y="8382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Hombre</a:t>
            </a:r>
          </a:p>
        </p:txBody>
      </p:sp>
      <p:sp>
        <p:nvSpPr>
          <p:cNvPr id="72710" name="TextBox 4">
            <a:extLst>
              <a:ext uri="{FF2B5EF4-FFF2-40B4-BE49-F238E27FC236}">
                <a16:creationId xmlns="" xmlns:a16="http://schemas.microsoft.com/office/drawing/2014/main" id="{5295E35C-55D4-394C-47D9-AFE96B855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295400"/>
            <a:ext cx="584419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Busca aprobación/respeto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Orientado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hacia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objetivos/logros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Quiere controlar las cosas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Prefiere la lógica (blanco/negro)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Lineal: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razona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hacia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el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punto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final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Se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centra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en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eventos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/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hechos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externos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Admira el control emocional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lang="en-US" altLang="en-US" sz="2400" b="0" i="1" dirty="0" smtClean="0">
                <a:solidFill>
                  <a:srgbClr val="99CCFF"/>
                </a:solidFill>
                <a:latin typeface="Arial" panose="020B0604020202020204" pitchFamily="34" charset="0"/>
              </a:rPr>
              <a:t>Lo q</a:t>
            </a:r>
            <a:r>
              <a:rPr kumimoji="0" lang="en-US" altLang="en-US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ue</a:t>
            </a:r>
            <a:r>
              <a:rPr kumimoji="0" lang="en-US" alt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se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dice que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es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lo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más</a:t>
            </a:r>
            <a:r>
              <a:rPr kumimoji="0" lang="en-US" alt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importante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343" name="Slide Number Placeholder 4">
            <a:extLst>
              <a:ext uri="{FF2B5EF4-FFF2-40B4-BE49-F238E27FC236}">
                <a16:creationId xmlns="" xmlns:a16="http://schemas.microsoft.com/office/drawing/2014/main" id="{42B1ED29-FE2E-BF50-3F09-830B5D26A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C3E38C-553D-4D1F-9844-D68E0091539A}" type="slidenum"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219947D9-786C-83B9-0EB3-C3CC163A55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3550" y="177801"/>
            <a:ext cx="11264900" cy="626268"/>
          </a:xfrm>
        </p:spPr>
        <p:txBody>
          <a:bodyPr/>
          <a:lstStyle/>
          <a:p>
            <a:pPr rtl="0" eaLnBrk="1" hangingPunct="1"/>
            <a:r>
              <a:rPr lang="en-US" sz="2800" i="1" u="sng" dirty="0">
                <a:latin typeface="+mn-lt"/>
              </a:rPr>
              <a:t>Las 5 principales necesidades matrimoniales</a:t>
            </a:r>
            <a:r>
              <a:rPr lang="en-US" sz="2800" b="0" dirty="0">
                <a:latin typeface="+mn-lt"/>
              </a:rPr>
              <a:t/>
            </a:r>
            <a:br>
              <a:rPr lang="en-US" sz="2800" b="0" dirty="0">
                <a:latin typeface="+mn-lt"/>
              </a:rPr>
            </a:br>
            <a:r>
              <a:rPr lang="en-US" sz="2400" b="0" dirty="0">
                <a:latin typeface="+mn-lt"/>
              </a:rPr>
              <a:t>(</a:t>
            </a:r>
            <a:r>
              <a:rPr lang="en-US" sz="2400" b="0" dirty="0" err="1" smtClean="0">
                <a:latin typeface="+mn-lt"/>
              </a:rPr>
              <a:t>B</a:t>
            </a:r>
            <a:r>
              <a:rPr lang="en-US" sz="2400" b="0" i="0" dirty="0" err="1" smtClean="0">
                <a:effectLst/>
                <a:latin typeface="+mn-lt"/>
              </a:rPr>
              <a:t>asadas</a:t>
            </a:r>
            <a:r>
              <a:rPr lang="en-US" sz="2400" b="0" i="0" dirty="0" smtClean="0">
                <a:effectLst/>
                <a:latin typeface="+mn-lt"/>
              </a:rPr>
              <a:t> </a:t>
            </a:r>
            <a:r>
              <a:rPr lang="en-US" sz="2400" b="0" i="0" dirty="0">
                <a:effectLst/>
                <a:latin typeface="+mn-lt"/>
              </a:rPr>
              <a:t>en la investigación del libro del Dr. </a:t>
            </a:r>
            <a:r>
              <a:rPr lang="en-US" sz="2400" b="0" i="0" dirty="0" smtClean="0">
                <a:effectLst/>
                <a:latin typeface="+mn-lt"/>
              </a:rPr>
              <a:t>Harley, </a:t>
            </a:r>
            <a:r>
              <a:rPr lang="en-US" sz="2400" b="0" i="0" dirty="0">
                <a:effectLst/>
                <a:latin typeface="+mn-lt"/>
              </a:rPr>
              <a:t>"His Needs, Her </a:t>
            </a:r>
            <a:r>
              <a:rPr lang="en-US" sz="2400" b="0" i="0" dirty="0" smtClean="0">
                <a:effectLst/>
                <a:latin typeface="+mn-lt"/>
              </a:rPr>
              <a:t>Needs”)</a:t>
            </a:r>
            <a:endParaRPr lang="en-US" altLang="en-US" sz="2400" dirty="0">
              <a:latin typeface="+mn-lt"/>
            </a:endParaRPr>
          </a:p>
        </p:txBody>
      </p:sp>
      <p:sp>
        <p:nvSpPr>
          <p:cNvPr id="14339" name="TextBox 3">
            <a:extLst>
              <a:ext uri="{FF2B5EF4-FFF2-40B4-BE49-F238E27FC236}">
                <a16:creationId xmlns="" xmlns:a16="http://schemas.microsoft.com/office/drawing/2014/main" id="{10C47182-E112-9E74-D077-9B99A37D9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300" y="1206500"/>
            <a:ext cx="426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Mujer</a:t>
            </a:r>
          </a:p>
        </p:txBody>
      </p:sp>
      <p:sp>
        <p:nvSpPr>
          <p:cNvPr id="72708" name="TextBox 6">
            <a:extLst>
              <a:ext uri="{FF2B5EF4-FFF2-40B4-BE49-F238E27FC236}">
                <a16:creationId xmlns="" xmlns:a16="http://schemas.microsoft.com/office/drawing/2014/main" id="{2266E11C-10B1-97AB-82AF-95E228CD5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7900" y="1663700"/>
            <a:ext cx="4267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lang="en-US" altLang="en-US" sz="2400" b="0" dirty="0" err="1">
                <a:solidFill>
                  <a:srgbClr val="FFCCFF"/>
                </a:solidFill>
                <a:latin typeface="Arial" panose="020B0604020202020204" pitchFamily="34" charset="0"/>
              </a:rPr>
              <a:t>C</a:t>
            </a:r>
            <a:r>
              <a:rPr lang="en-US" altLang="en-US" sz="2400" b="0" dirty="0" err="1" smtClean="0">
                <a:solidFill>
                  <a:srgbClr val="FFCCFF"/>
                </a:solidFill>
                <a:latin typeface="Arial" panose="020B0604020202020204" pitchFamily="34" charset="0"/>
              </a:rPr>
              <a:t>ariño</a:t>
            </a:r>
            <a:r>
              <a:rPr lang="en-US" altLang="en-US" sz="2400" b="0" dirty="0" smtClean="0">
                <a:solidFill>
                  <a:srgbClr val="FFCCFF"/>
                </a:solidFill>
                <a:latin typeface="Arial" panose="020B0604020202020204" pitchFamily="34" charset="0"/>
              </a:rPr>
              <a:t>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Conversación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Honestidad y </a:t>
            </a: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franqueza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Apoyo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financiero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Compromiso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familiar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CC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341" name="TextBox 2">
            <a:extLst>
              <a:ext uri="{FF2B5EF4-FFF2-40B4-BE49-F238E27FC236}">
                <a16:creationId xmlns="" xmlns:a16="http://schemas.microsoft.com/office/drawing/2014/main" id="{C97827D6-5C33-C61F-1B78-CE4F2864E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8250" y="12065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Hombres</a:t>
            </a:r>
          </a:p>
        </p:txBody>
      </p:sp>
      <p:sp>
        <p:nvSpPr>
          <p:cNvPr id="72710" name="TextBox 4">
            <a:extLst>
              <a:ext uri="{FF2B5EF4-FFF2-40B4-BE49-F238E27FC236}">
                <a16:creationId xmlns="" xmlns:a16="http://schemas.microsoft.com/office/drawing/2014/main" id="{5295E35C-55D4-394C-47D9-AFE96B855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850" y="1663700"/>
            <a:ext cx="474345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Satisfacción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sexual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Compañerismo recreativo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lang="es-ES" altLang="en-US" sz="2400" b="0" dirty="0" smtClean="0">
                <a:solidFill>
                  <a:srgbClr val="99CCFF"/>
                </a:solidFill>
                <a:latin typeface="Arial" panose="020B0604020202020204" pitchFamily="34" charset="0"/>
              </a:rPr>
              <a:t>Esposa atractiva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Apoyo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altLang="en-US" sz="2400" b="0" dirty="0" err="1" smtClean="0">
                <a:solidFill>
                  <a:srgbClr val="99CCFF"/>
                </a:solidFill>
                <a:latin typeface="Arial" panose="020B0604020202020204" pitchFamily="34" charset="0"/>
              </a:rPr>
              <a:t>doméstico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Pct val="75000"/>
              <a:buFontTx/>
              <a:buAutoNum type="arabi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Elogio</a:t>
            </a: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t>y admiración</a:t>
            </a:r>
          </a:p>
          <a:p>
            <a:pPr marL="342900" marR="0" lvl="0" indent="-3429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4343" name="Slide Number Placeholder 4">
            <a:extLst>
              <a:ext uri="{FF2B5EF4-FFF2-40B4-BE49-F238E27FC236}">
                <a16:creationId xmlns="" xmlns:a16="http://schemas.microsoft.com/office/drawing/2014/main" id="{42B1ED29-FE2E-BF50-3F09-830B5D26A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82400" y="6921500"/>
            <a:ext cx="6096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AC3E38C-553D-4D1F-9844-D68E0091539A}" type="slidenum"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7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="" xmlns:a16="http://schemas.microsoft.com/office/drawing/2014/main" id="{9EEDD25D-9773-8AC5-2511-218890048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H. </a:t>
            </a:r>
            <a:r>
              <a:rPr lang="en-US" altLang="en-US" dirty="0" smtClean="0"/>
              <a:t>Roles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el </a:t>
            </a:r>
            <a:r>
              <a:rPr lang="en-US" altLang="en-US" dirty="0"/>
              <a:t>Nuevo </a:t>
            </a:r>
            <a:r>
              <a:rPr lang="en-US" altLang="en-US" dirty="0" err="1"/>
              <a:t>Testamento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E7C28E-6159-C2FE-A24C-66AF09E04F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altLang="en-US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Apóstoles</a:t>
            </a:r>
            <a:r>
              <a:rPr lang="en-US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(</a:t>
            </a:r>
            <a:r>
              <a:rPr lang="en-US" altLang="en-US" dirty="0">
                <a:cs typeface="Times New Roman" panose="02020603050405020304" pitchFamily="18" charset="0"/>
              </a:rPr>
              <a:t>Mateo 10:1ss; </a:t>
            </a:r>
            <a:r>
              <a:rPr lang="en-US" altLang="en-US" dirty="0" err="1">
                <a:cs typeface="Times New Roman" panose="02020603050405020304" pitchFamily="18" charset="0"/>
              </a:rPr>
              <a:t>Hechos</a:t>
            </a:r>
            <a:r>
              <a:rPr lang="en-US" altLang="en-US" dirty="0">
                <a:cs typeface="Times New Roman" panose="02020603050405020304" pitchFamily="18" charset="0"/>
              </a:rPr>
              <a:t> 1:20-26)</a:t>
            </a:r>
          </a:p>
          <a:p>
            <a:pPr algn="l" rtl="0"/>
            <a:r>
              <a:rPr lang="en-US" altLang="en-US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Ancianos</a:t>
            </a:r>
            <a:r>
              <a:rPr lang="en-US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(</a:t>
            </a:r>
            <a:r>
              <a:rPr lang="en-US" altLang="en-US" dirty="0">
                <a:cs typeface="Times New Roman" panose="02020603050405020304" pitchFamily="18" charset="0"/>
              </a:rPr>
              <a:t>1 Tim 3:1-7; 1 Pedro 5:1-4)</a:t>
            </a:r>
          </a:p>
          <a:p>
            <a:pPr algn="l" rtl="0"/>
            <a:r>
              <a:rPr lang="en-US" altLang="en-US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D</a:t>
            </a:r>
            <a:r>
              <a:rPr lang="en-US" altLang="en-US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iáconos</a:t>
            </a:r>
            <a:r>
              <a:rPr lang="en-US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(I </a:t>
            </a:r>
            <a:r>
              <a:rPr lang="en-US" altLang="en-US" dirty="0">
                <a:cs typeface="Times New Roman" panose="02020603050405020304" pitchFamily="18" charset="0"/>
              </a:rPr>
              <a:t>Tim 3:8-13; </a:t>
            </a:r>
            <a:r>
              <a:rPr lang="en-US" altLang="en-US" dirty="0" err="1">
                <a:cs typeface="Times New Roman" panose="02020603050405020304" pitchFamily="18" charset="0"/>
              </a:rPr>
              <a:t>Hechos</a:t>
            </a:r>
            <a:r>
              <a:rPr lang="en-US" altLang="en-US" dirty="0">
                <a:cs typeface="Times New Roman" panose="02020603050405020304" pitchFamily="18" charset="0"/>
              </a:rPr>
              <a:t> 6:5-9)</a:t>
            </a:r>
          </a:p>
          <a:p>
            <a:pPr algn="l" rtl="0"/>
            <a:r>
              <a:rPr lang="en-US" altLang="en-US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Evangelistas</a:t>
            </a:r>
            <a:r>
              <a:rPr lang="en-US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cs typeface="Times New Roman" panose="02020603050405020304" pitchFamily="18" charset="0"/>
              </a:rPr>
              <a:t>Efesios</a:t>
            </a:r>
            <a:r>
              <a:rPr lang="en-US" altLang="en-US" dirty="0">
                <a:cs typeface="Times New Roman" panose="02020603050405020304" pitchFamily="18" charset="0"/>
              </a:rPr>
              <a:t> 4:11; II Tim 4:2-5)</a:t>
            </a:r>
          </a:p>
          <a:p>
            <a:pPr algn="l" rtl="0"/>
            <a:r>
              <a:rPr lang="en-US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Maestros </a:t>
            </a:r>
            <a:r>
              <a:rPr lang="en-US" altLang="en-US" dirty="0" smtClean="0"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cs typeface="Times New Roman" panose="02020603050405020304" pitchFamily="18" charset="0"/>
              </a:rPr>
              <a:t>Hechos</a:t>
            </a:r>
            <a:r>
              <a:rPr lang="en-US" altLang="en-US" dirty="0">
                <a:cs typeface="Times New Roman" panose="02020603050405020304" pitchFamily="18" charset="0"/>
              </a:rPr>
              <a:t> 13:1)</a:t>
            </a:r>
          </a:p>
          <a:p>
            <a:pPr algn="l" rtl="0"/>
            <a:r>
              <a:rPr lang="en-US" altLang="en-US" dirty="0" err="1">
                <a:solidFill>
                  <a:srgbClr val="FFFF00"/>
                </a:solidFill>
                <a:cs typeface="Times New Roman" panose="02020603050405020304" pitchFamily="18" charset="0"/>
              </a:rPr>
              <a:t>Líderes</a:t>
            </a:r>
            <a:r>
              <a:rPr lang="en-US" altLang="en-US" dirty="0">
                <a:solidFill>
                  <a:srgbClr val="FFFF00"/>
                </a:solidFill>
                <a:cs typeface="Times New Roman" panose="02020603050405020304" pitchFamily="18" charset="0"/>
              </a:rPr>
              <a:t> de </a:t>
            </a:r>
            <a:r>
              <a:rPr lang="en-US" altLang="en-US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adoración</a:t>
            </a:r>
            <a:r>
              <a:rPr lang="en-US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(</a:t>
            </a:r>
            <a:r>
              <a:rPr lang="en-US" altLang="en-US" dirty="0">
                <a:cs typeface="Times New Roman" panose="02020603050405020304" pitchFamily="18" charset="0"/>
              </a:rPr>
              <a:t>1 </a:t>
            </a:r>
            <a:r>
              <a:rPr lang="en-US" altLang="en-US" dirty="0" err="1">
                <a:cs typeface="Times New Roman" panose="02020603050405020304" pitchFamily="18" charset="0"/>
              </a:rPr>
              <a:t>Cor</a:t>
            </a:r>
            <a:r>
              <a:rPr lang="en-US" altLang="en-US" dirty="0">
                <a:cs typeface="Times New Roman" panose="02020603050405020304" pitchFamily="18" charset="0"/>
              </a:rPr>
              <a:t> 14:33-38; 1 Tim 2:8)</a:t>
            </a:r>
          </a:p>
          <a:p>
            <a:pPr algn="l" rtl="0"/>
            <a:r>
              <a:rPr lang="en-US" altLang="en-US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Maridos</a:t>
            </a:r>
            <a:r>
              <a:rPr lang="en-US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cs typeface="Times New Roman" panose="02020603050405020304" pitchFamily="18" charset="0"/>
              </a:rPr>
              <a:t>Efesios</a:t>
            </a:r>
            <a:r>
              <a:rPr lang="en-US" altLang="en-US" dirty="0">
                <a:cs typeface="Times New Roman" panose="02020603050405020304" pitchFamily="18" charset="0"/>
              </a:rPr>
              <a:t> 5:22-33; Col 3:19)</a:t>
            </a:r>
          </a:p>
          <a:p>
            <a:pPr algn="l" rtl="0"/>
            <a:r>
              <a:rPr lang="en-US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Padres </a:t>
            </a:r>
            <a:r>
              <a:rPr lang="en-US" altLang="en-US" dirty="0" smtClean="0">
                <a:cs typeface="Times New Roman" panose="02020603050405020304" pitchFamily="18" charset="0"/>
              </a:rPr>
              <a:t>(</a:t>
            </a:r>
            <a:r>
              <a:rPr lang="en-US" altLang="en-US" dirty="0" err="1">
                <a:cs typeface="Times New Roman" panose="02020603050405020304" pitchFamily="18" charset="0"/>
              </a:rPr>
              <a:t>Efesios</a:t>
            </a:r>
            <a:r>
              <a:rPr lang="en-US" altLang="en-US" dirty="0">
                <a:cs typeface="Times New Roman" panose="02020603050405020304" pitchFamily="18" charset="0"/>
              </a:rPr>
              <a:t> 6:4; Col 3:21)</a:t>
            </a:r>
          </a:p>
          <a:p>
            <a:pPr algn="l" rtl="0"/>
            <a:r>
              <a:rPr lang="en-US" altLang="en-US" dirty="0" err="1">
                <a:solidFill>
                  <a:srgbClr val="FFFF00"/>
                </a:solidFill>
                <a:cs typeface="Times New Roman" panose="02020603050405020304" pitchFamily="18" charset="0"/>
              </a:rPr>
              <a:t>Ejemplos</a:t>
            </a:r>
            <a:r>
              <a:rPr lang="en-US" altLang="en-US" dirty="0">
                <a:solidFill>
                  <a:srgbClr val="FFFF00"/>
                </a:solidFill>
                <a:cs typeface="Times New Roman" panose="02020603050405020304" pitchFamily="18" charset="0"/>
              </a:rPr>
              <a:t> de hombres </a:t>
            </a:r>
            <a:r>
              <a:rPr lang="en-US" altLang="en-US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mayores</a:t>
            </a:r>
            <a:r>
              <a:rPr lang="en-US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/</a:t>
            </a:r>
            <a:r>
              <a:rPr lang="en-US" altLang="en-US" dirty="0" err="1" smtClean="0">
                <a:solidFill>
                  <a:srgbClr val="FFFF00"/>
                </a:solidFill>
                <a:cs typeface="Times New Roman" panose="02020603050405020304" pitchFamily="18" charset="0"/>
              </a:rPr>
              <a:t>jóvenes</a:t>
            </a:r>
            <a:r>
              <a:rPr lang="en-US" altLang="en-US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cs typeface="Times New Roman" panose="02020603050405020304" pitchFamily="18" charset="0"/>
              </a:rPr>
              <a:t>(Tit </a:t>
            </a:r>
            <a:r>
              <a:rPr lang="en-US" altLang="en-US" dirty="0">
                <a:cs typeface="Times New Roman" panose="02020603050405020304" pitchFamily="18" charset="0"/>
              </a:rPr>
              <a:t>2:2, 6-8; 1 Tim 4:12)</a:t>
            </a:r>
          </a:p>
        </p:txBody>
      </p:sp>
      <p:sp>
        <p:nvSpPr>
          <p:cNvPr id="27652" name="Slide Number Placeholder 3">
            <a:extLst>
              <a:ext uri="{FF2B5EF4-FFF2-40B4-BE49-F238E27FC236}">
                <a16:creationId xmlns="" xmlns:a16="http://schemas.microsoft.com/office/drawing/2014/main" id="{B44E4A67-4ABD-D042-69A2-F9639235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8AF44A7-A45C-4D1C-8E10-563380875FE0}" type="slidenum">
              <a:rPr kumimoji="0" lang="en-US" altLang="en-US" sz="16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Calibri" panose="020F050202020403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Rounded Rectangular Callout 15">
            <a:extLst>
              <a:ext uri="{FF2B5EF4-FFF2-40B4-BE49-F238E27FC236}">
                <a16:creationId xmlns="" xmlns:a16="http://schemas.microsoft.com/office/drawing/2014/main" id="{C215EE37-F951-70BD-B750-248040206B57}"/>
              </a:ext>
            </a:extLst>
          </p:cNvPr>
          <p:cNvSpPr/>
          <p:nvPr/>
        </p:nvSpPr>
        <p:spPr>
          <a:xfrm>
            <a:off x="2291256" y="6101967"/>
            <a:ext cx="7441323" cy="525681"/>
          </a:xfrm>
          <a:prstGeom prst="wedgeRoundRectCallout">
            <a:avLst>
              <a:gd name="adj1" fmla="val 22188"/>
              <a:gd name="adj2" fmla="val 51961"/>
              <a:gd name="adj3" fmla="val 16667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¿Qué vemos en la cultura masculina de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hoy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día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="" xmlns:a16="http://schemas.microsoft.com/office/drawing/2014/main" id="{C18434B4-13EA-4E7A-9E23-2B1428749C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103632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¡La sumisión no es </a:t>
            </a:r>
            <a:r>
              <a:rPr lang="en-US" altLang="en-US" sz="48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sólo</a:t>
            </a:r>
            <a:r>
              <a:rPr lang="en-US" altLang="en-US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en-US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para las </a:t>
            </a:r>
            <a:r>
              <a:rPr lang="en-US" alt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esposas</a:t>
            </a:r>
            <a:r>
              <a:rPr lang="en-US" alt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! </a:t>
            </a:r>
            <a:r>
              <a:rPr lang="en-US" alt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Efesios 5:21)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="" xmlns:a16="http://schemas.microsoft.com/office/drawing/2014/main" id="{75B4DC60-BB29-5D05-9B9E-8EAAC4F9408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3681413"/>
            <a:ext cx="12192000" cy="2174875"/>
          </a:xfrm>
        </p:spPr>
        <p:txBody>
          <a:bodyPr/>
          <a:lstStyle/>
          <a:p>
            <a:pPr algn="ctr" rtl="0" eaLnBrk="1" hangingPunct="1">
              <a:buFont typeface="Wingdings" panose="05000000000000000000" pitchFamily="2" charset="2"/>
              <a:buChar char="§"/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Las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esposas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se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someten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 la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autoridad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sus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maridos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algn="ctr" rtl="0" eaLnBrk="1" hangingPunct="1">
              <a:buFont typeface="Wingdings" panose="05000000000000000000" pitchFamily="2" charset="2"/>
              <a:buChar char="§"/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Los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maridos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se </a:t>
            </a:r>
            <a:r>
              <a:rPr lang="en-US" alt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someten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 lo que </a:t>
            </a:r>
            <a:r>
              <a:rPr lang="en-US" alt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lo </a:t>
            </a:r>
            <a:r>
              <a:rPr lang="en-US" alt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mejor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para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esposa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  <a:p>
            <a:pPr algn="l" rtl="0" eaLnBrk="1" hangingPunct="1"/>
            <a:endParaRPr lang="en-US" altLang="en-US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l" rtl="0" eaLnBrk="1" hangingPunct="1"/>
            <a:endParaRPr lang="en-US" altLang="en-US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</p:txBody>
      </p:sp>
      <p:sp>
        <p:nvSpPr>
          <p:cNvPr id="46084" name="Text Box 4">
            <a:extLst>
              <a:ext uri="{FF2B5EF4-FFF2-40B4-BE49-F238E27FC236}">
                <a16:creationId xmlns="" xmlns:a16="http://schemas.microsoft.com/office/drawing/2014/main" id="{0C1726FC-39FA-4A34-96D6-B821A447E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1728788"/>
            <a:ext cx="74676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FFFF"/>
              </a:buClr>
              <a:buSzPct val="7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“</a:t>
            </a:r>
            <a:r>
              <a:rPr kumimoji="0" lang="en-US" alt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Sométanse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unos a otros en el temor de </a:t>
            </a:r>
            <a:r>
              <a:rPr kumimoji="0" lang="en-US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Cristo”.</a:t>
            </a: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+mn-cs"/>
              </a:rPr>
              <a:t> 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+mn-cs"/>
            </a:endParaRPr>
          </a:p>
        </p:txBody>
      </p:sp>
      <p:sp>
        <p:nvSpPr>
          <p:cNvPr id="46085" name="Line 5">
            <a:extLst>
              <a:ext uri="{FF2B5EF4-FFF2-40B4-BE49-F238E27FC236}">
                <a16:creationId xmlns="" xmlns:a16="http://schemas.microsoft.com/office/drawing/2014/main" id="{78296C0A-EC62-4008-724B-1880DD2106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28441" y="2393731"/>
            <a:ext cx="2805113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aramond" panose="02020404030301010803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  <p:bldP spid="460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B6AE0A00-CEA8-401F-AE57-FD6A16E9C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14300"/>
            <a:ext cx="10363200" cy="1143000"/>
          </a:xfrm>
        </p:spPr>
        <p:txBody>
          <a:bodyPr/>
          <a:lstStyle/>
          <a:p>
            <a:pPr rtl="0" eaLnBrk="1" hangingPunct="1">
              <a:defRPr/>
            </a:pP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El marido y la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esposa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deben obedecer </a:t>
            </a:r>
            <a:r>
              <a:rPr lang="en-US" altLang="en-US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esta</a:t>
            </a:r>
            <a:r>
              <a:rPr lang="en-US" altLang="en-US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enseñanza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en-US" b="1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SIN CONDICIONES</a:t>
            </a:r>
            <a:endParaRPr lang="en-US" altLang="en-US" b="1" u="sng" dirty="0">
              <a:effectLst>
                <a:outerShdw blurRad="38100" dist="38100" dir="2700000" algn="tl">
                  <a:srgbClr val="000000"/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="" xmlns:a16="http://schemas.microsoft.com/office/drawing/2014/main" id="{AF4A12CA-9CE7-CB3A-6A2E-260047EF0C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1946275"/>
            <a:ext cx="10744200" cy="44545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¡Las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esposas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deben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ser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sumisas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, 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¡sin </a:t>
            </a:r>
            <a:r>
              <a:rPr lang="en-US" alt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importar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el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esposo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ama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como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Cristo o no!</a:t>
            </a: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Los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maridos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deben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amar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como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ama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Cristo, ¡sin </a:t>
            </a:r>
            <a:r>
              <a:rPr lang="en-US" alt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importar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la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esposa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se </a:t>
            </a:r>
            <a:r>
              <a:rPr lang="en-US" altLang="en-US" b="1" dirty="0" err="1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somete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o </a:t>
            </a:r>
            <a:r>
              <a:rPr lang="en-US" altLang="en-US" b="1" dirty="0" smtClean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no!</a:t>
            </a:r>
            <a:endParaRPr lang="en-US" altLang="en-US" b="1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l" rtl="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Un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marido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no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tiene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derecho a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usar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las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Escrituras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para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exigir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sumisión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de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su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esposa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si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no la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ama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como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Cristo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amó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y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ama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a la </a:t>
            </a:r>
            <a:r>
              <a:rPr lang="en-US" altLang="en-US" b="1" dirty="0" err="1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iglesia</a:t>
            </a:r>
            <a:r>
              <a:rPr lang="en-US" altLang="en-US" b="1" dirty="0"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theme/theme1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375</Words>
  <Application>Microsoft Office PowerPoint</Application>
  <PresentationFormat>Widescreen</PresentationFormat>
  <Paragraphs>57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-apple-system</vt:lpstr>
      <vt:lpstr>Arial</vt:lpstr>
      <vt:lpstr>Calibri</vt:lpstr>
      <vt:lpstr>Cambria</vt:lpstr>
      <vt:lpstr>Garamond</vt:lpstr>
      <vt:lpstr>Times New Roman</vt:lpstr>
      <vt:lpstr>Wingdings</vt:lpstr>
      <vt:lpstr>3_Default Design</vt:lpstr>
      <vt:lpstr>5_Default Design</vt:lpstr>
      <vt:lpstr>D. Diferencias entre los carácteres masculinos y femeninos</vt:lpstr>
      <vt:lpstr>Las 5 principales necesidades matrimoniales (Basadas en la investigación del libro del Dr. Harley, "His Needs, Her Needs”)</vt:lpstr>
      <vt:lpstr>H. Roles en el Nuevo Testamento</vt:lpstr>
      <vt:lpstr>¡La sumisión no es sólo  para las esposas! (Efesios 5:21)</vt:lpstr>
      <vt:lpstr>El marido y la esposa deben obedecer esta enseñanza SIN CONDICIONES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D. Male/Female Character Differences</dc:title>
  <dc:creator>Barry Caudill</dc:creator>
  <cp:lastModifiedBy>Esther Eubanks</cp:lastModifiedBy>
  <cp:revision>6</cp:revision>
  <dcterms:created xsi:type="dcterms:W3CDTF">2023-11-08T03:08:18Z</dcterms:created>
  <dcterms:modified xsi:type="dcterms:W3CDTF">2023-11-08T20:51:05Z</dcterms:modified>
</cp:coreProperties>
</file>