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1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4" r:id="rId15"/>
    <p:sldId id="271" r:id="rId16"/>
    <p:sldId id="272" r:id="rId17"/>
    <p:sldId id="26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8" autoAdjust="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68" y="11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269923"/>
            <a:ext cx="7406640" cy="1104138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387548"/>
            <a:ext cx="7406640" cy="131445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A432C8-69A7-458B-9684-2BFA64B31948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06035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008762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C057FC-95B6-4D89-AFDA-ABA33EE921E5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05980"/>
            <a:ext cx="1828800" cy="4388644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05980"/>
            <a:ext cx="5562600" cy="438864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4549AC-EB31-477F-92A9-B1988E232878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96A3A3-94A6-4E5B-AF39-173ACA3E61CC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41"/>
            <a:ext cx="68580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1950244"/>
            <a:ext cx="6400800" cy="17145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800100"/>
            <a:ext cx="6400800" cy="1132284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D019-A32C-4EAD-B8E6-DBDA699692FD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110992"/>
            <a:ext cx="210312" cy="157734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059403"/>
            <a:ext cx="64008" cy="4800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43000"/>
            <a:ext cx="3657600" cy="34975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EBA98F-560C-4997-81C4-81D4D9187EAB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0252"/>
            <a:ext cx="8229600" cy="85725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246209"/>
            <a:ext cx="4023360" cy="48006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727002"/>
            <a:ext cx="4023360" cy="30861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972B2-CA5C-437D-87D0-8081271A9E4B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740"/>
            <a:ext cx="7498080" cy="85725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D4847-11EF-4466-A8AD-85CDB7B49118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51435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68457A-3AB9-4880-8A0C-9F8524491207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583"/>
            <a:ext cx="3810000" cy="871538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055223"/>
            <a:ext cx="3810000" cy="523875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53400" cy="29944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76D3-5B7F-4300-ABED-C91F1B2AE209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800100"/>
            <a:ext cx="2743200" cy="14859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C1E59-17DD-41CE-97CA-624A472382D4}" type="datetime2">
              <a:rPr lang="en-US" smtClean="0"/>
              <a:t>Tuesday, November 28,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800100"/>
            <a:ext cx="4572000" cy="3429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857253"/>
            <a:ext cx="4419600" cy="2635898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715756"/>
            <a:ext cx="685800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702589"/>
            <a:ext cx="649224" cy="15323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3600450"/>
            <a:ext cx="4419600" cy="5715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611941"/>
            <a:ext cx="1638887" cy="1229165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7" y="15827"/>
            <a:ext cx="1702191" cy="1276643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2" y="791308"/>
            <a:ext cx="1125717" cy="826968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4" y="-41"/>
            <a:ext cx="8131127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05979"/>
            <a:ext cx="7498080" cy="85725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085850"/>
            <a:ext cx="7498080" cy="360045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4729162"/>
            <a:ext cx="2133600" cy="357188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0CB818-7379-467D-8E76-EF9D9074A26C}" type="datetime2">
              <a:rPr lang="en-US" smtClean="0"/>
              <a:t>Tuesday, November 28, 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4729162"/>
            <a:ext cx="2895600" cy="357188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4729162"/>
            <a:ext cx="457200" cy="357188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41"/>
            <a:ext cx="73152" cy="5143541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79872"/>
          </a:xfrm>
        </p:spPr>
        <p:txBody>
          <a:bodyPr>
            <a:normAutofit fontScale="90000"/>
          </a:bodyPr>
          <a:lstStyle/>
          <a:p>
            <a:pPr algn="l" rtl="0"/>
            <a:r>
              <a:rPr lang="en-CA" dirty="0" err="1" smtClean="0"/>
              <a:t>Imitemos</a:t>
            </a:r>
            <a:r>
              <a:rPr lang="en-CA" dirty="0" smtClean="0"/>
              <a:t> </a:t>
            </a:r>
            <a:r>
              <a:rPr lang="en-CA" dirty="0" smtClean="0"/>
              <a:t>a Jesús – ¡Él tenía convicciones!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28750"/>
            <a:ext cx="7498080" cy="3257550"/>
          </a:xfrm>
        </p:spPr>
        <p:txBody>
          <a:bodyPr/>
          <a:lstStyle/>
          <a:p>
            <a:pPr algn="l" rtl="0">
              <a:spcAft>
                <a:spcPts val="600"/>
              </a:spcAft>
            </a:pPr>
            <a:r>
              <a:rPr lang="en-CA" b="1" dirty="0" err="1" smtClean="0"/>
              <a:t>Limpió</a:t>
            </a:r>
            <a:r>
              <a:rPr lang="en-CA" b="1" dirty="0" smtClean="0"/>
              <a:t> el </a:t>
            </a:r>
            <a:r>
              <a:rPr lang="en-CA" b="1" dirty="0" err="1" smtClean="0"/>
              <a:t>templo</a:t>
            </a:r>
            <a:r>
              <a:rPr lang="en-CA" b="1" dirty="0" smtClean="0"/>
              <a:t> </a:t>
            </a:r>
            <a:r>
              <a:rPr lang="en-CA" dirty="0" smtClean="0"/>
              <a:t>(</a:t>
            </a:r>
            <a:r>
              <a:rPr lang="en-CA" dirty="0" smtClean="0"/>
              <a:t>Juan 2:13-17)</a:t>
            </a:r>
          </a:p>
          <a:p>
            <a:pPr algn="l" rtl="0">
              <a:spcAft>
                <a:spcPts val="600"/>
              </a:spcAft>
            </a:pPr>
            <a:r>
              <a:rPr lang="en-CA" b="1" dirty="0" err="1" smtClean="0"/>
              <a:t>Enseñaba</a:t>
            </a:r>
            <a:r>
              <a:rPr lang="en-CA" b="1" dirty="0" smtClean="0"/>
              <a:t> </a:t>
            </a:r>
            <a:r>
              <a:rPr lang="en-CA" b="1" dirty="0" smtClean="0"/>
              <a:t>con </a:t>
            </a:r>
            <a:r>
              <a:rPr lang="en-CA" b="1" dirty="0" err="1" smtClean="0"/>
              <a:t>autoridad</a:t>
            </a:r>
            <a:r>
              <a:rPr lang="en-CA" b="1" dirty="0" smtClean="0"/>
              <a:t> </a:t>
            </a:r>
            <a:r>
              <a:rPr lang="en-CA" dirty="0" smtClean="0"/>
              <a:t>(</a:t>
            </a:r>
            <a:r>
              <a:rPr lang="en-CA" dirty="0" smtClean="0"/>
              <a:t>Mateo 7:28)</a:t>
            </a:r>
          </a:p>
          <a:p>
            <a:pPr algn="l" rtl="0">
              <a:spcAft>
                <a:spcPts val="600"/>
              </a:spcAft>
            </a:pPr>
            <a:r>
              <a:rPr lang="en-CA" b="1" dirty="0" err="1" smtClean="0"/>
              <a:t>Condenó</a:t>
            </a:r>
            <a:r>
              <a:rPr lang="en-CA" b="1" dirty="0" smtClean="0"/>
              <a:t> a </a:t>
            </a:r>
            <a:r>
              <a:rPr lang="en-CA" b="1" dirty="0" err="1" smtClean="0"/>
              <a:t>los</a:t>
            </a:r>
            <a:r>
              <a:rPr lang="en-CA" b="1" dirty="0" smtClean="0"/>
              <a:t> </a:t>
            </a:r>
            <a:r>
              <a:rPr lang="en-CA" b="1" dirty="0" err="1" smtClean="0"/>
              <a:t>saduceos</a:t>
            </a:r>
            <a:r>
              <a:rPr lang="en-CA" b="1" dirty="0" smtClean="0"/>
              <a:t> </a:t>
            </a:r>
            <a:r>
              <a:rPr lang="en-CA" dirty="0" smtClean="0"/>
              <a:t>(Mateo 22:19)</a:t>
            </a:r>
          </a:p>
          <a:p>
            <a:pPr algn="l" rtl="0">
              <a:spcAft>
                <a:spcPts val="600"/>
              </a:spcAft>
            </a:pPr>
            <a:r>
              <a:rPr lang="en-CA" b="1" dirty="0" err="1" smtClean="0"/>
              <a:t>Condenó</a:t>
            </a:r>
            <a:r>
              <a:rPr lang="en-CA" b="1" dirty="0" smtClean="0"/>
              <a:t> a </a:t>
            </a:r>
            <a:r>
              <a:rPr lang="en-CA" b="1" dirty="0" err="1" smtClean="0"/>
              <a:t>los</a:t>
            </a:r>
            <a:r>
              <a:rPr lang="en-CA" b="1" dirty="0" smtClean="0"/>
              <a:t> </a:t>
            </a:r>
            <a:r>
              <a:rPr lang="en-CA" b="1" dirty="0" err="1" smtClean="0"/>
              <a:t>fariseos</a:t>
            </a:r>
            <a:r>
              <a:rPr lang="en-CA" b="1" dirty="0" smtClean="0"/>
              <a:t> </a:t>
            </a:r>
            <a:r>
              <a:rPr lang="en-CA" dirty="0" smtClean="0"/>
              <a:t>(</a:t>
            </a:r>
            <a:r>
              <a:rPr lang="en-CA" dirty="0" smtClean="0"/>
              <a:t>Mateo 23)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572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79872"/>
          </a:xfrm>
        </p:spPr>
        <p:txBody>
          <a:bodyPr>
            <a:normAutofit fontScale="90000"/>
          </a:bodyPr>
          <a:lstStyle/>
          <a:p>
            <a:pPr algn="l" rtl="0"/>
            <a:r>
              <a:rPr lang="en-CA" dirty="0" err="1" smtClean="0"/>
              <a:t>Imitemos</a:t>
            </a:r>
            <a:r>
              <a:rPr lang="en-CA" dirty="0" smtClean="0"/>
              <a:t> </a:t>
            </a:r>
            <a:r>
              <a:rPr lang="en-CA" dirty="0" smtClean="0"/>
              <a:t>a Jesús – ¡</a:t>
            </a:r>
            <a:r>
              <a:rPr lang="en-CA" dirty="0" err="1" smtClean="0"/>
              <a:t>Él</a:t>
            </a:r>
            <a:r>
              <a:rPr lang="en-CA" dirty="0" smtClean="0"/>
              <a:t> </a:t>
            </a:r>
            <a:r>
              <a:rPr lang="en-CA" dirty="0" err="1" smtClean="0"/>
              <a:t>tenía</a:t>
            </a:r>
            <a:r>
              <a:rPr lang="en-CA" dirty="0" smtClean="0"/>
              <a:t> </a:t>
            </a:r>
            <a:r>
              <a:rPr lang="en-CA" dirty="0" err="1" smtClean="0"/>
              <a:t>misericordia</a:t>
            </a:r>
            <a:r>
              <a:rPr lang="en-CA" dirty="0" smtClean="0"/>
              <a:t>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28750"/>
            <a:ext cx="7498080" cy="3257550"/>
          </a:xfrm>
        </p:spPr>
        <p:txBody>
          <a:bodyPr>
            <a:normAutofit fontScale="92500" lnSpcReduction="10000"/>
          </a:bodyPr>
          <a:lstStyle/>
          <a:p>
            <a:pPr algn="l" rtl="0">
              <a:spcAft>
                <a:spcPts val="600"/>
              </a:spcAft>
            </a:pPr>
            <a:r>
              <a:rPr lang="en-CA" b="1" dirty="0" err="1" smtClean="0"/>
              <a:t>Manso</a:t>
            </a:r>
            <a:r>
              <a:rPr lang="en-CA" b="1" dirty="0" smtClean="0"/>
              <a:t> y </a:t>
            </a:r>
            <a:r>
              <a:rPr lang="en-CA" b="1" dirty="0" smtClean="0"/>
              <a:t>humilde de corazón </a:t>
            </a:r>
            <a:r>
              <a:rPr lang="en-CA" dirty="0" smtClean="0"/>
              <a:t>(</a:t>
            </a:r>
            <a:r>
              <a:rPr lang="en-CA" dirty="0" smtClean="0"/>
              <a:t>Mat. </a:t>
            </a:r>
            <a:r>
              <a:rPr lang="en-CA" dirty="0" smtClean="0"/>
              <a:t>11:29)</a:t>
            </a:r>
          </a:p>
          <a:p>
            <a:pPr algn="l" rtl="0">
              <a:spcAft>
                <a:spcPts val="600"/>
              </a:spcAft>
            </a:pPr>
            <a:r>
              <a:rPr lang="en-CA" b="1" dirty="0" smtClean="0"/>
              <a:t>Actitud hacia </a:t>
            </a:r>
            <a:r>
              <a:rPr lang="en-CA" b="1" dirty="0" err="1" smtClean="0"/>
              <a:t>los</a:t>
            </a:r>
            <a:r>
              <a:rPr lang="en-CA" b="1" dirty="0" smtClean="0"/>
              <a:t> </a:t>
            </a:r>
            <a:r>
              <a:rPr lang="en-CA" b="1" dirty="0" err="1" smtClean="0"/>
              <a:t>samaritanos</a:t>
            </a:r>
            <a:r>
              <a:rPr lang="en-CA" b="1" dirty="0" smtClean="0"/>
              <a:t> </a:t>
            </a:r>
            <a:r>
              <a:rPr lang="en-CA" dirty="0" smtClean="0"/>
              <a:t>(Mat. </a:t>
            </a:r>
            <a:r>
              <a:rPr lang="en-CA" dirty="0" smtClean="0"/>
              <a:t>7:28)</a:t>
            </a:r>
          </a:p>
          <a:p>
            <a:pPr algn="l" rtl="0">
              <a:spcAft>
                <a:spcPts val="600"/>
              </a:spcAft>
            </a:pPr>
            <a:r>
              <a:rPr lang="en-CA" b="1" dirty="0" smtClean="0"/>
              <a:t>Compañero de </a:t>
            </a:r>
            <a:r>
              <a:rPr lang="en-CA" b="1" dirty="0" err="1" smtClean="0"/>
              <a:t>pecadores</a:t>
            </a:r>
            <a:r>
              <a:rPr lang="en-CA" b="1" dirty="0" smtClean="0"/>
              <a:t> </a:t>
            </a:r>
            <a:r>
              <a:rPr lang="en-CA" dirty="0" smtClean="0"/>
              <a:t>(Mat. </a:t>
            </a:r>
            <a:r>
              <a:rPr lang="en-CA" dirty="0" smtClean="0"/>
              <a:t>9:9-12)</a:t>
            </a:r>
          </a:p>
          <a:p>
            <a:pPr algn="l" rtl="0">
              <a:spcAft>
                <a:spcPts val="600"/>
              </a:spcAft>
            </a:pPr>
            <a:r>
              <a:rPr lang="en-CA" b="1" dirty="0" smtClean="0"/>
              <a:t>Paciente con </a:t>
            </a:r>
            <a:r>
              <a:rPr lang="en-CA" b="1" dirty="0" err="1" smtClean="0"/>
              <a:t>los</a:t>
            </a:r>
            <a:r>
              <a:rPr lang="en-CA" b="1" dirty="0" smtClean="0"/>
              <a:t> </a:t>
            </a:r>
            <a:r>
              <a:rPr lang="en-CA" b="1" dirty="0" err="1" smtClean="0"/>
              <a:t>discípulos</a:t>
            </a:r>
            <a:r>
              <a:rPr lang="en-CA" b="1" dirty="0" smtClean="0"/>
              <a:t> </a:t>
            </a:r>
            <a:r>
              <a:rPr lang="en-CA" dirty="0" smtClean="0"/>
              <a:t>(</a:t>
            </a:r>
            <a:r>
              <a:rPr lang="en-CA" dirty="0" smtClean="0"/>
              <a:t>Juan 17:6)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1922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Debilidades de los </a:t>
            </a:r>
            <a:r>
              <a:rPr lang="en-CA" dirty="0" err="1" smtClean="0"/>
              <a:t>discípulos</a:t>
            </a:r>
            <a:r>
              <a:rPr lang="en-CA" dirty="0" smtClean="0"/>
              <a:t> </a:t>
            </a:r>
            <a:r>
              <a:rPr lang="en-CA" dirty="0" smtClean="0"/>
              <a:t>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2800" dirty="0" err="1" smtClean="0"/>
              <a:t>Discutieron</a:t>
            </a:r>
            <a:r>
              <a:rPr lang="en-US" sz="2800" dirty="0" smtClean="0"/>
              <a:t> </a:t>
            </a:r>
            <a:r>
              <a:rPr lang="en-US" sz="2800" dirty="0"/>
              <a:t>sobre quién era el mayor (Lucas 9:46)</a:t>
            </a:r>
          </a:p>
          <a:p>
            <a:pPr algn="l" rtl="0"/>
            <a:r>
              <a:rPr lang="en-US" sz="2800" dirty="0" err="1" smtClean="0"/>
              <a:t>Pidieron</a:t>
            </a:r>
            <a:r>
              <a:rPr lang="en-US" sz="2800" dirty="0" smtClean="0"/>
              <a:t> </a:t>
            </a:r>
            <a:r>
              <a:rPr lang="en-US" sz="2800" dirty="0"/>
              <a:t>que </a:t>
            </a:r>
            <a:r>
              <a:rPr lang="en-US" sz="2800" dirty="0" err="1" smtClean="0"/>
              <a:t>descendiera</a:t>
            </a:r>
            <a:r>
              <a:rPr lang="en-US" sz="2800" dirty="0" smtClean="0"/>
              <a:t> </a:t>
            </a:r>
            <a:r>
              <a:rPr lang="en-US" sz="2800" dirty="0"/>
              <a:t>fuego y </a:t>
            </a:r>
            <a:r>
              <a:rPr lang="en-US" sz="2800" dirty="0" err="1" smtClean="0"/>
              <a:t>destruyera</a:t>
            </a:r>
            <a:r>
              <a:rPr lang="en-US" sz="2800" dirty="0" smtClean="0"/>
              <a:t> </a:t>
            </a:r>
            <a:r>
              <a:rPr lang="en-US" sz="2800" dirty="0"/>
              <a:t>una aldea samaritana (Lucas 9:54)</a:t>
            </a:r>
          </a:p>
          <a:p>
            <a:pPr algn="l" rtl="0"/>
            <a:r>
              <a:rPr lang="en-US" sz="2800" dirty="0" err="1" smtClean="0"/>
              <a:t>Mostraron</a:t>
            </a:r>
            <a:r>
              <a:rPr lang="en-US" sz="2800" dirty="0" smtClean="0"/>
              <a:t> </a:t>
            </a:r>
            <a:r>
              <a:rPr lang="en-US" sz="2800" dirty="0" err="1" smtClean="0"/>
              <a:t>inhabilidad</a:t>
            </a:r>
            <a:r>
              <a:rPr lang="en-US" sz="2800" dirty="0" smtClean="0"/>
              <a:t> </a:t>
            </a:r>
            <a:r>
              <a:rPr lang="en-US" sz="2800" dirty="0"/>
              <a:t>para expulsar un demonio en un niño (Lucas 9:40).</a:t>
            </a:r>
          </a:p>
          <a:p>
            <a:pPr algn="l" rtl="0"/>
            <a:r>
              <a:rPr lang="en-US" sz="2800" dirty="0" err="1" smtClean="0"/>
              <a:t>Dudaron</a:t>
            </a:r>
            <a:r>
              <a:rPr lang="en-US" sz="2800" dirty="0" smtClean="0"/>
              <a:t> </a:t>
            </a:r>
            <a:r>
              <a:rPr lang="en-US" sz="2800" dirty="0"/>
              <a:t>de que tendrían suficiente comida después de que Jesús alimentó a los 5000 (Marcos 9:16)</a:t>
            </a:r>
          </a:p>
        </p:txBody>
      </p:sp>
    </p:spTree>
    <p:extLst>
      <p:ext uri="{BB962C8B-B14F-4D97-AF65-F5344CB8AC3E}">
        <p14:creationId xmlns:p14="http://schemas.microsoft.com/office/powerpoint/2010/main" val="115638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Debilidades de los discípulos 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r>
              <a:rPr lang="en-US" dirty="0" err="1" smtClean="0"/>
              <a:t>Ahuyentaron</a:t>
            </a:r>
            <a:r>
              <a:rPr lang="en-US" dirty="0" smtClean="0"/>
              <a:t> </a:t>
            </a:r>
            <a:r>
              <a:rPr lang="en-US" dirty="0"/>
              <a:t>a los niños que querían ver a Jesús (Lucas 18:15)</a:t>
            </a:r>
          </a:p>
          <a:p>
            <a:pPr algn="l" rtl="0"/>
            <a:r>
              <a:rPr lang="en-US" dirty="0" err="1" smtClean="0"/>
              <a:t>Querían</a:t>
            </a:r>
            <a:r>
              <a:rPr lang="en-US" dirty="0" smtClean="0"/>
              <a:t> </a:t>
            </a:r>
            <a:r>
              <a:rPr lang="en-US" dirty="0"/>
              <a:t>sentarse a su derecha y a su izquierda en el reino (Marcos 10:37)</a:t>
            </a:r>
          </a:p>
          <a:p>
            <a:pPr algn="l" rtl="0"/>
            <a:r>
              <a:rPr lang="en-US" dirty="0"/>
              <a:t>La incredulidad de Pedro al </a:t>
            </a:r>
            <a:r>
              <a:rPr lang="en-US" dirty="0" err="1" smtClean="0"/>
              <a:t>hundirse</a:t>
            </a:r>
            <a:r>
              <a:rPr lang="en-US" dirty="0" smtClean="0"/>
              <a:t> 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/>
              <a:t>las olas (Mateo 14:30)</a:t>
            </a:r>
          </a:p>
          <a:p>
            <a:pPr algn="l" rtl="0"/>
            <a:r>
              <a:rPr lang="en-US" dirty="0" smtClean="0"/>
              <a:t>La</a:t>
            </a:r>
            <a:r>
              <a:rPr lang="en-US" dirty="0" smtClean="0"/>
              <a:t> “</a:t>
            </a:r>
            <a:r>
              <a:rPr lang="en-US" dirty="0" err="1" smtClean="0"/>
              <a:t>pata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/>
              <a:t>la boca" de Pedro cuando propuso hacer tres tabernáculos en el monte de la transfiguración (Lucas 9:33)</a:t>
            </a:r>
          </a:p>
          <a:p>
            <a:pPr algn="l" rt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327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Debilidades de los discípulos 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 smtClean="0"/>
              <a:t>Pedro </a:t>
            </a:r>
            <a:r>
              <a:rPr lang="en-US" dirty="0" err="1" smtClean="0"/>
              <a:t>regañó</a:t>
            </a:r>
            <a:r>
              <a:rPr lang="en-US" dirty="0" smtClean="0"/>
              <a:t> a </a:t>
            </a:r>
            <a:r>
              <a:rPr lang="en-US" dirty="0"/>
              <a:t>Jesús por decir que </a:t>
            </a:r>
            <a:r>
              <a:rPr lang="en-US" dirty="0" err="1" smtClean="0"/>
              <a:t>iba</a:t>
            </a:r>
            <a:r>
              <a:rPr lang="en-US" dirty="0" smtClean="0"/>
              <a:t> a </a:t>
            </a:r>
            <a:r>
              <a:rPr lang="en-US" dirty="0" err="1" smtClean="0"/>
              <a:t>sufrir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 smtClean="0"/>
              <a:t>morir</a:t>
            </a:r>
            <a:r>
              <a:rPr lang="en-US" dirty="0" smtClean="0"/>
              <a:t> </a:t>
            </a:r>
            <a:r>
              <a:rPr lang="en-US" dirty="0"/>
              <a:t>en Jerusalén (Marcos 8:32)</a:t>
            </a:r>
          </a:p>
          <a:p>
            <a:pPr algn="l" rtl="0"/>
            <a:r>
              <a:rPr lang="en-US" dirty="0" err="1" smtClean="0"/>
              <a:t>Huyeron</a:t>
            </a:r>
            <a:r>
              <a:rPr lang="en-US" dirty="0" smtClean="0"/>
              <a:t> </a:t>
            </a:r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/>
              <a:t>arrestado (Mat. 26:56)</a:t>
            </a:r>
          </a:p>
          <a:p>
            <a:pPr algn="l" rtl="0"/>
            <a:r>
              <a:rPr lang="en-US" dirty="0"/>
              <a:t>La negación de Pedro (Mateo 26:69ss)</a:t>
            </a:r>
          </a:p>
          <a:p>
            <a:pPr algn="l" rtl="0"/>
            <a:r>
              <a:rPr lang="en-US" dirty="0" smtClean="0"/>
              <a:t>No </a:t>
            </a:r>
            <a:r>
              <a:rPr lang="en-US" dirty="0" err="1" smtClean="0"/>
              <a:t>creyeron</a:t>
            </a:r>
            <a:r>
              <a:rPr lang="en-US" dirty="0" smtClean="0"/>
              <a:t> el </a:t>
            </a:r>
            <a:r>
              <a:rPr lang="en-US" dirty="0"/>
              <a:t>testimonio de las mujeres sobre la resurrección de Jesús (Lucas 24:11)</a:t>
            </a:r>
            <a:endParaRPr lang="en-CA" dirty="0"/>
          </a:p>
          <a:p>
            <a:pPr algn="l" rtl="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22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Juan 17:6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5900"/>
            <a:ext cx="7498080" cy="3200400"/>
          </a:xfrm>
        </p:spPr>
        <p:txBody>
          <a:bodyPr>
            <a:normAutofit/>
          </a:bodyPr>
          <a:lstStyle/>
          <a:p>
            <a:pPr marL="82296" indent="0" algn="ctr" rtl="0">
              <a:buNone/>
            </a:pPr>
            <a:r>
              <a:rPr lang="en-CA" sz="6600" dirty="0" smtClean="0"/>
              <a:t>“…y han </a:t>
            </a:r>
            <a:r>
              <a:rPr lang="en-CA" sz="6600" dirty="0" err="1" smtClean="0"/>
              <a:t>guardado</a:t>
            </a:r>
            <a:r>
              <a:rPr lang="en-CA" sz="6600" dirty="0" smtClean="0"/>
              <a:t> </a:t>
            </a:r>
            <a:r>
              <a:rPr lang="en-CA" sz="6600" dirty="0" err="1" smtClean="0"/>
              <a:t>Tu</a:t>
            </a:r>
            <a:r>
              <a:rPr lang="en-CA" sz="6600" dirty="0" smtClean="0"/>
              <a:t> </a:t>
            </a:r>
            <a:r>
              <a:rPr lang="en-CA" sz="6600" dirty="0" smtClean="0"/>
              <a:t>palabra”.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165485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¿La solución?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38300"/>
            <a:ext cx="7498080" cy="3048000"/>
          </a:xfrm>
        </p:spPr>
        <p:txBody>
          <a:bodyPr>
            <a:normAutofit/>
          </a:bodyPr>
          <a:lstStyle/>
          <a:p>
            <a:pPr marL="82296" indent="0" algn="ctr" rtl="0">
              <a:buNone/>
            </a:pPr>
            <a:r>
              <a:rPr lang="en-CA" sz="8000" dirty="0" err="1" smtClean="0"/>
              <a:t>Imitar</a:t>
            </a:r>
            <a:r>
              <a:rPr lang="en-CA" sz="8000" dirty="0" smtClean="0"/>
              <a:t> </a:t>
            </a:r>
            <a:r>
              <a:rPr lang="en-CA" sz="8000" dirty="0" smtClean="0"/>
              <a:t>a </a:t>
            </a:r>
            <a:r>
              <a:rPr lang="en-CA" sz="8000" dirty="0" err="1" smtClean="0"/>
              <a:t>Jesús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256957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9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“Modo de reacción”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85849"/>
            <a:ext cx="7498080" cy="3823101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CA" sz="2800" b="1" dirty="0"/>
              <a:t>Moisés y los israelitas (Números 20)</a:t>
            </a:r>
          </a:p>
          <a:p>
            <a:pPr algn="l" rtl="0">
              <a:spcAft>
                <a:spcPts val="600"/>
              </a:spcAft>
            </a:pPr>
            <a:r>
              <a:rPr lang="en-CA" sz="2800" b="1" dirty="0"/>
              <a:t>David </a:t>
            </a:r>
            <a:r>
              <a:rPr lang="en-CA" sz="2800" b="1" dirty="0" smtClean="0"/>
              <a:t>y </a:t>
            </a:r>
            <a:r>
              <a:rPr lang="en-CA" sz="2800" b="1" dirty="0" err="1" smtClean="0"/>
              <a:t>Nabal</a:t>
            </a:r>
            <a:r>
              <a:rPr lang="en-CA" sz="2800" b="1" dirty="0" smtClean="0"/>
              <a:t> (1 </a:t>
            </a:r>
            <a:r>
              <a:rPr lang="en-CA" sz="2800" b="1" dirty="0"/>
              <a:t>Samuel 25)</a:t>
            </a:r>
          </a:p>
          <a:p>
            <a:pPr algn="l" rtl="0">
              <a:spcAft>
                <a:spcPts val="600"/>
              </a:spcAft>
            </a:pPr>
            <a:r>
              <a:rPr lang="en-CA" sz="2800" b="1" dirty="0"/>
              <a:t>Los soldados de David </a:t>
            </a:r>
            <a:r>
              <a:rPr lang="en-CA" sz="2800" b="1" dirty="0" smtClean="0"/>
              <a:t>y </a:t>
            </a:r>
            <a:r>
              <a:rPr lang="en-CA" sz="2800" b="1" dirty="0" err="1" smtClean="0"/>
              <a:t>Simei</a:t>
            </a:r>
            <a:r>
              <a:rPr lang="en-CA" sz="2800" b="1" dirty="0" smtClean="0"/>
              <a:t> (2 </a:t>
            </a:r>
            <a:r>
              <a:rPr lang="en-CA" sz="2800" b="1" dirty="0"/>
              <a:t>Samuel 16)</a:t>
            </a:r>
          </a:p>
          <a:p>
            <a:pPr algn="l" rtl="0">
              <a:spcAft>
                <a:spcPts val="600"/>
              </a:spcAft>
            </a:pPr>
            <a:r>
              <a:rPr lang="en-CA" sz="2800" b="1" dirty="0" smtClean="0"/>
              <a:t>Los </a:t>
            </a:r>
            <a:r>
              <a:rPr lang="en-CA" sz="2800" b="1" dirty="0" err="1" smtClean="0"/>
              <a:t>corintios</a:t>
            </a:r>
            <a:r>
              <a:rPr lang="en-CA" sz="2800" b="1" dirty="0" smtClean="0"/>
              <a:t> </a:t>
            </a:r>
            <a:r>
              <a:rPr lang="en-CA" sz="2800" b="1" dirty="0"/>
              <a:t>y </a:t>
            </a:r>
            <a:r>
              <a:rPr lang="en-CA" sz="2800" b="1" dirty="0" smtClean="0"/>
              <a:t>el </a:t>
            </a:r>
            <a:r>
              <a:rPr lang="en-CA" sz="2800" b="1" dirty="0" err="1" smtClean="0"/>
              <a:t>hermano</a:t>
            </a:r>
            <a:r>
              <a:rPr lang="en-CA" sz="2800" b="1" dirty="0" smtClean="0"/>
              <a:t> </a:t>
            </a:r>
            <a:r>
              <a:rPr lang="en-CA" sz="2800" b="1" dirty="0"/>
              <a:t>penitente (2 Corintios 3)</a:t>
            </a:r>
          </a:p>
        </p:txBody>
      </p:sp>
    </p:spTree>
    <p:extLst>
      <p:ext uri="{BB962C8B-B14F-4D97-AF65-F5344CB8AC3E}">
        <p14:creationId xmlns:p14="http://schemas.microsoft.com/office/powerpoint/2010/main" val="172489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smtClean="0"/>
              <a:t>Convicciones </a:t>
            </a:r>
            <a:r>
              <a:rPr lang="en-CA" u="sng" dirty="0" smtClean="0"/>
              <a:t>Y</a:t>
            </a:r>
            <a:r>
              <a:rPr lang="en-CA" dirty="0" smtClean="0"/>
              <a:t> </a:t>
            </a:r>
            <a:r>
              <a:rPr lang="en-CA" dirty="0" err="1" smtClean="0"/>
              <a:t>misericordia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5246" indent="-742950" algn="l" rtl="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 smtClean="0"/>
              <a:t>El peligro de enfatizar la misericordia sin convicción</a:t>
            </a:r>
          </a:p>
          <a:p>
            <a:pPr marL="825246" indent="-742950" algn="l" rtl="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 smtClean="0"/>
              <a:t>El peligro de enfatizar la convicción sin </a:t>
            </a:r>
            <a:r>
              <a:rPr lang="en-CA" sz="3600" b="1" dirty="0" err="1" smtClean="0"/>
              <a:t>misericordia</a:t>
            </a:r>
            <a:endParaRPr lang="en-CA" sz="3600" b="1" dirty="0" smtClean="0"/>
          </a:p>
          <a:p>
            <a:pPr marL="825246" indent="-742950" algn="l" rtl="0">
              <a:spcAft>
                <a:spcPts val="600"/>
              </a:spcAft>
              <a:buFont typeface="+mj-lt"/>
              <a:buAutoNum type="arabicPeriod"/>
            </a:pPr>
            <a:r>
              <a:rPr lang="en-CA" sz="3600" b="1" dirty="0" smtClean="0"/>
              <a:t>Imitando a Jesús, la mezcla perfecta de convicciones y misericordia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2323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05978"/>
            <a:ext cx="7498080" cy="879872"/>
          </a:xfrm>
        </p:spPr>
        <p:txBody>
          <a:bodyPr>
            <a:normAutofit fontScale="90000"/>
          </a:bodyPr>
          <a:lstStyle/>
          <a:p>
            <a:pPr algn="l" rtl="0"/>
            <a:r>
              <a:rPr lang="en-CA" dirty="0" err="1" smtClean="0"/>
              <a:t>Problemas</a:t>
            </a:r>
            <a:r>
              <a:rPr lang="en-CA" dirty="0" smtClean="0"/>
              <a:t> al </a:t>
            </a:r>
            <a:r>
              <a:rPr lang="en-CA" dirty="0" err="1" smtClean="0"/>
              <a:t>enfatizar</a:t>
            </a:r>
            <a:r>
              <a:rPr lang="en-CA" dirty="0" smtClean="0"/>
              <a:t> </a:t>
            </a:r>
            <a:r>
              <a:rPr lang="en-CA" dirty="0" smtClean="0"/>
              <a:t>convicciones sin </a:t>
            </a:r>
            <a:r>
              <a:rPr lang="en-CA" dirty="0" err="1" smtClean="0"/>
              <a:t>misericordia</a:t>
            </a:r>
            <a:r>
              <a:rPr lang="en-CA" dirty="0" smtClean="0"/>
              <a:t>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04950"/>
            <a:ext cx="7498080" cy="363855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CA" dirty="0" smtClean="0"/>
              <a:t>No toma en consideración la misericordia de Dios </a:t>
            </a:r>
            <a:r>
              <a:rPr lang="en-CA" dirty="0" smtClean="0"/>
              <a:t>(</a:t>
            </a:r>
            <a:r>
              <a:rPr lang="en-CA" i="1" dirty="0" smtClean="0"/>
              <a:t>Sal</a:t>
            </a:r>
            <a:r>
              <a:rPr lang="en-CA" i="1" dirty="0" smtClean="0"/>
              <a:t>. </a:t>
            </a:r>
            <a:r>
              <a:rPr lang="en-CA" i="1" dirty="0" smtClean="0"/>
              <a:t>103:10, 14; 2 Crón. 30:18-20</a:t>
            </a:r>
            <a:r>
              <a:rPr lang="en-CA" dirty="0" smtClean="0"/>
              <a:t>)</a:t>
            </a:r>
          </a:p>
          <a:p>
            <a:pPr algn="l" rtl="0"/>
            <a:r>
              <a:rPr lang="en-CA" dirty="0" smtClean="0"/>
              <a:t>No imita a Jesús</a:t>
            </a:r>
          </a:p>
          <a:p>
            <a:pPr algn="l" rtl="0"/>
            <a:r>
              <a:rPr lang="en-CA" dirty="0" smtClean="0"/>
              <a:t>Hace congregaciones “</a:t>
            </a:r>
            <a:r>
              <a:rPr lang="en-CA" dirty="0" err="1" smtClean="0"/>
              <a:t>orientadas</a:t>
            </a:r>
            <a:r>
              <a:rPr lang="en-CA" dirty="0" smtClean="0"/>
              <a:t> </a:t>
            </a:r>
            <a:r>
              <a:rPr lang="en-CA" dirty="0" err="1" smtClean="0"/>
              <a:t>hacia</a:t>
            </a:r>
            <a:r>
              <a:rPr lang="en-CA" dirty="0" smtClean="0"/>
              <a:t> </a:t>
            </a:r>
            <a:r>
              <a:rPr lang="en-CA" dirty="0" err="1" smtClean="0"/>
              <a:t>controversias</a:t>
            </a:r>
            <a:r>
              <a:rPr lang="en-CA" dirty="0" smtClean="0"/>
              <a:t>”, </a:t>
            </a:r>
            <a:r>
              <a:rPr lang="en-CA" dirty="0" smtClean="0"/>
              <a:t>no congregaciones “</a:t>
            </a:r>
            <a:r>
              <a:rPr lang="en-CA" dirty="0" err="1" smtClean="0"/>
              <a:t>orientadas</a:t>
            </a:r>
            <a:r>
              <a:rPr lang="en-CA" dirty="0" smtClean="0"/>
              <a:t> </a:t>
            </a:r>
            <a:r>
              <a:rPr lang="en-CA" dirty="0" err="1" smtClean="0"/>
              <a:t>hacia</a:t>
            </a:r>
            <a:r>
              <a:rPr lang="en-CA" dirty="0" smtClean="0"/>
              <a:t> </a:t>
            </a:r>
            <a:r>
              <a:rPr lang="en-CA" dirty="0" smtClean="0"/>
              <a:t>Cristo”.</a:t>
            </a:r>
          </a:p>
          <a:p>
            <a:pPr algn="l" rtl="0"/>
            <a:r>
              <a:rPr lang="en-CA" dirty="0" smtClean="0"/>
              <a:t>Los hermanos (especialmente los jóvenes) se desaniman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652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CA" dirty="0" err="1" smtClean="0"/>
              <a:t>Afirmaciones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pPr algn="l" rtl="0"/>
            <a:r>
              <a:rPr lang="en-CA" sz="4400" dirty="0" smtClean="0"/>
              <a:t>“¡La </a:t>
            </a:r>
            <a:r>
              <a:rPr lang="en-CA" sz="4400" dirty="0" smtClean="0"/>
              <a:t>organización de la iglesia no era el enfoque principal de </a:t>
            </a:r>
            <a:r>
              <a:rPr lang="en-CA" sz="4400" dirty="0" smtClean="0"/>
              <a:t>Cristo, </a:t>
            </a:r>
            <a:r>
              <a:rPr lang="en-CA" sz="4400" dirty="0" err="1" smtClean="0"/>
              <a:t>sino</a:t>
            </a:r>
            <a:r>
              <a:rPr lang="en-CA" sz="4400" dirty="0" smtClean="0"/>
              <a:t> el </a:t>
            </a:r>
            <a:r>
              <a:rPr lang="en-CA" sz="4400" dirty="0" err="1" smtClean="0"/>
              <a:t>amor</a:t>
            </a:r>
            <a:r>
              <a:rPr lang="en-CA" sz="4400" dirty="0" smtClean="0"/>
              <a:t>!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6058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Afirmaciones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pPr algn="l" rtl="0"/>
            <a:r>
              <a:rPr lang="en-CA" sz="4400" dirty="0" smtClean="0"/>
              <a:t>“¡Cristo </a:t>
            </a:r>
            <a:r>
              <a:rPr lang="en-CA" sz="4400" dirty="0" smtClean="0"/>
              <a:t>no murió en la </a:t>
            </a:r>
            <a:r>
              <a:rPr lang="en-CA" sz="4400" dirty="0" err="1" smtClean="0"/>
              <a:t>cruz</a:t>
            </a:r>
            <a:r>
              <a:rPr lang="en-CA" sz="4400" dirty="0" smtClean="0"/>
              <a:t> </a:t>
            </a:r>
            <a:r>
              <a:rPr lang="en-CA" sz="4400" dirty="0" err="1" smtClean="0"/>
              <a:t>por</a:t>
            </a:r>
            <a:r>
              <a:rPr lang="en-CA" sz="4400" dirty="0" smtClean="0"/>
              <a:t> la </a:t>
            </a:r>
            <a:r>
              <a:rPr lang="en-CA" sz="4400" dirty="0" err="1" smtClean="0"/>
              <a:t>música</a:t>
            </a:r>
            <a:r>
              <a:rPr lang="en-CA" sz="4400" dirty="0" smtClean="0"/>
              <a:t> acapella!"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7767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Afirmaciones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pPr algn="l" rtl="0"/>
            <a:r>
              <a:rPr lang="en-CA" sz="4400" dirty="0" smtClean="0"/>
              <a:t>“No existe un patrón para la adoración y organización congregacional. El amor es el patrón”.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33735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Afirmaciones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43050"/>
            <a:ext cx="7498080" cy="3143250"/>
          </a:xfrm>
        </p:spPr>
        <p:txBody>
          <a:bodyPr>
            <a:normAutofit/>
          </a:bodyPr>
          <a:lstStyle/>
          <a:p>
            <a:pPr algn="l" rtl="0"/>
            <a:r>
              <a:rPr lang="en-CA" sz="4400" dirty="0" smtClean="0"/>
              <a:t>“Necesitamos una nueva hermenéutica” (método de </a:t>
            </a:r>
            <a:r>
              <a:rPr lang="en-CA" sz="4400" dirty="0" err="1" smtClean="0"/>
              <a:t>interpretación</a:t>
            </a:r>
            <a:r>
              <a:rPr lang="en-CA" sz="4400" dirty="0" smtClean="0"/>
              <a:t> </a:t>
            </a:r>
            <a:r>
              <a:rPr lang="en-CA" sz="4400" dirty="0" err="1" smtClean="0"/>
              <a:t>bíblica</a:t>
            </a:r>
            <a:r>
              <a:rPr lang="en-CA" sz="4400" dirty="0" smtClean="0"/>
              <a:t>).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63770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CA" dirty="0" smtClean="0"/>
              <a:t>Problemas con el enfoque de “</a:t>
            </a:r>
            <a:r>
              <a:rPr lang="en-CA" dirty="0" err="1" smtClean="0"/>
              <a:t>toda</a:t>
            </a:r>
            <a:r>
              <a:rPr lang="en-CA" dirty="0" smtClean="0"/>
              <a:t> </a:t>
            </a:r>
            <a:r>
              <a:rPr lang="en-CA" dirty="0" err="1" smtClean="0"/>
              <a:t>misericordia</a:t>
            </a:r>
            <a:r>
              <a:rPr lang="en-CA" dirty="0" smtClean="0"/>
              <a:t>, nada de </a:t>
            </a:r>
            <a:r>
              <a:rPr lang="en-CA" dirty="0" smtClean="0"/>
              <a:t>convicciones”.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90650"/>
            <a:ext cx="7498080" cy="329565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CA" b="1" dirty="0" smtClean="0"/>
              <a:t>Reaccionar (como Moisés) en lugar de imitar a Jesús.</a:t>
            </a:r>
          </a:p>
          <a:p>
            <a:pPr algn="l" rtl="0"/>
            <a:r>
              <a:rPr lang="en-CA" b="1" dirty="0" smtClean="0"/>
              <a:t>Rechaza la </a:t>
            </a:r>
            <a:r>
              <a:rPr lang="en-CA" b="1" dirty="0" err="1" smtClean="0"/>
              <a:t>interpretación</a:t>
            </a:r>
            <a:r>
              <a:rPr lang="en-CA" b="1" dirty="0" smtClean="0"/>
              <a:t> </a:t>
            </a:r>
            <a:r>
              <a:rPr lang="en-CA" b="1" dirty="0" err="1" smtClean="0"/>
              <a:t>bíblica</a:t>
            </a:r>
            <a:r>
              <a:rPr lang="en-CA" b="1" dirty="0" smtClean="0"/>
              <a:t> </a:t>
            </a:r>
            <a:r>
              <a:rPr lang="en-CA" b="1" dirty="0" smtClean="0"/>
              <a:t>de </a:t>
            </a:r>
            <a:r>
              <a:rPr lang="en-CA" b="1" dirty="0" err="1" smtClean="0"/>
              <a:t>sentido</a:t>
            </a:r>
            <a:r>
              <a:rPr lang="en-CA" b="1" dirty="0" smtClean="0"/>
              <a:t> </a:t>
            </a:r>
            <a:r>
              <a:rPr lang="en-CA" b="1" dirty="0" err="1" smtClean="0"/>
              <a:t>común</a:t>
            </a:r>
            <a:r>
              <a:rPr lang="en-CA" b="1" dirty="0" smtClean="0"/>
              <a:t>.</a:t>
            </a:r>
            <a:endParaRPr lang="en-CA" b="1" dirty="0" smtClean="0"/>
          </a:p>
          <a:p>
            <a:pPr algn="l" rtl="0"/>
            <a:r>
              <a:rPr lang="en-CA" b="1" dirty="0" smtClean="0"/>
              <a:t>Históricamente conduce a la apostasía.</a:t>
            </a:r>
          </a:p>
          <a:p>
            <a:pPr algn="l" rtl="0"/>
            <a:r>
              <a:rPr lang="en-CA" b="1" dirty="0" smtClean="0"/>
              <a:t>Conduce a un distanciamiento de Cristo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78319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531AC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445</TotalTime>
  <Words>522</Words>
  <Application>Microsoft Office PowerPoint</Application>
  <PresentationFormat>On-screen Show (16:9)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Gill Sans MT</vt:lpstr>
      <vt:lpstr>Verdana</vt:lpstr>
      <vt:lpstr>Wingdings 2</vt:lpstr>
      <vt:lpstr>Solstice</vt:lpstr>
      <vt:lpstr>PowerPoint Presentation</vt:lpstr>
      <vt:lpstr>“Modo de reacción”</vt:lpstr>
      <vt:lpstr>Convicciones Y misericordia</vt:lpstr>
      <vt:lpstr>Problemas al enfatizar convicciones sin misericordia...</vt:lpstr>
      <vt:lpstr>Afirmaciones</vt:lpstr>
      <vt:lpstr>Afirmaciones</vt:lpstr>
      <vt:lpstr>Afirmaciones</vt:lpstr>
      <vt:lpstr>Afirmaciones</vt:lpstr>
      <vt:lpstr>Problemas con el enfoque de “toda misericordia, nada de convicciones”.</vt:lpstr>
      <vt:lpstr>Imitemos a Jesús – ¡Él tenía convicciones!</vt:lpstr>
      <vt:lpstr>Imitemos a Jesús – ¡Él tenía misericordia!</vt:lpstr>
      <vt:lpstr>Debilidades de los discípulos 1</vt:lpstr>
      <vt:lpstr>Debilidades de los discípulos 2</vt:lpstr>
      <vt:lpstr>Debilidades de los discípulos 3</vt:lpstr>
      <vt:lpstr>Juan 17:6</vt:lpstr>
      <vt:lpstr>¿La solución?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Gardner Hall</dc:creator>
  <cp:lastModifiedBy>Esther Eubanks</cp:lastModifiedBy>
  <cp:revision>23</cp:revision>
  <dcterms:created xsi:type="dcterms:W3CDTF">2014-10-23T16:35:14Z</dcterms:created>
  <dcterms:modified xsi:type="dcterms:W3CDTF">2023-11-28T15:08:55Z</dcterms:modified>
</cp:coreProperties>
</file>