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71" r:id="rId3"/>
    <p:sldId id="272" r:id="rId4"/>
    <p:sldId id="270" r:id="rId5"/>
    <p:sldId id="278" r:id="rId6"/>
    <p:sldId id="280" r:id="rId7"/>
    <p:sldId id="279" r:id="rId8"/>
    <p:sldId id="269" r:id="rId9"/>
    <p:sldId id="268" r:id="rId10"/>
    <p:sldId id="282" r:id="rId11"/>
    <p:sldId id="283" r:id="rId12"/>
    <p:sldId id="284" r:id="rId13"/>
    <p:sldId id="286" r:id="rId14"/>
    <p:sldId id="285" r:id="rId15"/>
    <p:sldId id="287" r:id="rId16"/>
    <p:sldId id="288" r:id="rId17"/>
    <p:sldId id="281" r:id="rId1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p:restoredTop sz="77959"/>
  </p:normalViewPr>
  <p:slideViewPr>
    <p:cSldViewPr snapToGrid="0">
      <p:cViewPr varScale="1">
        <p:scale>
          <a:sx n="118" d="100"/>
          <a:sy n="118" d="100"/>
        </p:scale>
        <p:origin x="6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C8C2E-0A84-DB4A-9DDF-03075490719B}" type="datetimeFigureOut">
              <a:rPr lang="en-US" smtClean="0"/>
              <a:t>11/24/23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0786C-8A3B-824C-B3C0-5FAD037B8F7A}" type="slidenum">
              <a:rPr lang="en-US" smtClean="0"/>
              <a:t>‹#›</a:t>
            </a:fld>
            <a:endParaRPr lang="en-US"/>
          </a:p>
        </p:txBody>
      </p:sp>
    </p:spTree>
    <p:extLst>
      <p:ext uri="{BB962C8B-B14F-4D97-AF65-F5344CB8AC3E}">
        <p14:creationId xmlns:p14="http://schemas.microsoft.com/office/powerpoint/2010/main" val="3615985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n.wikipedia.org/wiki/Babylonian_captivity" TargetMode="External"/><Relationship Id="rId3" Type="http://schemas.openxmlformats.org/officeDocument/2006/relationships/hyperlink" Target="https://en.wikipedia.org/wiki/Nabonidus" TargetMode="External"/><Relationship Id="rId7" Type="http://schemas.openxmlformats.org/officeDocument/2006/relationships/hyperlink" Target="https://en.wikipedia.org/wiki/Jew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Cyrus_the_Great#cite_note-Pritchard-133" TargetMode="External"/><Relationship Id="rId5" Type="http://schemas.openxmlformats.org/officeDocument/2006/relationships/hyperlink" Target="https://en.wikipedia.org/wiki/Repatriation" TargetMode="External"/><Relationship Id="rId4" Type="http://schemas.openxmlformats.org/officeDocument/2006/relationships/hyperlink" Target="https://en.wikipedia.org/wiki/Marduk" TargetMode="External"/><Relationship Id="rId9" Type="http://schemas.openxmlformats.org/officeDocument/2006/relationships/hyperlink" Target="https://en.wikipedia.org/wiki/Cyrus_the_Great#cite_note-134"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n.wikipedia.org/wiki/Achaemenid_Empire" TargetMode="External"/><Relationship Id="rId13" Type="http://schemas.openxmlformats.org/officeDocument/2006/relationships/hyperlink" Target="https://en.wikipedia.org/wiki/Mesopotamia" TargetMode="External"/><Relationship Id="rId18" Type="http://schemas.openxmlformats.org/officeDocument/2006/relationships/hyperlink" Target="https://en.wikipedia.org/wiki/Neo-Babylonian_Empire" TargetMode="External"/><Relationship Id="rId3" Type="http://schemas.openxmlformats.org/officeDocument/2006/relationships/hyperlink" Target="https://en.wikipedia.org/wiki/Persian_language" TargetMode="External"/><Relationship Id="rId7" Type="http://schemas.openxmlformats.org/officeDocument/2006/relationships/hyperlink" Target="https://en.wikipedia.org/wiki/Persia" TargetMode="External"/><Relationship Id="rId12" Type="http://schemas.openxmlformats.org/officeDocument/2006/relationships/hyperlink" Target="https://en.wikipedia.org/wiki/Babylon" TargetMode="External"/><Relationship Id="rId17" Type="http://schemas.openxmlformats.org/officeDocument/2006/relationships/hyperlink" Target="https://en.wikipedia.org/wiki/Babylon#Persian_conquest" TargetMode="External"/><Relationship Id="rId2" Type="http://schemas.openxmlformats.org/officeDocument/2006/relationships/slide" Target="../slides/slide11.xml"/><Relationship Id="rId16" Type="http://schemas.openxmlformats.org/officeDocument/2006/relationships/hyperlink" Target="https://en.wikipedia.org/wiki/Foundation_deposit" TargetMode="External"/><Relationship Id="rId1" Type="http://schemas.openxmlformats.org/officeDocument/2006/relationships/notesMaster" Target="../notesMasters/notesMaster1.xml"/><Relationship Id="rId6" Type="http://schemas.openxmlformats.org/officeDocument/2006/relationships/hyperlink" Target="https://en.wikipedia.org/wiki/Cuneiform_script" TargetMode="External"/><Relationship Id="rId11" Type="http://schemas.openxmlformats.org/officeDocument/2006/relationships/hyperlink" Target="https://en.wikipedia.org/wiki/Cyrus_Cylinder#cite_note-Kuhrt-2007a-3" TargetMode="External"/><Relationship Id="rId5" Type="http://schemas.openxmlformats.org/officeDocument/2006/relationships/hyperlink" Target="https://en.wikipedia.org/wiki/Akkadian_language" TargetMode="External"/><Relationship Id="rId15" Type="http://schemas.openxmlformats.org/officeDocument/2006/relationships/hyperlink" Target="https://en.wikipedia.org/wiki/British_Museum" TargetMode="External"/><Relationship Id="rId10" Type="http://schemas.openxmlformats.org/officeDocument/2006/relationships/hyperlink" Target="https://en.wikipedia.org/wiki/Cyrus_Cylinder#cite_note-Dandamayev-Cylinder-2" TargetMode="External"/><Relationship Id="rId4" Type="http://schemas.openxmlformats.org/officeDocument/2006/relationships/hyperlink" Target="https://en.wikipedia.org/wiki/Romanization_of_Persian" TargetMode="External"/><Relationship Id="rId9" Type="http://schemas.openxmlformats.org/officeDocument/2006/relationships/hyperlink" Target="https://en.wikipedia.org/wiki/Cyrus_the_Great" TargetMode="External"/><Relationship Id="rId14" Type="http://schemas.openxmlformats.org/officeDocument/2006/relationships/hyperlink" Target="https://en.wikipedia.org/wiki/Iraq"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iblegateway.com/passage/?search=1+Corinthians+14%3A3&amp;version=ES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Slant – how to talk to an atheist about Bible prophecy.  Aron Ra – popular </a:t>
            </a:r>
            <a:r>
              <a:rPr lang="en-US" dirty="0" err="1"/>
              <a:t>Athiest</a:t>
            </a:r>
            <a:r>
              <a:rPr lang="en-US" dirty="0"/>
              <a:t> on Twitter (X) claims Bible prophecy is ambiguous!</a:t>
            </a:r>
          </a:p>
          <a:p>
            <a:r>
              <a:rPr lang="en-US" dirty="0"/>
              <a:t> I want to point out today how specific it truly is!</a:t>
            </a:r>
          </a:p>
          <a:p>
            <a:endParaRPr lang="en-US" dirty="0"/>
          </a:p>
          <a:p>
            <a:endParaRPr lang="en-US" dirty="0"/>
          </a:p>
          <a:p>
            <a:r>
              <a:rPr lang="en-US" dirty="0"/>
              <a:t>I need to point out that these prophecies are specific. These prophecies are well-documented.  These prophecies are far in advance of the events.  </a:t>
            </a:r>
          </a:p>
          <a:p>
            <a:endParaRPr lang="en-US" dirty="0"/>
          </a:p>
          <a:p>
            <a:r>
              <a:rPr lang="en-US" dirty="0"/>
              <a:t>Or – how to use SPECIFIC prophecy to start a conversation about God who wants to be worshipped in the specifics too.</a:t>
            </a:r>
          </a:p>
          <a:p>
            <a:endParaRPr lang="en-US" dirty="0"/>
          </a:p>
          <a:p>
            <a:r>
              <a:rPr lang="en-US" dirty="0"/>
              <a:t>Acts 7:51-52.  Prophecy should not be ignored!</a:t>
            </a:r>
          </a:p>
        </p:txBody>
      </p:sp>
      <p:sp>
        <p:nvSpPr>
          <p:cNvPr id="4" name="Slide Number Placeholder 3"/>
          <p:cNvSpPr>
            <a:spLocks noGrp="1"/>
          </p:cNvSpPr>
          <p:nvPr>
            <p:ph type="sldNum" sz="quarter" idx="5"/>
          </p:nvPr>
        </p:nvSpPr>
        <p:spPr/>
        <p:txBody>
          <a:bodyPr/>
          <a:lstStyle/>
          <a:p>
            <a:fld id="{2C70786C-8A3B-824C-B3C0-5FAD037B8F7A}" type="slidenum">
              <a:rPr lang="en-US" smtClean="0"/>
              <a:t>1</a:t>
            </a:fld>
            <a:endParaRPr lang="en-US"/>
          </a:p>
        </p:txBody>
      </p:sp>
    </p:spTree>
    <p:extLst>
      <p:ext uri="{BB962C8B-B14F-4D97-AF65-F5344CB8AC3E}">
        <p14:creationId xmlns:p14="http://schemas.microsoft.com/office/powerpoint/2010/main" val="1796225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This event is not only recorded in the Bible, but also described as the general practices of Cyrus…. (Also good to know that the NT attributes the entire book to Isaiah – not just the first chapters as some doubters try to suggest.)</a:t>
            </a:r>
          </a:p>
          <a:p>
            <a:endParaRPr lang="en-US" b="0" i="0" dirty="0">
              <a:solidFill>
                <a:srgbClr val="202122"/>
              </a:solidFill>
              <a:effectLst/>
              <a:latin typeface="Arial" panose="020B0604020202020204" pitchFamily="34" charset="0"/>
            </a:endParaRP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The text of the cylinder denounces the deposed Babylonian king </a:t>
            </a:r>
            <a:r>
              <a:rPr lang="en-US" b="0" i="0" u="none" strike="noStrike" dirty="0">
                <a:solidFill>
                  <a:srgbClr val="3366CC"/>
                </a:solidFill>
                <a:effectLst/>
                <a:latin typeface="Arial" panose="020B0604020202020204" pitchFamily="34" charset="0"/>
                <a:hlinkClick r:id="rId3" tooltip="Nabonidus"/>
              </a:rPr>
              <a:t>Nabonidus</a:t>
            </a:r>
            <a:r>
              <a:rPr lang="en-US" b="0" i="0" dirty="0">
                <a:solidFill>
                  <a:srgbClr val="202122"/>
                </a:solidFill>
                <a:effectLst/>
                <a:latin typeface="Arial" panose="020B0604020202020204" pitchFamily="34" charset="0"/>
              </a:rPr>
              <a:t> as impious and portrays Cyrus as pleasing to the chief god </a:t>
            </a:r>
            <a:r>
              <a:rPr lang="en-US" b="0" i="0" u="none" strike="noStrike" dirty="0">
                <a:solidFill>
                  <a:srgbClr val="3366CC"/>
                </a:solidFill>
                <a:effectLst/>
                <a:latin typeface="Arial" panose="020B0604020202020204" pitchFamily="34" charset="0"/>
                <a:hlinkClick r:id="rId4" tooltip="Marduk"/>
              </a:rPr>
              <a:t>Marduk</a:t>
            </a:r>
            <a:r>
              <a:rPr lang="en-US" b="0" i="0" dirty="0">
                <a:solidFill>
                  <a:srgbClr val="202122"/>
                </a:solidFill>
                <a:effectLst/>
                <a:latin typeface="Arial" panose="020B0604020202020204" pitchFamily="34" charset="0"/>
              </a:rPr>
              <a:t>. It describes how Cyrus had improved the lives of the citizens of Babylonia, </a:t>
            </a:r>
            <a:r>
              <a:rPr lang="en-US" b="0" i="0" u="none" strike="noStrike" dirty="0">
                <a:solidFill>
                  <a:srgbClr val="3366CC"/>
                </a:solidFill>
                <a:effectLst/>
                <a:latin typeface="Arial" panose="020B0604020202020204" pitchFamily="34" charset="0"/>
                <a:hlinkClick r:id="rId5" tooltip="Repatriation"/>
              </a:rPr>
              <a:t>repatriated</a:t>
            </a:r>
            <a:r>
              <a:rPr lang="en-US" b="0" i="0" dirty="0">
                <a:solidFill>
                  <a:srgbClr val="202122"/>
                </a:solidFill>
                <a:effectLst/>
                <a:latin typeface="Arial" panose="020B0604020202020204" pitchFamily="34" charset="0"/>
              </a:rPr>
              <a:t> displaced peoples and restored temples and cult sanctuaries.</a:t>
            </a:r>
            <a:r>
              <a:rPr lang="en-US" b="0" i="0" u="none" strike="noStrike" baseline="30000" dirty="0">
                <a:solidFill>
                  <a:srgbClr val="3366CC"/>
                </a:solidFill>
                <a:effectLst/>
                <a:latin typeface="Arial" panose="020B0604020202020204" pitchFamily="34" charset="0"/>
                <a:hlinkClick r:id="rId6"/>
              </a:rPr>
              <a:t>[130]</a:t>
            </a:r>
            <a:r>
              <a:rPr lang="en-US" b="0" i="0" dirty="0">
                <a:solidFill>
                  <a:srgbClr val="202122"/>
                </a:solidFill>
                <a:effectLst/>
                <a:latin typeface="Arial" panose="020B0604020202020204" pitchFamily="34" charset="0"/>
              </a:rPr>
              <a:t> Although not mentioned specifically in the text, the repatriation of the </a:t>
            </a:r>
            <a:r>
              <a:rPr lang="en-US" b="0" i="0" u="none" strike="noStrike" dirty="0">
                <a:solidFill>
                  <a:srgbClr val="3366CC"/>
                </a:solidFill>
                <a:effectLst/>
                <a:latin typeface="Arial" panose="020B0604020202020204" pitchFamily="34" charset="0"/>
                <a:hlinkClick r:id="rId7" tooltip="Jews"/>
              </a:rPr>
              <a:t>Jews</a:t>
            </a:r>
            <a:r>
              <a:rPr lang="en-US" b="0" i="0" dirty="0">
                <a:solidFill>
                  <a:srgbClr val="202122"/>
                </a:solidFill>
                <a:effectLst/>
                <a:latin typeface="Arial" panose="020B0604020202020204" pitchFamily="34" charset="0"/>
              </a:rPr>
              <a:t> from their "</a:t>
            </a:r>
            <a:r>
              <a:rPr lang="en-US" b="0" i="0" u="none" strike="noStrike" dirty="0">
                <a:solidFill>
                  <a:srgbClr val="3366CC"/>
                </a:solidFill>
                <a:effectLst/>
                <a:latin typeface="Arial" panose="020B0604020202020204" pitchFamily="34" charset="0"/>
                <a:hlinkClick r:id="rId8" tooltip="Babylonian captivity"/>
              </a:rPr>
              <a:t>Babylonian captivity</a:t>
            </a:r>
            <a:r>
              <a:rPr lang="en-US" b="0" i="0" dirty="0">
                <a:solidFill>
                  <a:srgbClr val="202122"/>
                </a:solidFill>
                <a:effectLst/>
                <a:latin typeface="Arial" panose="020B0604020202020204" pitchFamily="34" charset="0"/>
              </a:rPr>
              <a:t>" has been interpreted as part of this general policy.</a:t>
            </a:r>
            <a:r>
              <a:rPr lang="en-US" b="0" i="0" u="none" strike="noStrike" baseline="30000" dirty="0">
                <a:solidFill>
                  <a:srgbClr val="3366CC"/>
                </a:solidFill>
                <a:effectLst/>
                <a:latin typeface="Arial" panose="020B0604020202020204" pitchFamily="34" charset="0"/>
                <a:hlinkClick r:id="rId9"/>
              </a:rPr>
              <a:t>[131]</a:t>
            </a:r>
            <a:endParaRPr lang="en-US" dirty="0"/>
          </a:p>
        </p:txBody>
      </p:sp>
      <p:sp>
        <p:nvSpPr>
          <p:cNvPr id="4" name="Slide Number Placeholder 3"/>
          <p:cNvSpPr>
            <a:spLocks noGrp="1"/>
          </p:cNvSpPr>
          <p:nvPr>
            <p:ph type="sldNum" sz="quarter" idx="5"/>
          </p:nvPr>
        </p:nvSpPr>
        <p:spPr/>
        <p:txBody>
          <a:bodyPr/>
          <a:lstStyle/>
          <a:p>
            <a:fld id="{2C70786C-8A3B-824C-B3C0-5FAD037B8F7A}" type="slidenum">
              <a:rPr lang="en-US" smtClean="0"/>
              <a:t>10</a:t>
            </a:fld>
            <a:endParaRPr lang="en-US"/>
          </a:p>
        </p:txBody>
      </p:sp>
    </p:spTree>
    <p:extLst>
      <p:ext uri="{BB962C8B-B14F-4D97-AF65-F5344CB8AC3E}">
        <p14:creationId xmlns:p14="http://schemas.microsoft.com/office/powerpoint/2010/main" val="2531779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Cyrus Cylinder</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tooltip="Persian language"/>
              </a:rPr>
              <a:t>Persian</a:t>
            </a:r>
            <a:r>
              <a:rPr lang="en-US" sz="1200" b="0" i="0" kern="1200" dirty="0">
                <a:solidFill>
                  <a:schemeClr val="tx1"/>
                </a:solidFill>
                <a:effectLst/>
                <a:latin typeface="+mn-lt"/>
                <a:ea typeface="+mn-ea"/>
                <a:cs typeface="+mn-cs"/>
              </a:rPr>
              <a:t>: </a:t>
            </a:r>
            <a:r>
              <a:rPr lang="ar-AE" sz="1200" b="0" i="0" kern="1200" dirty="0">
                <a:solidFill>
                  <a:schemeClr val="tx1"/>
                </a:solidFill>
                <a:effectLst/>
                <a:latin typeface="+mn-lt"/>
                <a:ea typeface="+mn-ea"/>
                <a:cs typeface="+mn-cs"/>
              </a:rPr>
              <a:t>استوانه کوروش‎, </a:t>
            </a:r>
            <a:r>
              <a:rPr lang="en-US" sz="1200" u="none" strike="noStrike" kern="1200" dirty="0">
                <a:solidFill>
                  <a:schemeClr val="tx1"/>
                </a:solidFill>
                <a:effectLst/>
                <a:latin typeface="+mn-lt"/>
                <a:ea typeface="+mn-ea"/>
                <a:cs typeface="+mn-cs"/>
                <a:hlinkClick r:id="rId4" tooltip="Romanization of Persian"/>
              </a:rPr>
              <a:t>romanized</a:t>
            </a:r>
            <a:r>
              <a:rPr lang="en-US" sz="1200" dirty="0"/>
              <a:t>: </a:t>
            </a:r>
            <a:r>
              <a:rPr lang="en-US" sz="1200" b="0" i="1" kern="1200" dirty="0" err="1">
                <a:solidFill>
                  <a:schemeClr val="tx1"/>
                </a:solidFill>
                <a:effectLst/>
                <a:latin typeface="+mn-lt"/>
                <a:ea typeface="+mn-ea"/>
                <a:cs typeface="+mn-cs"/>
              </a:rPr>
              <a:t>Ostovane</a:t>
            </a:r>
            <a:r>
              <a:rPr lang="en-US" sz="1200" b="0" i="1" kern="1200" dirty="0">
                <a:solidFill>
                  <a:schemeClr val="tx1"/>
                </a:solidFill>
                <a:effectLst/>
                <a:latin typeface="+mn-lt"/>
                <a:ea typeface="+mn-ea"/>
                <a:cs typeface="+mn-cs"/>
              </a:rPr>
              <a:t>-ye </a:t>
            </a:r>
            <a:r>
              <a:rPr lang="en-US" sz="1200" b="0" i="1" kern="1200" dirty="0" err="1">
                <a:solidFill>
                  <a:schemeClr val="tx1"/>
                </a:solidFill>
                <a:effectLst/>
                <a:latin typeface="+mn-lt"/>
                <a:ea typeface="+mn-ea"/>
                <a:cs typeface="+mn-cs"/>
              </a:rPr>
              <a:t>Kūrosh</a:t>
            </a:r>
            <a:r>
              <a:rPr lang="en-US" sz="1200" b="0" i="0" kern="1200" dirty="0">
                <a:solidFill>
                  <a:schemeClr val="tx1"/>
                </a:solidFill>
                <a:effectLst/>
                <a:latin typeface="+mn-lt"/>
                <a:ea typeface="+mn-ea"/>
                <a:cs typeface="+mn-cs"/>
              </a:rPr>
              <a:t>) or </a:t>
            </a:r>
            <a:r>
              <a:rPr lang="en-US" sz="1200" b="1" i="0" kern="1200" dirty="0">
                <a:solidFill>
                  <a:schemeClr val="tx1"/>
                </a:solidFill>
                <a:effectLst/>
                <a:latin typeface="+mn-lt"/>
                <a:ea typeface="+mn-ea"/>
                <a:cs typeface="+mn-cs"/>
              </a:rPr>
              <a:t>Cyrus Charter</a:t>
            </a:r>
            <a:r>
              <a:rPr lang="en-US" sz="1200" b="0" i="0" kern="1200" dirty="0">
                <a:solidFill>
                  <a:schemeClr val="tx1"/>
                </a:solidFill>
                <a:effectLst/>
                <a:latin typeface="+mn-lt"/>
                <a:ea typeface="+mn-ea"/>
                <a:cs typeface="+mn-cs"/>
              </a:rPr>
              <a:t> (</a:t>
            </a:r>
            <a:r>
              <a:rPr lang="ar-AE" sz="1200" b="0" i="0" kern="1200" dirty="0">
                <a:solidFill>
                  <a:schemeClr val="tx1"/>
                </a:solidFill>
                <a:effectLst/>
                <a:latin typeface="+mn-lt"/>
                <a:ea typeface="+mn-ea"/>
                <a:cs typeface="+mn-cs"/>
              </a:rPr>
              <a:t>منشور کوروش</a:t>
            </a:r>
            <a:r>
              <a:rPr lang="en-US" sz="1200" b="0" i="1" kern="1200" dirty="0" err="1">
                <a:solidFill>
                  <a:schemeClr val="tx1"/>
                </a:solidFill>
                <a:effectLst/>
                <a:latin typeface="+mn-lt"/>
                <a:ea typeface="+mn-ea"/>
                <a:cs typeface="+mn-cs"/>
              </a:rPr>
              <a:t>Manshūre</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Kūrosh</a:t>
            </a:r>
            <a:r>
              <a:rPr lang="en-US" sz="1200" b="0" i="0" kern="1200" dirty="0">
                <a:solidFill>
                  <a:schemeClr val="tx1"/>
                </a:solidFill>
                <a:effectLst/>
                <a:latin typeface="+mn-lt"/>
                <a:ea typeface="+mn-ea"/>
                <a:cs typeface="+mn-cs"/>
              </a:rPr>
              <a:t>) is an ancient clay cylinder, now broken into several pieces, on which is written a declaration in </a:t>
            </a:r>
            <a:r>
              <a:rPr lang="en-US" sz="1200" b="0" i="0" u="none" strike="noStrike" kern="1200" dirty="0">
                <a:solidFill>
                  <a:schemeClr val="tx1"/>
                </a:solidFill>
                <a:effectLst/>
                <a:latin typeface="+mn-lt"/>
                <a:ea typeface="+mn-ea"/>
                <a:cs typeface="+mn-cs"/>
                <a:hlinkClick r:id="rId5" tooltip="Akkadian language"/>
              </a:rPr>
              <a:t>Akkadian</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6" tooltip="Cuneiform script"/>
              </a:rPr>
              <a:t>cuneiform script</a:t>
            </a:r>
            <a:r>
              <a:rPr lang="en-US" sz="1200" b="0" i="0" kern="1200" dirty="0">
                <a:solidFill>
                  <a:schemeClr val="tx1"/>
                </a:solidFill>
                <a:effectLst/>
                <a:latin typeface="+mn-lt"/>
                <a:ea typeface="+mn-ea"/>
                <a:cs typeface="+mn-cs"/>
              </a:rPr>
              <a:t> in the name of </a:t>
            </a:r>
            <a:r>
              <a:rPr lang="en-US" sz="1200" b="0" i="0" u="none" strike="noStrike" kern="1200" dirty="0">
                <a:solidFill>
                  <a:schemeClr val="tx1"/>
                </a:solidFill>
                <a:effectLst/>
                <a:latin typeface="+mn-lt"/>
                <a:ea typeface="+mn-ea"/>
                <a:cs typeface="+mn-cs"/>
                <a:hlinkClick r:id="rId7" tooltip="Persia"/>
              </a:rPr>
              <a:t>Persia</a:t>
            </a:r>
            <a:r>
              <a:rPr lang="en-US" sz="1200" b="0" i="0" kern="1200" dirty="0">
                <a:solidFill>
                  <a:schemeClr val="tx1"/>
                </a:solidFill>
                <a:effectLst/>
                <a:latin typeface="+mn-lt"/>
                <a:ea typeface="+mn-ea"/>
                <a:cs typeface="+mn-cs"/>
              </a:rPr>
              <a:t>'s </a:t>
            </a:r>
            <a:r>
              <a:rPr lang="en-US" sz="1200" b="0" i="0" u="none" strike="noStrike" kern="1200" dirty="0">
                <a:solidFill>
                  <a:schemeClr val="tx1"/>
                </a:solidFill>
                <a:effectLst/>
                <a:latin typeface="+mn-lt"/>
                <a:ea typeface="+mn-ea"/>
                <a:cs typeface="+mn-cs"/>
                <a:hlinkClick r:id="rId8" tooltip="Achaemenid Empire"/>
              </a:rPr>
              <a:t>Achaemenid</a:t>
            </a:r>
            <a:r>
              <a:rPr lang="en-US" sz="1200" b="0" i="0" kern="1200" dirty="0">
                <a:solidFill>
                  <a:schemeClr val="tx1"/>
                </a:solidFill>
                <a:effectLst/>
                <a:latin typeface="+mn-lt"/>
                <a:ea typeface="+mn-ea"/>
                <a:cs typeface="+mn-cs"/>
              </a:rPr>
              <a:t> king </a:t>
            </a:r>
            <a:r>
              <a:rPr lang="en-US" sz="1200" b="0" i="0" u="none" strike="noStrike" kern="1200" dirty="0">
                <a:solidFill>
                  <a:schemeClr val="tx1"/>
                </a:solidFill>
                <a:effectLst/>
                <a:latin typeface="+mn-lt"/>
                <a:ea typeface="+mn-ea"/>
                <a:cs typeface="+mn-cs"/>
                <a:hlinkClick r:id="rId9" tooltip="Cyrus the Great"/>
              </a:rPr>
              <a:t>Cyrus the Great</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0"/>
              </a:rPr>
              <a:t>[2]</a:t>
            </a:r>
            <a:r>
              <a:rPr lang="en-US" sz="1200" b="0" i="0" u="none" strike="noStrike" kern="1200" baseline="30000" dirty="0">
                <a:solidFill>
                  <a:schemeClr val="tx1"/>
                </a:solidFill>
                <a:effectLst/>
                <a:latin typeface="+mn-lt"/>
                <a:ea typeface="+mn-ea"/>
                <a:cs typeface="+mn-cs"/>
                <a:hlinkClick r:id="rId11"/>
              </a:rPr>
              <a:t>[3]</a:t>
            </a:r>
            <a:r>
              <a:rPr lang="en-US" sz="1200" b="0" i="0" kern="1200" dirty="0">
                <a:solidFill>
                  <a:schemeClr val="tx1"/>
                </a:solidFill>
                <a:effectLst/>
                <a:latin typeface="+mn-lt"/>
                <a:ea typeface="+mn-ea"/>
                <a:cs typeface="+mn-cs"/>
              </a:rPr>
              <a:t> It dates from the 6th century BC and was discovered in the ruins of </a:t>
            </a:r>
            <a:r>
              <a:rPr lang="en-US" sz="1200" b="0" i="0" u="none" strike="noStrike" kern="1200" dirty="0">
                <a:solidFill>
                  <a:schemeClr val="tx1"/>
                </a:solidFill>
                <a:effectLst/>
                <a:latin typeface="+mn-lt"/>
                <a:ea typeface="+mn-ea"/>
                <a:cs typeface="+mn-cs"/>
                <a:hlinkClick r:id="rId12" tooltip="Babylon"/>
              </a:rPr>
              <a:t>Babylon</a:t>
            </a:r>
            <a:r>
              <a:rPr lang="en-US" sz="1200" b="0" i="0" kern="1200" dirty="0">
                <a:solidFill>
                  <a:schemeClr val="tx1"/>
                </a:solidFill>
                <a:effectLst/>
                <a:latin typeface="+mn-lt"/>
                <a:ea typeface="+mn-ea"/>
                <a:cs typeface="+mn-cs"/>
              </a:rPr>
              <a:t> in </a:t>
            </a:r>
            <a:r>
              <a:rPr lang="en-US" sz="1200" b="0" i="0" u="none" strike="noStrike" kern="1200" dirty="0">
                <a:solidFill>
                  <a:schemeClr val="tx1"/>
                </a:solidFill>
                <a:effectLst/>
                <a:latin typeface="+mn-lt"/>
                <a:ea typeface="+mn-ea"/>
                <a:cs typeface="+mn-cs"/>
                <a:hlinkClick r:id="rId13" tooltip="Mesopotamia"/>
              </a:rPr>
              <a:t>Mesopotamia</a:t>
            </a:r>
            <a:r>
              <a:rPr lang="en-US" sz="1200" b="0" i="0" kern="1200" dirty="0">
                <a:solidFill>
                  <a:schemeClr val="tx1"/>
                </a:solidFill>
                <a:effectLst/>
                <a:latin typeface="+mn-lt"/>
                <a:ea typeface="+mn-ea"/>
                <a:cs typeface="+mn-cs"/>
              </a:rPr>
              <a:t> (modern </a:t>
            </a:r>
            <a:r>
              <a:rPr lang="en-US" sz="1200" b="0" i="0" u="none" strike="noStrike" kern="1200" dirty="0">
                <a:solidFill>
                  <a:schemeClr val="tx1"/>
                </a:solidFill>
                <a:effectLst/>
                <a:latin typeface="+mn-lt"/>
                <a:ea typeface="+mn-ea"/>
                <a:cs typeface="+mn-cs"/>
                <a:hlinkClick r:id="rId14" tooltip="Iraq"/>
              </a:rPr>
              <a:t>Iraq</a:t>
            </a:r>
            <a:r>
              <a:rPr lang="en-US" sz="1200" b="0" i="0" kern="1200" dirty="0">
                <a:solidFill>
                  <a:schemeClr val="tx1"/>
                </a:solidFill>
                <a:effectLst/>
                <a:latin typeface="+mn-lt"/>
                <a:ea typeface="+mn-ea"/>
                <a:cs typeface="+mn-cs"/>
              </a:rPr>
              <a:t>) in 1879.</a:t>
            </a:r>
            <a:r>
              <a:rPr lang="en-US" sz="1200" b="0" i="0" u="none" strike="noStrike" kern="1200" baseline="30000" dirty="0">
                <a:solidFill>
                  <a:schemeClr val="tx1"/>
                </a:solidFill>
                <a:effectLst/>
                <a:latin typeface="+mn-lt"/>
                <a:ea typeface="+mn-ea"/>
                <a:cs typeface="+mn-cs"/>
                <a:hlinkClick r:id="rId10"/>
              </a:rPr>
              <a:t>[2]</a:t>
            </a:r>
            <a:r>
              <a:rPr lang="en-US" sz="1200" b="0" i="0" kern="1200" dirty="0">
                <a:solidFill>
                  <a:schemeClr val="tx1"/>
                </a:solidFill>
                <a:effectLst/>
                <a:latin typeface="+mn-lt"/>
                <a:ea typeface="+mn-ea"/>
                <a:cs typeface="+mn-cs"/>
              </a:rPr>
              <a:t> It is currently in the possession of the </a:t>
            </a:r>
            <a:r>
              <a:rPr lang="en-US" sz="1200" b="0" i="0" u="none" strike="noStrike" kern="1200" dirty="0">
                <a:solidFill>
                  <a:schemeClr val="tx1"/>
                </a:solidFill>
                <a:effectLst/>
                <a:latin typeface="+mn-lt"/>
                <a:ea typeface="+mn-ea"/>
                <a:cs typeface="+mn-cs"/>
                <a:hlinkClick r:id="rId15" tooltip="British Museum"/>
              </a:rPr>
              <a:t>British Museum</a:t>
            </a:r>
            <a:r>
              <a:rPr lang="en-US" sz="1200" b="0" i="0" kern="1200" dirty="0">
                <a:solidFill>
                  <a:schemeClr val="tx1"/>
                </a:solidFill>
                <a:effectLst/>
                <a:latin typeface="+mn-lt"/>
                <a:ea typeface="+mn-ea"/>
                <a:cs typeface="+mn-cs"/>
              </a:rPr>
              <a:t>, which sponsored the expedition that discovered the cylinder. It was created and used as a </a:t>
            </a:r>
            <a:r>
              <a:rPr lang="en-US" sz="1200" b="0" i="0" u="none" strike="noStrike" kern="1200" dirty="0">
                <a:solidFill>
                  <a:schemeClr val="tx1"/>
                </a:solidFill>
                <a:effectLst/>
                <a:latin typeface="+mn-lt"/>
                <a:ea typeface="+mn-ea"/>
                <a:cs typeface="+mn-cs"/>
                <a:hlinkClick r:id="rId16" tooltip="Foundation deposit"/>
              </a:rPr>
              <a:t>foundation deposit</a:t>
            </a:r>
            <a:r>
              <a:rPr lang="en-US" sz="1200" b="0" i="0" kern="1200" dirty="0">
                <a:solidFill>
                  <a:schemeClr val="tx1"/>
                </a:solidFill>
                <a:effectLst/>
                <a:latin typeface="+mn-lt"/>
                <a:ea typeface="+mn-ea"/>
                <a:cs typeface="+mn-cs"/>
              </a:rPr>
              <a:t> following the </a:t>
            </a:r>
            <a:r>
              <a:rPr lang="en-US" sz="1200" b="0" i="0" u="none" strike="noStrike" kern="1200" dirty="0">
                <a:solidFill>
                  <a:schemeClr val="tx1"/>
                </a:solidFill>
                <a:effectLst/>
                <a:latin typeface="+mn-lt"/>
                <a:ea typeface="+mn-ea"/>
                <a:cs typeface="+mn-cs"/>
                <a:hlinkClick r:id="rId17" tooltip="Babylon"/>
              </a:rPr>
              <a:t>Persian conquest</a:t>
            </a:r>
            <a:r>
              <a:rPr lang="en-US" sz="1200" b="0" i="0" kern="1200" dirty="0">
                <a:solidFill>
                  <a:schemeClr val="tx1"/>
                </a:solidFill>
                <a:effectLst/>
                <a:latin typeface="+mn-lt"/>
                <a:ea typeface="+mn-ea"/>
                <a:cs typeface="+mn-cs"/>
              </a:rPr>
              <a:t> of </a:t>
            </a:r>
            <a:r>
              <a:rPr lang="en-US" sz="1200" b="0" i="0" u="none" strike="noStrike" kern="1200" dirty="0">
                <a:solidFill>
                  <a:schemeClr val="tx1"/>
                </a:solidFill>
                <a:effectLst/>
                <a:latin typeface="+mn-lt"/>
                <a:ea typeface="+mn-ea"/>
                <a:cs typeface="+mn-cs"/>
                <a:hlinkClick r:id="rId12" tooltip="Babylon"/>
              </a:rPr>
              <a:t>Babylon</a:t>
            </a:r>
            <a:r>
              <a:rPr lang="en-US" sz="1200" b="0" i="0" kern="1200" dirty="0">
                <a:solidFill>
                  <a:schemeClr val="tx1"/>
                </a:solidFill>
                <a:effectLst/>
                <a:latin typeface="+mn-lt"/>
                <a:ea typeface="+mn-ea"/>
                <a:cs typeface="+mn-cs"/>
              </a:rPr>
              <a:t> in 539 BC, when the </a:t>
            </a:r>
            <a:r>
              <a:rPr lang="en-US" sz="1200" b="0" i="0" u="none" strike="noStrike" kern="1200" dirty="0">
                <a:solidFill>
                  <a:schemeClr val="tx1"/>
                </a:solidFill>
                <a:effectLst/>
                <a:latin typeface="+mn-lt"/>
                <a:ea typeface="+mn-ea"/>
                <a:cs typeface="+mn-cs"/>
                <a:hlinkClick r:id="rId18" tooltip="Neo-Babylonian Empire"/>
              </a:rPr>
              <a:t>Neo-Babylonian Empire</a:t>
            </a:r>
            <a:r>
              <a:rPr lang="en-US" sz="1200" b="0" i="0" kern="1200" dirty="0">
                <a:solidFill>
                  <a:schemeClr val="tx1"/>
                </a:solidFill>
                <a:effectLst/>
                <a:latin typeface="+mn-lt"/>
                <a:ea typeface="+mn-ea"/>
                <a:cs typeface="+mn-cs"/>
              </a:rPr>
              <a:t> was invaded by Cyrus and incorporated into his </a:t>
            </a:r>
            <a:r>
              <a:rPr lang="en-US" sz="1200" b="0" i="0" u="none" strike="noStrike" kern="1200" dirty="0">
                <a:solidFill>
                  <a:schemeClr val="tx1"/>
                </a:solidFill>
                <a:effectLst/>
                <a:latin typeface="+mn-lt"/>
                <a:ea typeface="+mn-ea"/>
                <a:cs typeface="+mn-cs"/>
                <a:hlinkClick r:id="rId8" tooltip="Achaemenid Empire"/>
              </a:rPr>
              <a:t>Persian Empire</a:t>
            </a:r>
            <a:r>
              <a:rPr lang="en-US" sz="1200" b="0" i="0" kern="1200" dirty="0">
                <a:solidFill>
                  <a:schemeClr val="tx1"/>
                </a:solidFill>
                <a:effectLst/>
                <a:latin typeface="+mn-lt"/>
                <a:ea typeface="+mn-ea"/>
                <a:cs typeface="+mn-cs"/>
              </a:rPr>
              <a:t>.</a:t>
            </a:r>
            <a:endParaRPr lang="en-US" sz="1200" dirty="0"/>
          </a:p>
          <a:p>
            <a:endParaRPr lang="en-US" dirty="0"/>
          </a:p>
        </p:txBody>
      </p:sp>
      <p:sp>
        <p:nvSpPr>
          <p:cNvPr id="4" name="Slide Number Placeholder 3"/>
          <p:cNvSpPr>
            <a:spLocks noGrp="1"/>
          </p:cNvSpPr>
          <p:nvPr>
            <p:ph type="sldNum" sz="quarter" idx="5"/>
          </p:nvPr>
        </p:nvSpPr>
        <p:spPr/>
        <p:txBody>
          <a:bodyPr/>
          <a:lstStyle/>
          <a:p>
            <a:fld id="{2C70786C-8A3B-824C-B3C0-5FAD037B8F7A}" type="slidenum">
              <a:rPr lang="en-US" smtClean="0"/>
              <a:t>11</a:t>
            </a:fld>
            <a:endParaRPr lang="en-US"/>
          </a:p>
        </p:txBody>
      </p:sp>
    </p:spTree>
    <p:extLst>
      <p:ext uri="{BB962C8B-B14F-4D97-AF65-F5344CB8AC3E}">
        <p14:creationId xmlns:p14="http://schemas.microsoft.com/office/powerpoint/2010/main" val="1243589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Lato" panose="020F0502020204030203" pitchFamily="34" charset="0"/>
              </a:rPr>
              <a:t>Ezekiel’s prophetic message is one of the easiest to place in an accurate time frame. In verse 2 of the </a:t>
            </a:r>
            <a:r>
              <a:rPr lang="en-US" sz="1800" dirty="0" err="1">
                <a:effectLst/>
                <a:latin typeface="Lato" panose="020F0502020204030203" pitchFamily="34" charset="0"/>
              </a:rPr>
              <a:t>rst</a:t>
            </a:r>
            <a:r>
              <a:rPr lang="en-US" sz="1800" dirty="0">
                <a:effectLst/>
                <a:latin typeface="Lato" panose="020F0502020204030203" pitchFamily="34" charset="0"/>
              </a:rPr>
              <a:t> chapter, the prophet noted that his visions and prophecies began “in the </a:t>
            </a:r>
            <a:r>
              <a:rPr lang="en-US" sz="1800" dirty="0" err="1">
                <a:effectLst/>
                <a:latin typeface="Lato" panose="020F0502020204030203" pitchFamily="34" charset="0"/>
              </a:rPr>
              <a:t>fth</a:t>
            </a:r>
            <a:r>
              <a:rPr lang="en-US" sz="1800" dirty="0">
                <a:effectLst/>
                <a:latin typeface="Lato" panose="020F0502020204030203" pitchFamily="34" charset="0"/>
              </a:rPr>
              <a:t> year of King </a:t>
            </a:r>
            <a:r>
              <a:rPr lang="en-US" sz="1800" dirty="0" err="1">
                <a:effectLst/>
                <a:latin typeface="Lato" panose="020F0502020204030203" pitchFamily="34" charset="0"/>
              </a:rPr>
              <a:t>Johoiachin’s</a:t>
            </a:r>
            <a:r>
              <a:rPr lang="en-US" sz="1800" dirty="0">
                <a:effectLst/>
                <a:latin typeface="Lato" panose="020F0502020204030203" pitchFamily="34" charset="0"/>
              </a:rPr>
              <a:t> captivity.” The date for this captivity is virtually unanimously accepted as 597 B.C. during the second deportation of citizens from Judea to Babylon, which is documented in detail in 2 Kings 24:10-20. Furthermore, not only is the deportation recorded in the biblical account, but the ancient Chaldean records document it as well (Free and Vos, 1992, p. 194). Since Ezekiel’s visions began </a:t>
            </a:r>
            <a:r>
              <a:rPr lang="en-US" sz="1800" dirty="0" err="1">
                <a:effectLst/>
                <a:latin typeface="Lato" panose="020F0502020204030203" pitchFamily="34" charset="0"/>
              </a:rPr>
              <a:t>ve</a:t>
            </a:r>
            <a:r>
              <a:rPr lang="en-US" sz="1800" dirty="0">
                <a:effectLst/>
                <a:latin typeface="Lato" panose="020F0502020204030203" pitchFamily="34" charset="0"/>
              </a:rPr>
              <a:t> years after the deportation, then a rm date of 592 B.C. can be established for the beginning of his prophecy. The prophet supplies other </a:t>
            </a:r>
            <a:r>
              <a:rPr lang="en-US" sz="1800" dirty="0" err="1">
                <a:effectLst/>
                <a:latin typeface="Lato" panose="020F0502020204030203" pitchFamily="34" charset="0"/>
              </a:rPr>
              <a:t>specic</a:t>
            </a:r>
            <a:r>
              <a:rPr lang="en-US" sz="1800" dirty="0">
                <a:effectLst/>
                <a:latin typeface="Lato" panose="020F0502020204030203" pitchFamily="34" charset="0"/>
              </a:rPr>
              <a:t> dates such as the seventh year (20:1), the ninth year (24:1), the eleventh year (26:1), and the latest date given as the twenty-seventh year (29:17) [Note: for an outline see Archer, 1974, pp. 368-369]. </a:t>
            </a:r>
            <a:endParaRPr lang="en-US" dirty="0"/>
          </a:p>
          <a:p>
            <a:r>
              <a:rPr lang="en-US" sz="1800" dirty="0">
                <a:effectLst/>
                <a:latin typeface="Lato" panose="020F0502020204030203" pitchFamily="34" charset="0"/>
              </a:rPr>
              <a:t>Due to the </a:t>
            </a:r>
            <a:r>
              <a:rPr lang="en-US" sz="1800" dirty="0" err="1">
                <a:effectLst/>
                <a:latin typeface="Lato" panose="020F0502020204030203" pitchFamily="34" charset="0"/>
              </a:rPr>
              <a:t>rmly</a:t>
            </a:r>
            <a:r>
              <a:rPr lang="en-US" sz="1800" dirty="0">
                <a:effectLst/>
                <a:latin typeface="Lato" panose="020F0502020204030203" pitchFamily="34" charset="0"/>
              </a:rPr>
              <a:t> established dating system that Ezekiel chose to use for his prophecy, the date of the prophecy regarding the city of </a:t>
            </a:r>
            <a:r>
              <a:rPr lang="en-US" sz="1800" dirty="0" err="1">
                <a:effectLst/>
                <a:latin typeface="Lato" panose="020F0502020204030203" pitchFamily="34" charset="0"/>
              </a:rPr>
              <a:t>Tyre</a:t>
            </a:r>
            <a:r>
              <a:rPr lang="en-US" sz="1800" dirty="0">
                <a:effectLst/>
                <a:latin typeface="Lato" panose="020F0502020204030203" pitchFamily="34" charset="0"/>
              </a:rPr>
              <a:t>, found in chapter 26, can be accurately established as the eleventh year after 597, which would be 586 B.C. </a:t>
            </a:r>
            <a:endParaRPr lang="en-US" dirty="0"/>
          </a:p>
          <a:p>
            <a:endParaRPr lang="en-US" dirty="0"/>
          </a:p>
        </p:txBody>
      </p:sp>
      <p:sp>
        <p:nvSpPr>
          <p:cNvPr id="4" name="Slide Number Placeholder 3"/>
          <p:cNvSpPr>
            <a:spLocks noGrp="1"/>
          </p:cNvSpPr>
          <p:nvPr>
            <p:ph type="sldNum" sz="quarter" idx="5"/>
          </p:nvPr>
        </p:nvSpPr>
        <p:spPr/>
        <p:txBody>
          <a:bodyPr/>
          <a:lstStyle/>
          <a:p>
            <a:fld id="{2C70786C-8A3B-824C-B3C0-5FAD037B8F7A}" type="slidenum">
              <a:rPr lang="en-US" smtClean="0"/>
              <a:t>12</a:t>
            </a:fld>
            <a:endParaRPr lang="en-US"/>
          </a:p>
        </p:txBody>
      </p:sp>
    </p:spTree>
    <p:extLst>
      <p:ext uri="{BB962C8B-B14F-4D97-AF65-F5344CB8AC3E}">
        <p14:creationId xmlns:p14="http://schemas.microsoft.com/office/powerpoint/2010/main" val="1538975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0786C-8A3B-824C-B3C0-5FAD037B8F7A}" type="slidenum">
              <a:rPr lang="en-US" smtClean="0"/>
              <a:t>15</a:t>
            </a:fld>
            <a:endParaRPr lang="en-US"/>
          </a:p>
        </p:txBody>
      </p:sp>
    </p:spTree>
    <p:extLst>
      <p:ext uri="{BB962C8B-B14F-4D97-AF65-F5344CB8AC3E}">
        <p14:creationId xmlns:p14="http://schemas.microsoft.com/office/powerpoint/2010/main" val="752090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system-ui"/>
              </a:rPr>
              <a:t>The Lord is not slow in keeping his promise, as some understand slowness. Instead he is patient with you, not wanting anyone to perish, but </a:t>
            </a:r>
            <a:r>
              <a:rPr lang="en-US" b="1" i="0" dirty="0">
                <a:solidFill>
                  <a:srgbClr val="000000"/>
                </a:solidFill>
                <a:effectLst/>
                <a:latin typeface="system-ui"/>
              </a:rPr>
              <a:t>everyone</a:t>
            </a:r>
            <a:r>
              <a:rPr lang="en-US" b="0" i="0" dirty="0">
                <a:solidFill>
                  <a:srgbClr val="000000"/>
                </a:solidFill>
                <a:effectLst/>
                <a:latin typeface="system-ui"/>
              </a:rPr>
              <a:t> to come to </a:t>
            </a:r>
            <a:r>
              <a:rPr lang="en-US" b="1" i="0" dirty="0">
                <a:solidFill>
                  <a:srgbClr val="000000"/>
                </a:solidFill>
                <a:effectLst/>
                <a:latin typeface="system-ui"/>
              </a:rPr>
              <a:t>repentance</a:t>
            </a:r>
            <a:r>
              <a:rPr lang="en-US" b="0" i="0" dirty="0">
                <a:solidFill>
                  <a:srgbClr val="000000"/>
                </a:solidFill>
                <a:effectLst/>
                <a:latin typeface="system-ui"/>
              </a:rPr>
              <a:t>.</a:t>
            </a:r>
          </a:p>
          <a:p>
            <a:endParaRPr lang="en-US" b="0" i="0" dirty="0">
              <a:solidFill>
                <a:srgbClr val="000000"/>
              </a:solidFill>
              <a:effectLst/>
              <a:latin typeface="system-ui"/>
            </a:endParaRPr>
          </a:p>
          <a:p>
            <a:r>
              <a:rPr lang="en-US" b="0" i="0" dirty="0">
                <a:solidFill>
                  <a:srgbClr val="000000"/>
                </a:solidFill>
                <a:effectLst/>
                <a:latin typeface="system-ui"/>
              </a:rPr>
              <a:t>2 Peter 3:9</a:t>
            </a:r>
            <a:endParaRPr lang="en-US" dirty="0"/>
          </a:p>
        </p:txBody>
      </p:sp>
      <p:sp>
        <p:nvSpPr>
          <p:cNvPr id="4" name="Slide Number Placeholder 3"/>
          <p:cNvSpPr>
            <a:spLocks noGrp="1"/>
          </p:cNvSpPr>
          <p:nvPr>
            <p:ph type="sldNum" sz="quarter" idx="5"/>
          </p:nvPr>
        </p:nvSpPr>
        <p:spPr/>
        <p:txBody>
          <a:bodyPr/>
          <a:lstStyle/>
          <a:p>
            <a:fld id="{2C70786C-8A3B-824C-B3C0-5FAD037B8F7A}" type="slidenum">
              <a:rPr lang="en-US" smtClean="0"/>
              <a:t>16</a:t>
            </a:fld>
            <a:endParaRPr lang="en-US"/>
          </a:p>
        </p:txBody>
      </p:sp>
    </p:spTree>
    <p:extLst>
      <p:ext uri="{BB962C8B-B14F-4D97-AF65-F5344CB8AC3E}">
        <p14:creationId xmlns:p14="http://schemas.microsoft.com/office/powerpoint/2010/main" val="3204737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Slant – how to talk to an atheist about Bible prophecy.  Aron Ra – popular </a:t>
            </a:r>
            <a:r>
              <a:rPr lang="en-US" dirty="0" err="1"/>
              <a:t>Athiest</a:t>
            </a:r>
            <a:r>
              <a:rPr lang="en-US" dirty="0"/>
              <a:t> on Twitter (X) claims Bible prophecy is ambiguous!</a:t>
            </a:r>
          </a:p>
          <a:p>
            <a:r>
              <a:rPr lang="en-US" dirty="0"/>
              <a:t> I want to point out today how specific it truly is!</a:t>
            </a:r>
          </a:p>
          <a:p>
            <a:endParaRPr lang="en-US" dirty="0"/>
          </a:p>
          <a:p>
            <a:endParaRPr lang="en-US" dirty="0"/>
          </a:p>
          <a:p>
            <a:r>
              <a:rPr lang="en-US" dirty="0"/>
              <a:t>I need to point out that these prophecies are specific. These prophecies are well-documented.  These prophecies are far in advance of the events.  </a:t>
            </a:r>
          </a:p>
          <a:p>
            <a:endParaRPr lang="en-US" dirty="0"/>
          </a:p>
          <a:p>
            <a:r>
              <a:rPr lang="en-US" dirty="0"/>
              <a:t>Or – how to use SPECIFIC prophecy to start a conversation about God who wants to be worshipped in the specifics too.</a:t>
            </a:r>
          </a:p>
          <a:p>
            <a:endParaRPr lang="en-US" dirty="0"/>
          </a:p>
          <a:p>
            <a:r>
              <a:rPr lang="en-US" dirty="0"/>
              <a:t>Acts 7:51-52.  Prophecy should not be ignored!</a:t>
            </a:r>
          </a:p>
        </p:txBody>
      </p:sp>
      <p:sp>
        <p:nvSpPr>
          <p:cNvPr id="4" name="Slide Number Placeholder 3"/>
          <p:cNvSpPr>
            <a:spLocks noGrp="1"/>
          </p:cNvSpPr>
          <p:nvPr>
            <p:ph type="sldNum" sz="quarter" idx="5"/>
          </p:nvPr>
        </p:nvSpPr>
        <p:spPr/>
        <p:txBody>
          <a:bodyPr/>
          <a:lstStyle/>
          <a:p>
            <a:fld id="{2C70786C-8A3B-824C-B3C0-5FAD037B8F7A}" type="slidenum">
              <a:rPr lang="en-US" smtClean="0"/>
              <a:t>17</a:t>
            </a:fld>
            <a:endParaRPr lang="en-US"/>
          </a:p>
        </p:txBody>
      </p:sp>
    </p:spTree>
    <p:extLst>
      <p:ext uri="{BB962C8B-B14F-4D97-AF65-F5344CB8AC3E}">
        <p14:creationId xmlns:p14="http://schemas.microsoft.com/office/powerpoint/2010/main" val="229076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18 I will raise up a prophet from among their countrymen like you, and I will put My words in his mouth, and he shall speak to them all that I command him. 19 It shall come about that whoever will not listen to My words which he shall speak in My name, I Myself will require it of him. 20 But the prophet who speaks a word presumptuously in My name which I have not commanded him to speak, or which he speaks in the name of other gods, that prophet shall die.’ 21 You may say in your heart, ‘How will we know the word which the Lord has not spoken?’ 22 When a prophet speaks in the name of the Lord, if the thing does not come about or come true, that is the thing which the Lord has not spoken. The prophet has spoken it presumptuously; you shall not be afraid of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for any sign – God gives the sign of the virgin.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b="1" i="0" dirty="0">
                <a:solidFill>
                  <a:srgbClr val="625529"/>
                </a:solidFill>
                <a:effectLst/>
                <a:latin typeface="Segoe UI" panose="020B0502040204020203" pitchFamily="34" charset="0"/>
                <a:hlinkClick r:id="rId3"/>
              </a:rPr>
              <a:t>1 Corinthians 14:3</a:t>
            </a:r>
            <a:r>
              <a:rPr lang="en-US" b="1" i="0" dirty="0">
                <a:solidFill>
                  <a:srgbClr val="625529"/>
                </a:solidFill>
                <a:effectLst/>
                <a:latin typeface="Segoe UI" panose="020B0502040204020203" pitchFamily="34" charset="0"/>
              </a:rPr>
              <a:t> </a:t>
            </a:r>
            <a:r>
              <a:rPr lang="en-US" b="0" i="0" dirty="0">
                <a:solidFill>
                  <a:srgbClr val="444444"/>
                </a:solidFill>
                <a:effectLst/>
                <a:latin typeface="Segoe UI" panose="020B0502040204020203" pitchFamily="34" charset="0"/>
              </a:rPr>
              <a:t>ESV / </a:t>
            </a:r>
          </a:p>
          <a:p>
            <a:pPr algn="l"/>
            <a:r>
              <a:rPr lang="en-US" b="0" i="0" dirty="0">
                <a:solidFill>
                  <a:srgbClr val="000000"/>
                </a:solidFill>
                <a:effectLst/>
                <a:latin typeface="Segoe UI" panose="020B0502040204020203" pitchFamily="34" charset="0"/>
              </a:rPr>
              <a:t>On the other hand, the one who prophesies speaks to people for their upbuilding and encouragement and consolation.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C70786C-8A3B-824C-B3C0-5FAD037B8F7A}" type="slidenum">
              <a:rPr lang="en-US" smtClean="0"/>
              <a:t>2</a:t>
            </a:fld>
            <a:endParaRPr lang="en-US"/>
          </a:p>
        </p:txBody>
      </p:sp>
    </p:spTree>
    <p:extLst>
      <p:ext uri="{BB962C8B-B14F-4D97-AF65-F5344CB8AC3E}">
        <p14:creationId xmlns:p14="http://schemas.microsoft.com/office/powerpoint/2010/main" val="92639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Details:  This one may be more detailed than we even want, because it is really gross.  But 1 Kings 21 – and 2 Kings 9 – describe very specifically the horrible death she would face as a punishment for her wickedness.  The point is to recognize these bad things weren’t just the result of random chance – but were God’s response to her evil.</a:t>
            </a:r>
          </a:p>
        </p:txBody>
      </p:sp>
      <p:sp>
        <p:nvSpPr>
          <p:cNvPr id="4" name="Slide Number Placeholder 3"/>
          <p:cNvSpPr>
            <a:spLocks noGrp="1"/>
          </p:cNvSpPr>
          <p:nvPr>
            <p:ph type="sldNum" sz="quarter" idx="5"/>
          </p:nvPr>
        </p:nvSpPr>
        <p:spPr/>
        <p:txBody>
          <a:bodyPr/>
          <a:lstStyle/>
          <a:p>
            <a:fld id="{2C70786C-8A3B-824C-B3C0-5FAD037B8F7A}" type="slidenum">
              <a:rPr lang="en-US" smtClean="0"/>
              <a:t>3</a:t>
            </a:fld>
            <a:endParaRPr lang="en-US"/>
          </a:p>
        </p:txBody>
      </p:sp>
    </p:spTree>
    <p:extLst>
      <p:ext uri="{BB962C8B-B14F-4D97-AF65-F5344CB8AC3E}">
        <p14:creationId xmlns:p14="http://schemas.microsoft.com/office/powerpoint/2010/main" val="3013137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Bible Prophecy is IMPRESSIVE…</a:t>
            </a:r>
          </a:p>
          <a:p>
            <a:endParaRPr lang="en-US" dirty="0"/>
          </a:p>
          <a:p>
            <a:r>
              <a:rPr lang="en-US" dirty="0"/>
              <a:t>Every prophet spoke about different time periods, so Not every prophecy is specific. Not every prophecy is far in advance.</a:t>
            </a:r>
          </a:p>
          <a:p>
            <a:endParaRPr lang="en-US" dirty="0"/>
          </a:p>
          <a:p>
            <a:r>
              <a:rPr lang="en-US" dirty="0"/>
              <a:t>But some are SO specific, SO clear, and SO far in advance – you must be impressed.</a:t>
            </a:r>
          </a:p>
          <a:p>
            <a:endParaRPr lang="en-US" dirty="0"/>
          </a:p>
          <a:p>
            <a:r>
              <a:rPr lang="en-US" dirty="0"/>
              <a:t>How do we know this is about JESUS?  Is that something Christians just like to claim?  NO!  Jesus himself calls out this passage so that we will understand the connection!</a:t>
            </a:r>
          </a:p>
          <a:p>
            <a:endParaRPr lang="en-US" dirty="0"/>
          </a:p>
          <a:p>
            <a:endParaRPr lang="en-US" dirty="0"/>
          </a:p>
          <a:p>
            <a:r>
              <a:rPr lang="en-US" dirty="0"/>
              <a:t>TRANSITION… how do we know that psalm wasn’t just written after the fact?  Because 100 years before Jesus lived, the dead sea scrolls were copied and we have them!</a:t>
            </a:r>
          </a:p>
          <a:p>
            <a:endParaRPr lang="en-US" dirty="0"/>
          </a:p>
        </p:txBody>
      </p:sp>
      <p:sp>
        <p:nvSpPr>
          <p:cNvPr id="4" name="Slide Number Placeholder 3"/>
          <p:cNvSpPr>
            <a:spLocks noGrp="1"/>
          </p:cNvSpPr>
          <p:nvPr>
            <p:ph type="sldNum" sz="quarter" idx="5"/>
          </p:nvPr>
        </p:nvSpPr>
        <p:spPr/>
        <p:txBody>
          <a:bodyPr/>
          <a:lstStyle/>
          <a:p>
            <a:fld id="{2C70786C-8A3B-824C-B3C0-5FAD037B8F7A}" type="slidenum">
              <a:rPr lang="en-US" smtClean="0"/>
              <a:t>4</a:t>
            </a:fld>
            <a:endParaRPr lang="en-US"/>
          </a:p>
        </p:txBody>
      </p:sp>
    </p:spTree>
    <p:extLst>
      <p:ext uri="{BB962C8B-B14F-4D97-AF65-F5344CB8AC3E}">
        <p14:creationId xmlns:p14="http://schemas.microsoft.com/office/powerpoint/2010/main" val="3849946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Dead Sea Scroll of Psalm 22 dates to 100 B.C.</a:t>
            </a:r>
          </a:p>
          <a:p>
            <a:endParaRPr lang="en-US" dirty="0"/>
          </a:p>
          <a:p>
            <a:r>
              <a:rPr lang="en-US" dirty="0"/>
              <a:t>So written by David 1,000 years before it occurred.</a:t>
            </a:r>
          </a:p>
          <a:p>
            <a:r>
              <a:rPr lang="en-US" dirty="0"/>
              <a:t>Physical copy available 100 years before it occurred.</a:t>
            </a:r>
          </a:p>
        </p:txBody>
      </p:sp>
      <p:sp>
        <p:nvSpPr>
          <p:cNvPr id="4" name="Slide Number Placeholder 3"/>
          <p:cNvSpPr>
            <a:spLocks noGrp="1"/>
          </p:cNvSpPr>
          <p:nvPr>
            <p:ph type="sldNum" sz="quarter" idx="5"/>
          </p:nvPr>
        </p:nvSpPr>
        <p:spPr/>
        <p:txBody>
          <a:bodyPr/>
          <a:lstStyle/>
          <a:p>
            <a:fld id="{2C70786C-8A3B-824C-B3C0-5FAD037B8F7A}" type="slidenum">
              <a:rPr lang="en-US" smtClean="0"/>
              <a:t>5</a:t>
            </a:fld>
            <a:endParaRPr lang="en-US"/>
          </a:p>
        </p:txBody>
      </p:sp>
    </p:spTree>
    <p:extLst>
      <p:ext uri="{BB962C8B-B14F-4D97-AF65-F5344CB8AC3E}">
        <p14:creationId xmlns:p14="http://schemas.microsoft.com/office/powerpoint/2010/main" val="971312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Bible Prophecy is IMPRESSIVE…</a:t>
            </a:r>
          </a:p>
          <a:p>
            <a:endParaRPr lang="en-US" dirty="0"/>
          </a:p>
          <a:p>
            <a:r>
              <a:rPr lang="en-US" dirty="0"/>
              <a:t>Every prophet spoke about different time periods, so Not every prophecy is specific. Not every prophecy is far in advance.</a:t>
            </a:r>
          </a:p>
          <a:p>
            <a:endParaRPr lang="en-US" dirty="0"/>
          </a:p>
          <a:p>
            <a:r>
              <a:rPr lang="en-US" dirty="0"/>
              <a:t>But some are SO specific, SO clear, and SO far in advance – you must be impressed.</a:t>
            </a:r>
          </a:p>
        </p:txBody>
      </p:sp>
      <p:sp>
        <p:nvSpPr>
          <p:cNvPr id="4" name="Slide Number Placeholder 3"/>
          <p:cNvSpPr>
            <a:spLocks noGrp="1"/>
          </p:cNvSpPr>
          <p:nvPr>
            <p:ph type="sldNum" sz="quarter" idx="5"/>
          </p:nvPr>
        </p:nvSpPr>
        <p:spPr/>
        <p:txBody>
          <a:bodyPr/>
          <a:lstStyle/>
          <a:p>
            <a:fld id="{2C70786C-8A3B-824C-B3C0-5FAD037B8F7A}" type="slidenum">
              <a:rPr lang="en-US" smtClean="0"/>
              <a:t>6</a:t>
            </a:fld>
            <a:endParaRPr lang="en-US"/>
          </a:p>
        </p:txBody>
      </p:sp>
    </p:spTree>
    <p:extLst>
      <p:ext uri="{BB962C8B-B14F-4D97-AF65-F5344CB8AC3E}">
        <p14:creationId xmlns:p14="http://schemas.microsoft.com/office/powerpoint/2010/main" val="3369368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Dead Sea Scroll of Psalm 22 dates to 100 B.C.</a:t>
            </a:r>
          </a:p>
          <a:p>
            <a:endParaRPr lang="en-US" dirty="0"/>
          </a:p>
          <a:p>
            <a:r>
              <a:rPr lang="en-US" dirty="0"/>
              <a:t>So written by David 1,000 years before it occurred.</a:t>
            </a:r>
          </a:p>
          <a:p>
            <a:r>
              <a:rPr lang="en-US" dirty="0"/>
              <a:t>Physical copy available 100 years before it occurred.</a:t>
            </a:r>
          </a:p>
        </p:txBody>
      </p:sp>
      <p:sp>
        <p:nvSpPr>
          <p:cNvPr id="4" name="Slide Number Placeholder 3"/>
          <p:cNvSpPr>
            <a:spLocks noGrp="1"/>
          </p:cNvSpPr>
          <p:nvPr>
            <p:ph type="sldNum" sz="quarter" idx="5"/>
          </p:nvPr>
        </p:nvSpPr>
        <p:spPr/>
        <p:txBody>
          <a:bodyPr/>
          <a:lstStyle/>
          <a:p>
            <a:fld id="{2C70786C-8A3B-824C-B3C0-5FAD037B8F7A}" type="slidenum">
              <a:rPr lang="en-US" smtClean="0"/>
              <a:t>7</a:t>
            </a:fld>
            <a:endParaRPr lang="en-US"/>
          </a:p>
        </p:txBody>
      </p:sp>
    </p:spTree>
    <p:extLst>
      <p:ext uri="{BB962C8B-B14F-4D97-AF65-F5344CB8AC3E}">
        <p14:creationId xmlns:p14="http://schemas.microsoft.com/office/powerpoint/2010/main" val="2437515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30000" dirty="0">
                <a:solidFill>
                  <a:srgbClr val="000000"/>
                </a:solidFill>
                <a:effectLst/>
                <a:latin typeface="system-ui"/>
              </a:rPr>
              <a:t>16 </a:t>
            </a:r>
            <a:r>
              <a:rPr lang="en-US" b="0" i="0" dirty="0">
                <a:solidFill>
                  <a:srgbClr val="000000"/>
                </a:solidFill>
                <a:effectLst/>
                <a:latin typeface="system-ui"/>
              </a:rPr>
              <a:t>But they mocked God’s messengers, despised his words and scoffed at his prophets until the wrath of the </a:t>
            </a:r>
            <a:r>
              <a:rPr lang="en-US" b="0" i="0" cap="small" dirty="0">
                <a:solidFill>
                  <a:srgbClr val="000000"/>
                </a:solidFill>
                <a:effectLst/>
                <a:latin typeface="system-ui"/>
              </a:rPr>
              <a:t>Lord</a:t>
            </a:r>
            <a:r>
              <a:rPr lang="en-US" b="0" i="0" dirty="0">
                <a:solidFill>
                  <a:srgbClr val="000000"/>
                </a:solidFill>
                <a:effectLst/>
                <a:latin typeface="system-ui"/>
              </a:rPr>
              <a:t> was aroused against his people and there was no remedy.</a:t>
            </a:r>
          </a:p>
          <a:p>
            <a:endParaRPr lang="en-US" b="0" i="0" dirty="0">
              <a:solidFill>
                <a:srgbClr val="000000"/>
              </a:solidFill>
              <a:effectLst/>
              <a:latin typeface="system-ui"/>
            </a:endParaRPr>
          </a:p>
          <a:p>
            <a:r>
              <a:rPr lang="en-US" b="0" i="0" dirty="0">
                <a:solidFill>
                  <a:srgbClr val="000000"/>
                </a:solidFill>
                <a:effectLst/>
                <a:latin typeface="system-ui"/>
              </a:rPr>
              <a:t>2 Chron. 36:16</a:t>
            </a:r>
          </a:p>
          <a:p>
            <a:endParaRPr lang="en-US" b="0" i="0" dirty="0">
              <a:solidFill>
                <a:srgbClr val="000000"/>
              </a:solidFill>
              <a:effectLst/>
              <a:latin typeface="system-ui"/>
            </a:endParaRPr>
          </a:p>
          <a:p>
            <a:r>
              <a:rPr lang="en-US" b="0" i="0" dirty="0">
                <a:solidFill>
                  <a:srgbClr val="000000"/>
                </a:solidFill>
                <a:effectLst/>
                <a:latin typeface="system-ui"/>
              </a:rPr>
              <a:t>Jeremiah 18:18</a:t>
            </a:r>
          </a:p>
          <a:p>
            <a:endParaRPr lang="en-US" b="0" i="0" dirty="0">
              <a:solidFill>
                <a:srgbClr val="000000"/>
              </a:solidFill>
              <a:effectLst/>
              <a:latin typeface="system-ui"/>
            </a:endParaRPr>
          </a:p>
          <a:p>
            <a:r>
              <a:rPr lang="en-US" b="1" i="0" baseline="30000" dirty="0">
                <a:solidFill>
                  <a:srgbClr val="000000"/>
                </a:solidFill>
                <a:effectLst/>
                <a:latin typeface="system-ui"/>
              </a:rPr>
              <a:t>18 </a:t>
            </a:r>
            <a:r>
              <a:rPr lang="en-US" b="0" i="0" dirty="0">
                <a:solidFill>
                  <a:srgbClr val="000000"/>
                </a:solidFill>
                <a:effectLst/>
                <a:latin typeface="system-ui"/>
              </a:rPr>
              <a:t>They said, “Come, let’s make plans against Jeremiah; for the teaching of the law by the priest will not cease, nor will counsel from the wise, nor the word from the prophets. So come, let’s attack him with our tongues and pay no attention to anything he says.”</a:t>
            </a:r>
            <a:endParaRPr lang="en-US" dirty="0"/>
          </a:p>
        </p:txBody>
      </p:sp>
      <p:sp>
        <p:nvSpPr>
          <p:cNvPr id="4" name="Slide Number Placeholder 3"/>
          <p:cNvSpPr>
            <a:spLocks noGrp="1"/>
          </p:cNvSpPr>
          <p:nvPr>
            <p:ph type="sldNum" sz="quarter" idx="5"/>
          </p:nvPr>
        </p:nvSpPr>
        <p:spPr/>
        <p:txBody>
          <a:bodyPr/>
          <a:lstStyle/>
          <a:p>
            <a:fld id="{2C70786C-8A3B-824C-B3C0-5FAD037B8F7A}" type="slidenum">
              <a:rPr lang="en-US" smtClean="0"/>
              <a:t>8</a:t>
            </a:fld>
            <a:endParaRPr lang="en-US"/>
          </a:p>
        </p:txBody>
      </p:sp>
    </p:spTree>
    <p:extLst>
      <p:ext uri="{BB962C8B-B14F-4D97-AF65-F5344CB8AC3E}">
        <p14:creationId xmlns:p14="http://schemas.microsoft.com/office/powerpoint/2010/main" val="2470246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point to Messianic – place of birth, death of babies, </a:t>
            </a:r>
            <a:r>
              <a:rPr lang="en-US" dirty="0" err="1"/>
              <a:t>etc</a:t>
            </a:r>
            <a:r>
              <a:rPr lang="en-US" dirty="0"/>
              <a:t>…</a:t>
            </a:r>
          </a:p>
          <a:p>
            <a:endParaRPr lang="en-US" dirty="0"/>
          </a:p>
          <a:p>
            <a:r>
              <a:rPr lang="en-US" dirty="0"/>
              <a:t>Ahab’s reign – 3 different scholarly </a:t>
            </a:r>
            <a:r>
              <a:rPr lang="en-US" dirty="0" err="1"/>
              <a:t>caluculations</a:t>
            </a:r>
            <a:r>
              <a:rPr lang="en-US" dirty="0"/>
              <a:t>.  All  + or – 5 years.  Point is… What Joshua said would happen 530 years earlier - is exactly what happened!</a:t>
            </a:r>
          </a:p>
        </p:txBody>
      </p:sp>
      <p:sp>
        <p:nvSpPr>
          <p:cNvPr id="4" name="Slide Number Placeholder 3"/>
          <p:cNvSpPr>
            <a:spLocks noGrp="1"/>
          </p:cNvSpPr>
          <p:nvPr>
            <p:ph type="sldNum" sz="quarter" idx="5"/>
          </p:nvPr>
        </p:nvSpPr>
        <p:spPr/>
        <p:txBody>
          <a:bodyPr/>
          <a:lstStyle/>
          <a:p>
            <a:fld id="{2C70786C-8A3B-824C-B3C0-5FAD037B8F7A}" type="slidenum">
              <a:rPr lang="en-US" smtClean="0"/>
              <a:t>9</a:t>
            </a:fld>
            <a:endParaRPr lang="en-US"/>
          </a:p>
        </p:txBody>
      </p:sp>
    </p:spTree>
    <p:extLst>
      <p:ext uri="{BB962C8B-B14F-4D97-AF65-F5344CB8AC3E}">
        <p14:creationId xmlns:p14="http://schemas.microsoft.com/office/powerpoint/2010/main" val="1150885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6BC4B8-1A56-8B43-B680-ECDE83077528}" type="datetimeFigureOut">
              <a:rPr lang="en-US" smtClean="0"/>
              <a:t>11/24/23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BFE06-0EBB-DB4A-B1C8-65AF8948EAAD}" type="slidenum">
              <a:rPr lang="en-US" smtClean="0"/>
              <a:t>‹#›</a:t>
            </a:fld>
            <a:endParaRPr lang="en-US"/>
          </a:p>
        </p:txBody>
      </p:sp>
    </p:spTree>
    <p:extLst>
      <p:ext uri="{BB962C8B-B14F-4D97-AF65-F5344CB8AC3E}">
        <p14:creationId xmlns:p14="http://schemas.microsoft.com/office/powerpoint/2010/main" val="243462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6BC4B8-1A56-8B43-B680-ECDE83077528}" type="datetimeFigureOut">
              <a:rPr lang="en-US" smtClean="0"/>
              <a:t>11/24/23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BFE06-0EBB-DB4A-B1C8-65AF8948EAAD}" type="slidenum">
              <a:rPr lang="en-US" smtClean="0"/>
              <a:t>‹#›</a:t>
            </a:fld>
            <a:endParaRPr lang="en-US"/>
          </a:p>
        </p:txBody>
      </p:sp>
    </p:spTree>
    <p:extLst>
      <p:ext uri="{BB962C8B-B14F-4D97-AF65-F5344CB8AC3E}">
        <p14:creationId xmlns:p14="http://schemas.microsoft.com/office/powerpoint/2010/main" val="306123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6BC4B8-1A56-8B43-B680-ECDE83077528}" type="datetimeFigureOut">
              <a:rPr lang="en-US" smtClean="0"/>
              <a:t>11/24/23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BFE06-0EBB-DB4A-B1C8-65AF8948EAAD}" type="slidenum">
              <a:rPr lang="en-US" smtClean="0"/>
              <a:t>‹#›</a:t>
            </a:fld>
            <a:endParaRPr lang="en-US"/>
          </a:p>
        </p:txBody>
      </p:sp>
    </p:spTree>
    <p:extLst>
      <p:ext uri="{BB962C8B-B14F-4D97-AF65-F5344CB8AC3E}">
        <p14:creationId xmlns:p14="http://schemas.microsoft.com/office/powerpoint/2010/main" val="61328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B6BC4B8-1A56-8B43-B680-ECDE83077528}" type="datetimeFigureOut">
              <a:rPr lang="en-US" smtClean="0"/>
              <a:t>11/24/23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BFE06-0EBB-DB4A-B1C8-65AF8948EAAD}" type="slidenum">
              <a:rPr lang="en-US" smtClean="0"/>
              <a:t>‹#›</a:t>
            </a:fld>
            <a:endParaRPr lang="en-US"/>
          </a:p>
        </p:txBody>
      </p:sp>
    </p:spTree>
    <p:extLst>
      <p:ext uri="{BB962C8B-B14F-4D97-AF65-F5344CB8AC3E}">
        <p14:creationId xmlns:p14="http://schemas.microsoft.com/office/powerpoint/2010/main" val="114205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6BC4B8-1A56-8B43-B680-ECDE83077528}" type="datetimeFigureOut">
              <a:rPr lang="en-US" smtClean="0"/>
              <a:t>11/24/23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BFE06-0EBB-DB4A-B1C8-65AF8948EAAD}" type="slidenum">
              <a:rPr lang="en-US" smtClean="0"/>
              <a:t>‹#›</a:t>
            </a:fld>
            <a:endParaRPr lang="en-US"/>
          </a:p>
        </p:txBody>
      </p:sp>
    </p:spTree>
    <p:extLst>
      <p:ext uri="{BB962C8B-B14F-4D97-AF65-F5344CB8AC3E}">
        <p14:creationId xmlns:p14="http://schemas.microsoft.com/office/powerpoint/2010/main" val="253565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6BC4B8-1A56-8B43-B680-ECDE83077528}" type="datetimeFigureOut">
              <a:rPr lang="en-US" smtClean="0"/>
              <a:t>11/24/23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BFE06-0EBB-DB4A-B1C8-65AF8948EAAD}" type="slidenum">
              <a:rPr lang="en-US" smtClean="0"/>
              <a:t>‹#›</a:t>
            </a:fld>
            <a:endParaRPr lang="en-US"/>
          </a:p>
        </p:txBody>
      </p:sp>
    </p:spTree>
    <p:extLst>
      <p:ext uri="{BB962C8B-B14F-4D97-AF65-F5344CB8AC3E}">
        <p14:creationId xmlns:p14="http://schemas.microsoft.com/office/powerpoint/2010/main" val="318801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6BC4B8-1A56-8B43-B680-ECDE83077528}" type="datetimeFigureOut">
              <a:rPr lang="en-US" smtClean="0"/>
              <a:t>11/24/23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ABFE06-0EBB-DB4A-B1C8-65AF8948EAAD}" type="slidenum">
              <a:rPr lang="en-US" smtClean="0"/>
              <a:t>‹#›</a:t>
            </a:fld>
            <a:endParaRPr lang="en-US"/>
          </a:p>
        </p:txBody>
      </p:sp>
    </p:spTree>
    <p:extLst>
      <p:ext uri="{BB962C8B-B14F-4D97-AF65-F5344CB8AC3E}">
        <p14:creationId xmlns:p14="http://schemas.microsoft.com/office/powerpoint/2010/main" val="58242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6BC4B8-1A56-8B43-B680-ECDE83077528}" type="datetimeFigureOut">
              <a:rPr lang="en-US" smtClean="0"/>
              <a:t>11/24/23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ABFE06-0EBB-DB4A-B1C8-65AF8948EAAD}" type="slidenum">
              <a:rPr lang="en-US" smtClean="0"/>
              <a:t>‹#›</a:t>
            </a:fld>
            <a:endParaRPr lang="en-US"/>
          </a:p>
        </p:txBody>
      </p:sp>
    </p:spTree>
    <p:extLst>
      <p:ext uri="{BB962C8B-B14F-4D97-AF65-F5344CB8AC3E}">
        <p14:creationId xmlns:p14="http://schemas.microsoft.com/office/powerpoint/2010/main" val="169360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BC4B8-1A56-8B43-B680-ECDE83077528}" type="datetimeFigureOut">
              <a:rPr lang="en-US" smtClean="0"/>
              <a:t>11/24/23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ABFE06-0EBB-DB4A-B1C8-65AF8948EAAD}" type="slidenum">
              <a:rPr lang="en-US" smtClean="0"/>
              <a:t>‹#›</a:t>
            </a:fld>
            <a:endParaRPr lang="en-US"/>
          </a:p>
        </p:txBody>
      </p:sp>
    </p:spTree>
    <p:extLst>
      <p:ext uri="{BB962C8B-B14F-4D97-AF65-F5344CB8AC3E}">
        <p14:creationId xmlns:p14="http://schemas.microsoft.com/office/powerpoint/2010/main" val="206401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B6BC4B8-1A56-8B43-B680-ECDE83077528}" type="datetimeFigureOut">
              <a:rPr lang="en-US" smtClean="0"/>
              <a:t>11/24/23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BFE06-0EBB-DB4A-B1C8-65AF8948EAAD}" type="slidenum">
              <a:rPr lang="en-US" smtClean="0"/>
              <a:t>‹#›</a:t>
            </a:fld>
            <a:endParaRPr lang="en-US"/>
          </a:p>
        </p:txBody>
      </p:sp>
    </p:spTree>
    <p:extLst>
      <p:ext uri="{BB962C8B-B14F-4D97-AF65-F5344CB8AC3E}">
        <p14:creationId xmlns:p14="http://schemas.microsoft.com/office/powerpoint/2010/main" val="389666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B6BC4B8-1A56-8B43-B680-ECDE83077528}" type="datetimeFigureOut">
              <a:rPr lang="en-US" smtClean="0"/>
              <a:t>11/24/23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BFE06-0EBB-DB4A-B1C8-65AF8948EAAD}" type="slidenum">
              <a:rPr lang="en-US" smtClean="0"/>
              <a:t>‹#›</a:t>
            </a:fld>
            <a:endParaRPr lang="en-US"/>
          </a:p>
        </p:txBody>
      </p:sp>
    </p:spTree>
    <p:extLst>
      <p:ext uri="{BB962C8B-B14F-4D97-AF65-F5344CB8AC3E}">
        <p14:creationId xmlns:p14="http://schemas.microsoft.com/office/powerpoint/2010/main" val="415210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CB6BC4B8-1A56-8B43-B680-ECDE83077528}" type="datetimeFigureOut">
              <a:rPr lang="en-US" smtClean="0"/>
              <a:t>11/24/23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81ABFE06-0EBB-DB4A-B1C8-65AF8948EAAD}" type="slidenum">
              <a:rPr lang="en-US" smtClean="0"/>
              <a:t>‹#›</a:t>
            </a:fld>
            <a:endParaRPr lang="en-US"/>
          </a:p>
        </p:txBody>
      </p:sp>
    </p:spTree>
    <p:extLst>
      <p:ext uri="{BB962C8B-B14F-4D97-AF65-F5344CB8AC3E}">
        <p14:creationId xmlns:p14="http://schemas.microsoft.com/office/powerpoint/2010/main" val="302227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B785-7EB6-9BF3-C700-599343FB034B}"/>
              </a:ext>
            </a:extLst>
          </p:cNvPr>
          <p:cNvSpPr>
            <a:spLocks noGrp="1"/>
          </p:cNvSpPr>
          <p:nvPr>
            <p:ph type="ctrTitle"/>
          </p:nvPr>
        </p:nvSpPr>
        <p:spPr/>
        <p:txBody>
          <a:bodyPr/>
          <a:lstStyle/>
          <a:p>
            <a:r>
              <a:rPr lang="en-US" dirty="0">
                <a:solidFill>
                  <a:schemeClr val="bg1"/>
                </a:solidFill>
              </a:rPr>
              <a:t>Prophecy from God</a:t>
            </a:r>
          </a:p>
        </p:txBody>
      </p:sp>
      <p:sp>
        <p:nvSpPr>
          <p:cNvPr id="3" name="Subtitle 2">
            <a:extLst>
              <a:ext uri="{FF2B5EF4-FFF2-40B4-BE49-F238E27FC236}">
                <a16:creationId xmlns:a16="http://schemas.microsoft.com/office/drawing/2014/main" id="{9A8481FF-27F8-9BF6-4B9C-2C923C33CA6B}"/>
              </a:ext>
            </a:extLst>
          </p:cNvPr>
          <p:cNvSpPr>
            <a:spLocks noGrp="1"/>
          </p:cNvSpPr>
          <p:nvPr>
            <p:ph type="subTitle" idx="1"/>
          </p:nvPr>
        </p:nvSpPr>
        <p:spPr/>
        <p:txBody>
          <a:bodyPr/>
          <a:lstStyle/>
          <a:p>
            <a:endParaRPr lang="en-US" dirty="0"/>
          </a:p>
        </p:txBody>
      </p:sp>
      <p:pic>
        <p:nvPicPr>
          <p:cNvPr id="5" name="Picture 4" descr="A black and white logo&#10;&#10;Description automatically generated">
            <a:extLst>
              <a:ext uri="{FF2B5EF4-FFF2-40B4-BE49-F238E27FC236}">
                <a16:creationId xmlns:a16="http://schemas.microsoft.com/office/drawing/2014/main" id="{B9926665-1A2E-1057-BCF1-1850978F5751}"/>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63596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5E7AC52-5A71-9EDB-96CC-D63F9F527965}"/>
              </a:ext>
            </a:extLst>
          </p:cNvPr>
          <p:cNvSpPr/>
          <p:nvPr/>
        </p:nvSpPr>
        <p:spPr>
          <a:xfrm>
            <a:off x="2846207" y="789847"/>
            <a:ext cx="3451586" cy="434520"/>
          </a:xfrm>
          <a:prstGeom prst="roundRect">
            <a:avLst>
              <a:gd name="adj" fmla="val 50000"/>
            </a:avLst>
          </a:prstGeom>
          <a:noFill/>
          <a:ln w="22225">
            <a:gradFill flip="none" rotWithShape="1">
              <a:gsLst>
                <a:gs pos="0">
                  <a:srgbClr val="C00000"/>
                </a:gs>
                <a:gs pos="33000">
                  <a:schemeClr val="accent2"/>
                </a:gs>
                <a:gs pos="92000">
                  <a:srgbClr val="FFC000"/>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Impressive Prophecies</a:t>
            </a:r>
          </a:p>
        </p:txBody>
      </p:sp>
      <p:grpSp>
        <p:nvGrpSpPr>
          <p:cNvPr id="2" name="Group 1">
            <a:extLst>
              <a:ext uri="{FF2B5EF4-FFF2-40B4-BE49-F238E27FC236}">
                <a16:creationId xmlns:a16="http://schemas.microsoft.com/office/drawing/2014/main" id="{B067D82D-56D6-F59C-C983-154A72D14C3A}"/>
              </a:ext>
            </a:extLst>
          </p:cNvPr>
          <p:cNvGrpSpPr/>
          <p:nvPr/>
        </p:nvGrpSpPr>
        <p:grpSpPr>
          <a:xfrm>
            <a:off x="604434" y="1592237"/>
            <a:ext cx="7935132" cy="1439669"/>
            <a:chOff x="604434" y="1537807"/>
            <a:chExt cx="7935132" cy="1439669"/>
          </a:xfrm>
        </p:grpSpPr>
        <p:sp>
          <p:nvSpPr>
            <p:cNvPr id="5" name="TextBox 4">
              <a:extLst>
                <a:ext uri="{FF2B5EF4-FFF2-40B4-BE49-F238E27FC236}">
                  <a16:creationId xmlns:a16="http://schemas.microsoft.com/office/drawing/2014/main" id="{71D19426-E7B1-6E99-4918-D3669F78E0D8}"/>
                </a:ext>
              </a:extLst>
            </p:cNvPr>
            <p:cNvSpPr txBox="1"/>
            <p:nvPr/>
          </p:nvSpPr>
          <p:spPr>
            <a:xfrm>
              <a:off x="604434" y="1537807"/>
              <a:ext cx="7935132" cy="954107"/>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Isaiah Prophesies The Reign of Cyrus</a:t>
              </a:r>
              <a:br>
                <a:rPr lang="en-US" sz="2800" dirty="0">
                  <a:solidFill>
                    <a:schemeClr val="bg1"/>
                  </a:solidFill>
                  <a:cs typeface="Arial" panose="020B0604020202020204" pitchFamily="34" charset="0"/>
                </a:rPr>
              </a:br>
              <a:r>
                <a:rPr lang="en-US" sz="2800" dirty="0">
                  <a:solidFill>
                    <a:schemeClr val="bg1"/>
                  </a:solidFill>
                  <a:cs typeface="Arial" panose="020B0604020202020204" pitchFamily="34" charset="0"/>
                </a:rPr>
                <a:t>And His Release of The Jewish People.</a:t>
              </a:r>
            </a:p>
          </p:txBody>
        </p:sp>
        <p:sp>
          <p:nvSpPr>
            <p:cNvPr id="6" name="TextBox 5">
              <a:extLst>
                <a:ext uri="{FF2B5EF4-FFF2-40B4-BE49-F238E27FC236}">
                  <a16:creationId xmlns:a16="http://schemas.microsoft.com/office/drawing/2014/main" id="{D0852893-7C32-F77D-D6D1-18CE3A5FE2EA}"/>
                </a:ext>
              </a:extLst>
            </p:cNvPr>
            <p:cNvSpPr txBox="1"/>
            <p:nvPr/>
          </p:nvSpPr>
          <p:spPr>
            <a:xfrm>
              <a:off x="2429199" y="2608144"/>
              <a:ext cx="4285601" cy="369332"/>
            </a:xfrm>
            <a:prstGeom prst="rect">
              <a:avLst/>
            </a:prstGeom>
            <a:noFill/>
          </p:spPr>
          <p:txBody>
            <a:bodyPr wrap="square" rtlCol="0">
              <a:spAutoFit/>
            </a:bodyPr>
            <a:lstStyle/>
            <a:p>
              <a:pPr algn="ctr"/>
              <a:r>
                <a:rPr lang="en-US" dirty="0">
                  <a:solidFill>
                    <a:schemeClr val="bg1"/>
                  </a:solidFill>
                </a:rPr>
                <a:t>Isaiah 44:28, 45:1, Ezra 1:1-4 (Jer. 25:12)</a:t>
              </a:r>
            </a:p>
          </p:txBody>
        </p:sp>
      </p:grpSp>
      <p:grpSp>
        <p:nvGrpSpPr>
          <p:cNvPr id="10" name="Group 9">
            <a:extLst>
              <a:ext uri="{FF2B5EF4-FFF2-40B4-BE49-F238E27FC236}">
                <a16:creationId xmlns:a16="http://schemas.microsoft.com/office/drawing/2014/main" id="{896DABCF-D693-BE06-25DE-037EF636C8AB}"/>
              </a:ext>
            </a:extLst>
          </p:cNvPr>
          <p:cNvGrpSpPr/>
          <p:nvPr/>
        </p:nvGrpSpPr>
        <p:grpSpPr>
          <a:xfrm>
            <a:off x="1154537" y="3584305"/>
            <a:ext cx="2113251" cy="914400"/>
            <a:chOff x="598953" y="3584305"/>
            <a:chExt cx="2113251" cy="914400"/>
          </a:xfrm>
        </p:grpSpPr>
        <p:sp>
          <p:nvSpPr>
            <p:cNvPr id="7" name="TextBox 6">
              <a:extLst>
                <a:ext uri="{FF2B5EF4-FFF2-40B4-BE49-F238E27FC236}">
                  <a16:creationId xmlns:a16="http://schemas.microsoft.com/office/drawing/2014/main" id="{511762D6-D03A-7969-BCC1-6395C6B758E5}"/>
                </a:ext>
              </a:extLst>
            </p:cNvPr>
            <p:cNvSpPr txBox="1"/>
            <p:nvPr/>
          </p:nvSpPr>
          <p:spPr>
            <a:xfrm>
              <a:off x="598953" y="3651142"/>
              <a:ext cx="2113251" cy="646331"/>
            </a:xfrm>
            <a:prstGeom prst="rect">
              <a:avLst/>
            </a:prstGeom>
            <a:noFill/>
          </p:spPr>
          <p:txBody>
            <a:bodyPr wrap="square" rtlCol="0">
              <a:spAutoFit/>
            </a:bodyPr>
            <a:lstStyle/>
            <a:p>
              <a:pPr algn="ctr"/>
              <a:r>
                <a:rPr lang="en-US" dirty="0">
                  <a:solidFill>
                    <a:schemeClr val="bg1"/>
                  </a:solidFill>
                </a:rPr>
                <a:t>Prophesied:</a:t>
              </a:r>
            </a:p>
            <a:p>
              <a:pPr algn="ctr"/>
              <a:r>
                <a:rPr lang="en-US" dirty="0">
                  <a:solidFill>
                    <a:schemeClr val="bg1"/>
                  </a:solidFill>
                </a:rPr>
                <a:t>740 - 690 BC</a:t>
              </a:r>
            </a:p>
          </p:txBody>
        </p:sp>
        <p:cxnSp>
          <p:nvCxnSpPr>
            <p:cNvPr id="9" name="Straight Connector 8">
              <a:extLst>
                <a:ext uri="{FF2B5EF4-FFF2-40B4-BE49-F238E27FC236}">
                  <a16:creationId xmlns:a16="http://schemas.microsoft.com/office/drawing/2014/main" id="{A2F8DB93-E7E3-5C07-6EDA-29DBECF5CC19}"/>
                </a:ext>
              </a:extLst>
            </p:cNvPr>
            <p:cNvCxnSpPr/>
            <p:nvPr/>
          </p:nvCxnSpPr>
          <p:spPr>
            <a:xfrm flipV="1">
              <a:off x="2712204"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3AFC619-D325-ED05-7809-F3683D4444EC}"/>
              </a:ext>
            </a:extLst>
          </p:cNvPr>
          <p:cNvGrpSpPr/>
          <p:nvPr/>
        </p:nvGrpSpPr>
        <p:grpSpPr>
          <a:xfrm>
            <a:off x="3536852" y="3584305"/>
            <a:ext cx="2298312" cy="914400"/>
            <a:chOff x="588067" y="3584305"/>
            <a:chExt cx="2298312" cy="914400"/>
          </a:xfrm>
        </p:grpSpPr>
        <p:sp>
          <p:nvSpPr>
            <p:cNvPr id="12" name="TextBox 11">
              <a:extLst>
                <a:ext uri="{FF2B5EF4-FFF2-40B4-BE49-F238E27FC236}">
                  <a16:creationId xmlns:a16="http://schemas.microsoft.com/office/drawing/2014/main" id="{5B16CD41-B8C2-E2FA-52E2-8E7359053E5B}"/>
                </a:ext>
              </a:extLst>
            </p:cNvPr>
            <p:cNvSpPr txBox="1"/>
            <p:nvPr/>
          </p:nvSpPr>
          <p:spPr>
            <a:xfrm>
              <a:off x="588067" y="3651142"/>
              <a:ext cx="2113251" cy="646331"/>
            </a:xfrm>
            <a:prstGeom prst="rect">
              <a:avLst/>
            </a:prstGeom>
            <a:noFill/>
          </p:spPr>
          <p:txBody>
            <a:bodyPr wrap="square" rtlCol="0">
              <a:spAutoFit/>
            </a:bodyPr>
            <a:lstStyle/>
            <a:p>
              <a:pPr algn="ctr"/>
              <a:r>
                <a:rPr lang="en-US" dirty="0">
                  <a:solidFill>
                    <a:schemeClr val="bg1"/>
                  </a:solidFill>
                </a:rPr>
                <a:t>Fulfilled:</a:t>
              </a:r>
            </a:p>
            <a:p>
              <a:pPr algn="ctr"/>
              <a:r>
                <a:rPr lang="en-US" dirty="0">
                  <a:solidFill>
                    <a:schemeClr val="bg1"/>
                  </a:solidFill>
                </a:rPr>
                <a:t>537 BC</a:t>
              </a:r>
            </a:p>
          </p:txBody>
        </p:sp>
        <p:cxnSp>
          <p:nvCxnSpPr>
            <p:cNvPr id="13" name="Straight Connector 12">
              <a:extLst>
                <a:ext uri="{FF2B5EF4-FFF2-40B4-BE49-F238E27FC236}">
                  <a16:creationId xmlns:a16="http://schemas.microsoft.com/office/drawing/2014/main" id="{36E6CEBD-722F-971D-0CC0-9776D45E4211}"/>
                </a:ext>
              </a:extLst>
            </p:cNvPr>
            <p:cNvCxnSpPr/>
            <p:nvPr/>
          </p:nvCxnSpPr>
          <p:spPr>
            <a:xfrm flipV="1">
              <a:off x="2886379"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3B2C4891-89E4-9FE6-9AC8-78210049A721}"/>
              </a:ext>
            </a:extLst>
          </p:cNvPr>
          <p:cNvSpPr txBox="1"/>
          <p:nvPr/>
        </p:nvSpPr>
        <p:spPr>
          <a:xfrm>
            <a:off x="5873186" y="3651142"/>
            <a:ext cx="2113251" cy="646331"/>
          </a:xfrm>
          <a:prstGeom prst="rect">
            <a:avLst/>
          </a:prstGeom>
          <a:noFill/>
        </p:spPr>
        <p:txBody>
          <a:bodyPr wrap="square" rtlCol="0">
            <a:spAutoFit/>
          </a:bodyPr>
          <a:lstStyle/>
          <a:p>
            <a:pPr algn="ctr"/>
            <a:r>
              <a:rPr lang="en-US" dirty="0">
                <a:solidFill>
                  <a:schemeClr val="bg1"/>
                </a:solidFill>
              </a:rPr>
              <a:t>Time Span:</a:t>
            </a:r>
          </a:p>
          <a:p>
            <a:pPr algn="ctr"/>
            <a:r>
              <a:rPr lang="en-US" dirty="0">
                <a:solidFill>
                  <a:schemeClr val="bg1"/>
                </a:solidFill>
              </a:rPr>
              <a:t>100 - 150 Years</a:t>
            </a:r>
          </a:p>
        </p:txBody>
      </p:sp>
    </p:spTree>
    <p:extLst>
      <p:ext uri="{BB962C8B-B14F-4D97-AF65-F5344CB8AC3E}">
        <p14:creationId xmlns:p14="http://schemas.microsoft.com/office/powerpoint/2010/main" val="3467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49E449-274F-F263-88D5-EAF94EA0C2AD}"/>
              </a:ext>
            </a:extLst>
          </p:cNvPr>
          <p:cNvPicPr>
            <a:picLocks noChangeAspect="1"/>
          </p:cNvPicPr>
          <p:nvPr/>
        </p:nvPicPr>
        <p:blipFill>
          <a:blip r:embed="rId3"/>
          <a:stretch>
            <a:fillRect/>
          </a:stretch>
        </p:blipFill>
        <p:spPr>
          <a:xfrm>
            <a:off x="0" y="103209"/>
            <a:ext cx="9144000" cy="5508582"/>
          </a:xfrm>
          <a:prstGeom prst="rect">
            <a:avLst/>
          </a:prstGeom>
        </p:spPr>
      </p:pic>
    </p:spTree>
    <p:extLst>
      <p:ext uri="{BB962C8B-B14F-4D97-AF65-F5344CB8AC3E}">
        <p14:creationId xmlns:p14="http://schemas.microsoft.com/office/powerpoint/2010/main" val="256048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5E7AC52-5A71-9EDB-96CC-D63F9F527965}"/>
              </a:ext>
            </a:extLst>
          </p:cNvPr>
          <p:cNvSpPr/>
          <p:nvPr/>
        </p:nvSpPr>
        <p:spPr>
          <a:xfrm>
            <a:off x="2846207" y="789847"/>
            <a:ext cx="3451586" cy="434520"/>
          </a:xfrm>
          <a:prstGeom prst="roundRect">
            <a:avLst>
              <a:gd name="adj" fmla="val 50000"/>
            </a:avLst>
          </a:prstGeom>
          <a:noFill/>
          <a:ln w="22225">
            <a:gradFill flip="none" rotWithShape="1">
              <a:gsLst>
                <a:gs pos="0">
                  <a:srgbClr val="C00000"/>
                </a:gs>
                <a:gs pos="33000">
                  <a:schemeClr val="accent2"/>
                </a:gs>
                <a:gs pos="92000">
                  <a:srgbClr val="FFC000"/>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Impressive Prophecies</a:t>
            </a:r>
          </a:p>
        </p:txBody>
      </p:sp>
      <p:grpSp>
        <p:nvGrpSpPr>
          <p:cNvPr id="2" name="Group 1">
            <a:extLst>
              <a:ext uri="{FF2B5EF4-FFF2-40B4-BE49-F238E27FC236}">
                <a16:creationId xmlns:a16="http://schemas.microsoft.com/office/drawing/2014/main" id="{B067D82D-56D6-F59C-C983-154A72D14C3A}"/>
              </a:ext>
            </a:extLst>
          </p:cNvPr>
          <p:cNvGrpSpPr/>
          <p:nvPr/>
        </p:nvGrpSpPr>
        <p:grpSpPr>
          <a:xfrm>
            <a:off x="604434" y="1592237"/>
            <a:ext cx="7935132" cy="1439669"/>
            <a:chOff x="604434" y="1537807"/>
            <a:chExt cx="7935132" cy="1439669"/>
          </a:xfrm>
        </p:grpSpPr>
        <p:sp>
          <p:nvSpPr>
            <p:cNvPr id="5" name="TextBox 4">
              <a:extLst>
                <a:ext uri="{FF2B5EF4-FFF2-40B4-BE49-F238E27FC236}">
                  <a16:creationId xmlns:a16="http://schemas.microsoft.com/office/drawing/2014/main" id="{71D19426-E7B1-6E99-4918-D3669F78E0D8}"/>
                </a:ext>
              </a:extLst>
            </p:cNvPr>
            <p:cNvSpPr txBox="1"/>
            <p:nvPr/>
          </p:nvSpPr>
          <p:spPr>
            <a:xfrm>
              <a:off x="604434" y="1537807"/>
              <a:ext cx="7935132" cy="954107"/>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Ezekiel Prophesies The Destruction</a:t>
              </a:r>
              <a:br>
                <a:rPr lang="en-US" sz="2800" dirty="0">
                  <a:solidFill>
                    <a:schemeClr val="bg1"/>
                  </a:solidFill>
                  <a:cs typeface="Arial" panose="020B0604020202020204" pitchFamily="34" charset="0"/>
                </a:rPr>
              </a:br>
              <a:r>
                <a:rPr lang="en-US" sz="2800" dirty="0">
                  <a:solidFill>
                    <a:schemeClr val="bg1"/>
                  </a:solidFill>
                  <a:cs typeface="Arial" panose="020B0604020202020204" pitchFamily="34" charset="0"/>
                </a:rPr>
                <a:t> of </a:t>
              </a:r>
              <a:r>
                <a:rPr lang="en-US" sz="2800" dirty="0" err="1">
                  <a:solidFill>
                    <a:schemeClr val="bg1"/>
                  </a:solidFill>
                  <a:cs typeface="Arial" panose="020B0604020202020204" pitchFamily="34" charset="0"/>
                </a:rPr>
                <a:t>Tyre</a:t>
              </a:r>
              <a:r>
                <a:rPr lang="en-US" sz="2800" dirty="0">
                  <a:solidFill>
                    <a:schemeClr val="bg1"/>
                  </a:solidFill>
                  <a:cs typeface="Arial" panose="020B0604020202020204" pitchFamily="34" charset="0"/>
                </a:rPr>
                <a:t> By “Many Nations” In Great Detail.</a:t>
              </a:r>
            </a:p>
          </p:txBody>
        </p:sp>
        <p:sp>
          <p:nvSpPr>
            <p:cNvPr id="6" name="TextBox 5">
              <a:extLst>
                <a:ext uri="{FF2B5EF4-FFF2-40B4-BE49-F238E27FC236}">
                  <a16:creationId xmlns:a16="http://schemas.microsoft.com/office/drawing/2014/main" id="{D0852893-7C32-F77D-D6D1-18CE3A5FE2EA}"/>
                </a:ext>
              </a:extLst>
            </p:cNvPr>
            <p:cNvSpPr txBox="1"/>
            <p:nvPr/>
          </p:nvSpPr>
          <p:spPr>
            <a:xfrm>
              <a:off x="2429199" y="2608144"/>
              <a:ext cx="4285601" cy="369332"/>
            </a:xfrm>
            <a:prstGeom prst="rect">
              <a:avLst/>
            </a:prstGeom>
            <a:noFill/>
          </p:spPr>
          <p:txBody>
            <a:bodyPr wrap="square" rtlCol="0">
              <a:spAutoFit/>
            </a:bodyPr>
            <a:lstStyle/>
            <a:p>
              <a:pPr algn="ctr"/>
              <a:r>
                <a:rPr lang="en-US" dirty="0">
                  <a:solidFill>
                    <a:schemeClr val="bg1"/>
                  </a:solidFill>
                </a:rPr>
                <a:t>Ezekiel 26:1-12</a:t>
              </a:r>
            </a:p>
          </p:txBody>
        </p:sp>
      </p:grpSp>
      <p:grpSp>
        <p:nvGrpSpPr>
          <p:cNvPr id="10" name="Group 9">
            <a:extLst>
              <a:ext uri="{FF2B5EF4-FFF2-40B4-BE49-F238E27FC236}">
                <a16:creationId xmlns:a16="http://schemas.microsoft.com/office/drawing/2014/main" id="{896DABCF-D693-BE06-25DE-037EF636C8AB}"/>
              </a:ext>
            </a:extLst>
          </p:cNvPr>
          <p:cNvGrpSpPr/>
          <p:nvPr/>
        </p:nvGrpSpPr>
        <p:grpSpPr>
          <a:xfrm>
            <a:off x="1154537" y="3584305"/>
            <a:ext cx="2113251" cy="914400"/>
            <a:chOff x="598953" y="3584305"/>
            <a:chExt cx="2113251" cy="914400"/>
          </a:xfrm>
        </p:grpSpPr>
        <p:sp>
          <p:nvSpPr>
            <p:cNvPr id="7" name="TextBox 6">
              <a:extLst>
                <a:ext uri="{FF2B5EF4-FFF2-40B4-BE49-F238E27FC236}">
                  <a16:creationId xmlns:a16="http://schemas.microsoft.com/office/drawing/2014/main" id="{511762D6-D03A-7969-BCC1-6395C6B758E5}"/>
                </a:ext>
              </a:extLst>
            </p:cNvPr>
            <p:cNvSpPr txBox="1"/>
            <p:nvPr/>
          </p:nvSpPr>
          <p:spPr>
            <a:xfrm>
              <a:off x="598953" y="3651142"/>
              <a:ext cx="2113251" cy="646331"/>
            </a:xfrm>
            <a:prstGeom prst="rect">
              <a:avLst/>
            </a:prstGeom>
            <a:noFill/>
          </p:spPr>
          <p:txBody>
            <a:bodyPr wrap="square" rtlCol="0">
              <a:spAutoFit/>
            </a:bodyPr>
            <a:lstStyle/>
            <a:p>
              <a:pPr algn="ctr"/>
              <a:r>
                <a:rPr lang="en-US" dirty="0">
                  <a:solidFill>
                    <a:schemeClr val="bg1"/>
                  </a:solidFill>
                </a:rPr>
                <a:t>Prophesied:</a:t>
              </a:r>
            </a:p>
            <a:p>
              <a:pPr algn="ctr"/>
              <a:r>
                <a:rPr lang="en-US" dirty="0">
                  <a:solidFill>
                    <a:schemeClr val="bg1"/>
                  </a:solidFill>
                </a:rPr>
                <a:t>586 BC</a:t>
              </a:r>
            </a:p>
          </p:txBody>
        </p:sp>
        <p:cxnSp>
          <p:nvCxnSpPr>
            <p:cNvPr id="9" name="Straight Connector 8">
              <a:extLst>
                <a:ext uri="{FF2B5EF4-FFF2-40B4-BE49-F238E27FC236}">
                  <a16:creationId xmlns:a16="http://schemas.microsoft.com/office/drawing/2014/main" id="{A2F8DB93-E7E3-5C07-6EDA-29DBECF5CC19}"/>
                </a:ext>
              </a:extLst>
            </p:cNvPr>
            <p:cNvCxnSpPr/>
            <p:nvPr/>
          </p:nvCxnSpPr>
          <p:spPr>
            <a:xfrm flipV="1">
              <a:off x="2712204"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3AFC619-D325-ED05-7809-F3683D4444EC}"/>
              </a:ext>
            </a:extLst>
          </p:cNvPr>
          <p:cNvGrpSpPr/>
          <p:nvPr/>
        </p:nvGrpSpPr>
        <p:grpSpPr>
          <a:xfrm>
            <a:off x="3536852" y="3584305"/>
            <a:ext cx="2298312" cy="990167"/>
            <a:chOff x="588067" y="3584305"/>
            <a:chExt cx="2298312" cy="990167"/>
          </a:xfrm>
        </p:grpSpPr>
        <p:sp>
          <p:nvSpPr>
            <p:cNvPr id="12" name="TextBox 11">
              <a:extLst>
                <a:ext uri="{FF2B5EF4-FFF2-40B4-BE49-F238E27FC236}">
                  <a16:creationId xmlns:a16="http://schemas.microsoft.com/office/drawing/2014/main" id="{5B16CD41-B8C2-E2FA-52E2-8E7359053E5B}"/>
                </a:ext>
              </a:extLst>
            </p:cNvPr>
            <p:cNvSpPr txBox="1"/>
            <p:nvPr/>
          </p:nvSpPr>
          <p:spPr>
            <a:xfrm>
              <a:off x="588067" y="3651142"/>
              <a:ext cx="2113251" cy="923330"/>
            </a:xfrm>
            <a:prstGeom prst="rect">
              <a:avLst/>
            </a:prstGeom>
            <a:noFill/>
          </p:spPr>
          <p:txBody>
            <a:bodyPr wrap="square" rtlCol="0">
              <a:spAutoFit/>
            </a:bodyPr>
            <a:lstStyle/>
            <a:p>
              <a:pPr algn="ctr"/>
              <a:r>
                <a:rPr lang="en-US" dirty="0">
                  <a:solidFill>
                    <a:schemeClr val="bg1"/>
                  </a:solidFill>
                </a:rPr>
                <a:t>Fulfilled:</a:t>
              </a:r>
            </a:p>
            <a:p>
              <a:pPr algn="ctr"/>
              <a:r>
                <a:rPr lang="en-US" dirty="0">
                  <a:solidFill>
                    <a:schemeClr val="bg1"/>
                  </a:solidFill>
                </a:rPr>
                <a:t>585 BC</a:t>
              </a:r>
              <a:br>
                <a:rPr lang="en-US" dirty="0">
                  <a:solidFill>
                    <a:schemeClr val="bg1"/>
                  </a:solidFill>
                </a:rPr>
              </a:br>
              <a:r>
                <a:rPr lang="en-US" dirty="0">
                  <a:solidFill>
                    <a:schemeClr val="bg1"/>
                  </a:solidFill>
                </a:rPr>
                <a:t>332 BC</a:t>
              </a:r>
            </a:p>
          </p:txBody>
        </p:sp>
        <p:cxnSp>
          <p:nvCxnSpPr>
            <p:cNvPr id="13" name="Straight Connector 12">
              <a:extLst>
                <a:ext uri="{FF2B5EF4-FFF2-40B4-BE49-F238E27FC236}">
                  <a16:creationId xmlns:a16="http://schemas.microsoft.com/office/drawing/2014/main" id="{36E6CEBD-722F-971D-0CC0-9776D45E4211}"/>
                </a:ext>
              </a:extLst>
            </p:cNvPr>
            <p:cNvCxnSpPr/>
            <p:nvPr/>
          </p:nvCxnSpPr>
          <p:spPr>
            <a:xfrm flipV="1">
              <a:off x="2886379"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3B2C4891-89E4-9FE6-9AC8-78210049A721}"/>
              </a:ext>
            </a:extLst>
          </p:cNvPr>
          <p:cNvSpPr txBox="1"/>
          <p:nvPr/>
        </p:nvSpPr>
        <p:spPr>
          <a:xfrm>
            <a:off x="5873186" y="3651142"/>
            <a:ext cx="2113251" cy="923330"/>
          </a:xfrm>
          <a:prstGeom prst="rect">
            <a:avLst/>
          </a:prstGeom>
          <a:noFill/>
        </p:spPr>
        <p:txBody>
          <a:bodyPr wrap="square" rtlCol="0">
            <a:spAutoFit/>
          </a:bodyPr>
          <a:lstStyle/>
          <a:p>
            <a:pPr algn="ctr"/>
            <a:r>
              <a:rPr lang="en-US" dirty="0">
                <a:solidFill>
                  <a:schemeClr val="bg1"/>
                </a:solidFill>
              </a:rPr>
              <a:t>Time Span:</a:t>
            </a:r>
          </a:p>
          <a:p>
            <a:pPr algn="ctr"/>
            <a:r>
              <a:rPr lang="en-US" dirty="0">
                <a:solidFill>
                  <a:schemeClr val="bg1"/>
                </a:solidFill>
              </a:rPr>
              <a:t>Few Months,</a:t>
            </a:r>
            <a:br>
              <a:rPr lang="en-US" dirty="0">
                <a:solidFill>
                  <a:schemeClr val="bg1"/>
                </a:solidFill>
              </a:rPr>
            </a:br>
            <a:r>
              <a:rPr lang="en-US" dirty="0">
                <a:solidFill>
                  <a:schemeClr val="bg1"/>
                </a:solidFill>
              </a:rPr>
              <a:t>254 Years</a:t>
            </a:r>
          </a:p>
        </p:txBody>
      </p:sp>
    </p:spTree>
    <p:extLst>
      <p:ext uri="{BB962C8B-B14F-4D97-AF65-F5344CB8AC3E}">
        <p14:creationId xmlns:p14="http://schemas.microsoft.com/office/powerpoint/2010/main" val="416648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D79C12-3B82-11A6-1B1B-FC9EDC932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0" y="393699"/>
            <a:ext cx="9148725" cy="3427187"/>
          </a:xfrm>
          <a:prstGeom prst="rect">
            <a:avLst/>
          </a:prstGeom>
        </p:spPr>
      </p:pic>
    </p:spTree>
    <p:extLst>
      <p:ext uri="{BB962C8B-B14F-4D97-AF65-F5344CB8AC3E}">
        <p14:creationId xmlns:p14="http://schemas.microsoft.com/office/powerpoint/2010/main" val="290917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3E5CF1-2404-D93E-D6EA-ADEE394DE05A}"/>
              </a:ext>
            </a:extLst>
          </p:cNvPr>
          <p:cNvPicPr>
            <a:picLocks noChangeAspect="1"/>
          </p:cNvPicPr>
          <p:nvPr/>
        </p:nvPicPr>
        <p:blipFill rotWithShape="1">
          <a:blip r:embed="rId2">
            <a:extLst>
              <a:ext uri="{28A0092B-C50C-407E-A947-70E740481C1C}">
                <a14:useLocalDpi xmlns:a14="http://schemas.microsoft.com/office/drawing/2010/main" val="0"/>
              </a:ext>
            </a:extLst>
          </a:blip>
          <a:srcRect t="1587" b="15239"/>
          <a:stretch/>
        </p:blipFill>
        <p:spPr>
          <a:xfrm>
            <a:off x="381909" y="10884"/>
            <a:ext cx="8380181" cy="5704116"/>
          </a:xfrm>
          <a:prstGeom prst="rect">
            <a:avLst/>
          </a:prstGeom>
        </p:spPr>
      </p:pic>
    </p:spTree>
    <p:extLst>
      <p:ext uri="{BB962C8B-B14F-4D97-AF65-F5344CB8AC3E}">
        <p14:creationId xmlns:p14="http://schemas.microsoft.com/office/powerpoint/2010/main" val="402471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5E7AC52-5A71-9EDB-96CC-D63F9F527965}"/>
              </a:ext>
            </a:extLst>
          </p:cNvPr>
          <p:cNvSpPr/>
          <p:nvPr/>
        </p:nvSpPr>
        <p:spPr>
          <a:xfrm>
            <a:off x="2846207" y="789847"/>
            <a:ext cx="3451586" cy="434520"/>
          </a:xfrm>
          <a:prstGeom prst="roundRect">
            <a:avLst>
              <a:gd name="adj" fmla="val 50000"/>
            </a:avLst>
          </a:prstGeom>
          <a:noFill/>
          <a:ln w="22225">
            <a:gradFill flip="none" rotWithShape="1">
              <a:gsLst>
                <a:gs pos="0">
                  <a:srgbClr val="C00000"/>
                </a:gs>
                <a:gs pos="33000">
                  <a:schemeClr val="accent2"/>
                </a:gs>
                <a:gs pos="92000">
                  <a:srgbClr val="FFC000"/>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Impressive Prophecies</a:t>
            </a:r>
          </a:p>
        </p:txBody>
      </p:sp>
      <p:grpSp>
        <p:nvGrpSpPr>
          <p:cNvPr id="2" name="Group 1">
            <a:extLst>
              <a:ext uri="{FF2B5EF4-FFF2-40B4-BE49-F238E27FC236}">
                <a16:creationId xmlns:a16="http://schemas.microsoft.com/office/drawing/2014/main" id="{B067D82D-56D6-F59C-C983-154A72D14C3A}"/>
              </a:ext>
            </a:extLst>
          </p:cNvPr>
          <p:cNvGrpSpPr/>
          <p:nvPr/>
        </p:nvGrpSpPr>
        <p:grpSpPr>
          <a:xfrm>
            <a:off x="604434" y="1592237"/>
            <a:ext cx="7935132" cy="1439669"/>
            <a:chOff x="604434" y="1537807"/>
            <a:chExt cx="7935132" cy="1439669"/>
          </a:xfrm>
        </p:grpSpPr>
        <p:sp>
          <p:nvSpPr>
            <p:cNvPr id="5" name="TextBox 4">
              <a:extLst>
                <a:ext uri="{FF2B5EF4-FFF2-40B4-BE49-F238E27FC236}">
                  <a16:creationId xmlns:a16="http://schemas.microsoft.com/office/drawing/2014/main" id="{71D19426-E7B1-6E99-4918-D3669F78E0D8}"/>
                </a:ext>
              </a:extLst>
            </p:cNvPr>
            <p:cNvSpPr txBox="1"/>
            <p:nvPr/>
          </p:nvSpPr>
          <p:spPr>
            <a:xfrm>
              <a:off x="604434" y="1537807"/>
              <a:ext cx="7935132" cy="954107"/>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More Than Any Other Event, The Prophets</a:t>
              </a:r>
              <a:br>
                <a:rPr lang="en-US" sz="2800" dirty="0">
                  <a:solidFill>
                    <a:schemeClr val="bg1"/>
                  </a:solidFill>
                  <a:cs typeface="Arial" panose="020B0604020202020204" pitchFamily="34" charset="0"/>
                </a:rPr>
              </a:br>
              <a:r>
                <a:rPr lang="en-US" sz="2800" dirty="0">
                  <a:solidFill>
                    <a:schemeClr val="bg1"/>
                  </a:solidFill>
                  <a:cs typeface="Arial" panose="020B0604020202020204" pitchFamily="34" charset="0"/>
                </a:rPr>
                <a:t>Spoke In Detail About The Life of Jesus Christ.</a:t>
              </a:r>
            </a:p>
          </p:txBody>
        </p:sp>
        <p:sp>
          <p:nvSpPr>
            <p:cNvPr id="6" name="TextBox 5">
              <a:extLst>
                <a:ext uri="{FF2B5EF4-FFF2-40B4-BE49-F238E27FC236}">
                  <a16:creationId xmlns:a16="http://schemas.microsoft.com/office/drawing/2014/main" id="{D0852893-7C32-F77D-D6D1-18CE3A5FE2EA}"/>
                </a:ext>
              </a:extLst>
            </p:cNvPr>
            <p:cNvSpPr txBox="1"/>
            <p:nvPr/>
          </p:nvSpPr>
          <p:spPr>
            <a:xfrm>
              <a:off x="2429199" y="2608144"/>
              <a:ext cx="4285601" cy="369332"/>
            </a:xfrm>
            <a:prstGeom prst="rect">
              <a:avLst/>
            </a:prstGeom>
            <a:noFill/>
          </p:spPr>
          <p:txBody>
            <a:bodyPr wrap="square" rtlCol="0">
              <a:spAutoFit/>
            </a:bodyPr>
            <a:lstStyle/>
            <a:p>
              <a:pPr algn="ctr"/>
              <a:r>
                <a:rPr lang="en-US" dirty="0">
                  <a:solidFill>
                    <a:schemeClr val="bg1"/>
                  </a:solidFill>
                </a:rPr>
                <a:t>Micah 5:2, Zechariah 9:9, 11:12, Isaiah 53</a:t>
              </a:r>
            </a:p>
          </p:txBody>
        </p:sp>
      </p:grpSp>
      <p:grpSp>
        <p:nvGrpSpPr>
          <p:cNvPr id="10" name="Group 9">
            <a:extLst>
              <a:ext uri="{FF2B5EF4-FFF2-40B4-BE49-F238E27FC236}">
                <a16:creationId xmlns:a16="http://schemas.microsoft.com/office/drawing/2014/main" id="{896DABCF-D693-BE06-25DE-037EF636C8AB}"/>
              </a:ext>
            </a:extLst>
          </p:cNvPr>
          <p:cNvGrpSpPr/>
          <p:nvPr/>
        </p:nvGrpSpPr>
        <p:grpSpPr>
          <a:xfrm>
            <a:off x="849091" y="3584305"/>
            <a:ext cx="2418698" cy="1267166"/>
            <a:chOff x="293507" y="3584305"/>
            <a:chExt cx="2418698" cy="1267166"/>
          </a:xfrm>
        </p:grpSpPr>
        <p:sp>
          <p:nvSpPr>
            <p:cNvPr id="7" name="TextBox 6">
              <a:extLst>
                <a:ext uri="{FF2B5EF4-FFF2-40B4-BE49-F238E27FC236}">
                  <a16:creationId xmlns:a16="http://schemas.microsoft.com/office/drawing/2014/main" id="{511762D6-D03A-7969-BCC1-6395C6B758E5}"/>
                </a:ext>
              </a:extLst>
            </p:cNvPr>
            <p:cNvSpPr txBox="1"/>
            <p:nvPr/>
          </p:nvSpPr>
          <p:spPr>
            <a:xfrm>
              <a:off x="293507" y="3651142"/>
              <a:ext cx="2418698" cy="1200329"/>
            </a:xfrm>
            <a:prstGeom prst="rect">
              <a:avLst/>
            </a:prstGeom>
            <a:noFill/>
          </p:spPr>
          <p:txBody>
            <a:bodyPr wrap="square" rtlCol="0">
              <a:spAutoFit/>
            </a:bodyPr>
            <a:lstStyle/>
            <a:p>
              <a:pPr algn="ctr"/>
              <a:r>
                <a:rPr lang="en-US" dirty="0">
                  <a:solidFill>
                    <a:schemeClr val="bg1"/>
                  </a:solidFill>
                </a:rPr>
                <a:t>Prophesied:</a:t>
              </a:r>
            </a:p>
            <a:p>
              <a:pPr algn="ctr"/>
              <a:r>
                <a:rPr lang="en-US" dirty="0">
                  <a:solidFill>
                    <a:schemeClr val="bg1"/>
                  </a:solidFill>
                </a:rPr>
                <a:t>Birth - 700 BC</a:t>
              </a:r>
              <a:br>
                <a:rPr lang="en-US" dirty="0">
                  <a:solidFill>
                    <a:schemeClr val="bg1"/>
                  </a:solidFill>
                </a:rPr>
              </a:br>
              <a:r>
                <a:rPr lang="en-US" dirty="0">
                  <a:solidFill>
                    <a:schemeClr val="bg1"/>
                  </a:solidFill>
                </a:rPr>
                <a:t>Betrayal – 520 - 470 BC</a:t>
              </a:r>
              <a:br>
                <a:rPr lang="en-US" dirty="0">
                  <a:solidFill>
                    <a:schemeClr val="bg1"/>
                  </a:solidFill>
                </a:rPr>
              </a:br>
              <a:r>
                <a:rPr lang="en-US" dirty="0">
                  <a:solidFill>
                    <a:schemeClr val="bg1"/>
                  </a:solidFill>
                </a:rPr>
                <a:t>Death – 739 - 681 BC</a:t>
              </a:r>
            </a:p>
          </p:txBody>
        </p:sp>
        <p:cxnSp>
          <p:nvCxnSpPr>
            <p:cNvPr id="9" name="Straight Connector 8">
              <a:extLst>
                <a:ext uri="{FF2B5EF4-FFF2-40B4-BE49-F238E27FC236}">
                  <a16:creationId xmlns:a16="http://schemas.microsoft.com/office/drawing/2014/main" id="{A2F8DB93-E7E3-5C07-6EDA-29DBECF5CC19}"/>
                </a:ext>
              </a:extLst>
            </p:cNvPr>
            <p:cNvCxnSpPr/>
            <p:nvPr/>
          </p:nvCxnSpPr>
          <p:spPr>
            <a:xfrm flipV="1">
              <a:off x="2712204"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3AFC619-D325-ED05-7809-F3683D4444EC}"/>
              </a:ext>
            </a:extLst>
          </p:cNvPr>
          <p:cNvGrpSpPr/>
          <p:nvPr/>
        </p:nvGrpSpPr>
        <p:grpSpPr>
          <a:xfrm>
            <a:off x="3536852" y="3584305"/>
            <a:ext cx="2298312" cy="914400"/>
            <a:chOff x="588067" y="3584305"/>
            <a:chExt cx="2298312" cy="914400"/>
          </a:xfrm>
        </p:grpSpPr>
        <p:sp>
          <p:nvSpPr>
            <p:cNvPr id="12" name="TextBox 11">
              <a:extLst>
                <a:ext uri="{FF2B5EF4-FFF2-40B4-BE49-F238E27FC236}">
                  <a16:creationId xmlns:a16="http://schemas.microsoft.com/office/drawing/2014/main" id="{5B16CD41-B8C2-E2FA-52E2-8E7359053E5B}"/>
                </a:ext>
              </a:extLst>
            </p:cNvPr>
            <p:cNvSpPr txBox="1"/>
            <p:nvPr/>
          </p:nvSpPr>
          <p:spPr>
            <a:xfrm>
              <a:off x="588067" y="3651142"/>
              <a:ext cx="2113251" cy="646331"/>
            </a:xfrm>
            <a:prstGeom prst="rect">
              <a:avLst/>
            </a:prstGeom>
            <a:noFill/>
          </p:spPr>
          <p:txBody>
            <a:bodyPr wrap="square" rtlCol="0">
              <a:spAutoFit/>
            </a:bodyPr>
            <a:lstStyle/>
            <a:p>
              <a:pPr algn="ctr"/>
              <a:r>
                <a:rPr lang="en-US" dirty="0">
                  <a:solidFill>
                    <a:schemeClr val="bg1"/>
                  </a:solidFill>
                </a:rPr>
                <a:t>Fulfilled:</a:t>
              </a:r>
            </a:p>
            <a:p>
              <a:pPr algn="ctr"/>
              <a:r>
                <a:rPr lang="en-US" dirty="0">
                  <a:solidFill>
                    <a:schemeClr val="bg1"/>
                  </a:solidFill>
                </a:rPr>
                <a:t>26-30 AD</a:t>
              </a:r>
            </a:p>
          </p:txBody>
        </p:sp>
        <p:cxnSp>
          <p:nvCxnSpPr>
            <p:cNvPr id="13" name="Straight Connector 12">
              <a:extLst>
                <a:ext uri="{FF2B5EF4-FFF2-40B4-BE49-F238E27FC236}">
                  <a16:creationId xmlns:a16="http://schemas.microsoft.com/office/drawing/2014/main" id="{36E6CEBD-722F-971D-0CC0-9776D45E4211}"/>
                </a:ext>
              </a:extLst>
            </p:cNvPr>
            <p:cNvCxnSpPr/>
            <p:nvPr/>
          </p:nvCxnSpPr>
          <p:spPr>
            <a:xfrm flipV="1">
              <a:off x="2886379"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3B2C4891-89E4-9FE6-9AC8-78210049A721}"/>
              </a:ext>
            </a:extLst>
          </p:cNvPr>
          <p:cNvSpPr txBox="1"/>
          <p:nvPr/>
        </p:nvSpPr>
        <p:spPr>
          <a:xfrm>
            <a:off x="5873186" y="3651142"/>
            <a:ext cx="2113251" cy="1200329"/>
          </a:xfrm>
          <a:prstGeom prst="rect">
            <a:avLst/>
          </a:prstGeom>
          <a:noFill/>
        </p:spPr>
        <p:txBody>
          <a:bodyPr wrap="square" rtlCol="0">
            <a:spAutoFit/>
          </a:bodyPr>
          <a:lstStyle/>
          <a:p>
            <a:pPr algn="ctr"/>
            <a:r>
              <a:rPr lang="en-US" dirty="0">
                <a:solidFill>
                  <a:schemeClr val="bg1"/>
                </a:solidFill>
              </a:rPr>
              <a:t>Time Span:</a:t>
            </a:r>
          </a:p>
          <a:p>
            <a:pPr algn="ctr"/>
            <a:r>
              <a:rPr lang="en-US" dirty="0">
                <a:solidFill>
                  <a:schemeClr val="bg1"/>
                </a:solidFill>
              </a:rPr>
              <a:t>700 Years,</a:t>
            </a:r>
            <a:br>
              <a:rPr lang="en-US" dirty="0">
                <a:solidFill>
                  <a:schemeClr val="bg1"/>
                </a:solidFill>
              </a:rPr>
            </a:br>
            <a:r>
              <a:rPr lang="en-US" dirty="0">
                <a:solidFill>
                  <a:schemeClr val="bg1"/>
                </a:solidFill>
              </a:rPr>
              <a:t>500 Years,</a:t>
            </a:r>
            <a:br>
              <a:rPr lang="en-US" dirty="0">
                <a:solidFill>
                  <a:schemeClr val="bg1"/>
                </a:solidFill>
              </a:rPr>
            </a:br>
            <a:r>
              <a:rPr lang="en-US" dirty="0">
                <a:solidFill>
                  <a:schemeClr val="bg1"/>
                </a:solidFill>
              </a:rPr>
              <a:t>700 Years</a:t>
            </a:r>
          </a:p>
        </p:txBody>
      </p:sp>
    </p:spTree>
    <p:extLst>
      <p:ext uri="{BB962C8B-B14F-4D97-AF65-F5344CB8AC3E}">
        <p14:creationId xmlns:p14="http://schemas.microsoft.com/office/powerpoint/2010/main" val="209518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5E7AC52-5A71-9EDB-96CC-D63F9F527965}"/>
              </a:ext>
            </a:extLst>
          </p:cNvPr>
          <p:cNvSpPr/>
          <p:nvPr/>
        </p:nvSpPr>
        <p:spPr>
          <a:xfrm>
            <a:off x="2846207" y="789847"/>
            <a:ext cx="3451586" cy="434520"/>
          </a:xfrm>
          <a:prstGeom prst="roundRect">
            <a:avLst>
              <a:gd name="adj" fmla="val 50000"/>
            </a:avLst>
          </a:prstGeom>
          <a:noFill/>
          <a:ln w="22225">
            <a:gradFill flip="none" rotWithShape="1">
              <a:gsLst>
                <a:gs pos="0">
                  <a:srgbClr val="C00000"/>
                </a:gs>
                <a:gs pos="33000">
                  <a:schemeClr val="accent2"/>
                </a:gs>
                <a:gs pos="92000">
                  <a:srgbClr val="FFC000"/>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Impressive Prophecies</a:t>
            </a:r>
          </a:p>
        </p:txBody>
      </p:sp>
      <p:grpSp>
        <p:nvGrpSpPr>
          <p:cNvPr id="2" name="Group 1">
            <a:extLst>
              <a:ext uri="{FF2B5EF4-FFF2-40B4-BE49-F238E27FC236}">
                <a16:creationId xmlns:a16="http://schemas.microsoft.com/office/drawing/2014/main" id="{B067D82D-56D6-F59C-C983-154A72D14C3A}"/>
              </a:ext>
            </a:extLst>
          </p:cNvPr>
          <p:cNvGrpSpPr/>
          <p:nvPr/>
        </p:nvGrpSpPr>
        <p:grpSpPr>
          <a:xfrm>
            <a:off x="604434" y="1592237"/>
            <a:ext cx="7935132" cy="2212553"/>
            <a:chOff x="604434" y="1537807"/>
            <a:chExt cx="7935132" cy="2212553"/>
          </a:xfrm>
        </p:grpSpPr>
        <p:sp>
          <p:nvSpPr>
            <p:cNvPr id="5" name="TextBox 4">
              <a:extLst>
                <a:ext uri="{FF2B5EF4-FFF2-40B4-BE49-F238E27FC236}">
                  <a16:creationId xmlns:a16="http://schemas.microsoft.com/office/drawing/2014/main" id="{71D19426-E7B1-6E99-4918-D3669F78E0D8}"/>
                </a:ext>
              </a:extLst>
            </p:cNvPr>
            <p:cNvSpPr txBox="1"/>
            <p:nvPr/>
          </p:nvSpPr>
          <p:spPr>
            <a:xfrm>
              <a:off x="604434" y="1537807"/>
              <a:ext cx="7935132" cy="1815882"/>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“Men of Galilee,” they said, “why do you stand here looking into the sky? This same Jesus, who has been taken from you into heaven, will come back in the same way you have seen him go into heaven.”</a:t>
              </a:r>
            </a:p>
          </p:txBody>
        </p:sp>
        <p:sp>
          <p:nvSpPr>
            <p:cNvPr id="6" name="TextBox 5">
              <a:extLst>
                <a:ext uri="{FF2B5EF4-FFF2-40B4-BE49-F238E27FC236}">
                  <a16:creationId xmlns:a16="http://schemas.microsoft.com/office/drawing/2014/main" id="{D0852893-7C32-F77D-D6D1-18CE3A5FE2EA}"/>
                </a:ext>
              </a:extLst>
            </p:cNvPr>
            <p:cNvSpPr txBox="1"/>
            <p:nvPr/>
          </p:nvSpPr>
          <p:spPr>
            <a:xfrm>
              <a:off x="2429199" y="3381028"/>
              <a:ext cx="4285601" cy="369332"/>
            </a:xfrm>
            <a:prstGeom prst="rect">
              <a:avLst/>
            </a:prstGeom>
            <a:noFill/>
          </p:spPr>
          <p:txBody>
            <a:bodyPr wrap="square" rtlCol="0">
              <a:spAutoFit/>
            </a:bodyPr>
            <a:lstStyle/>
            <a:p>
              <a:pPr algn="ctr"/>
              <a:r>
                <a:rPr lang="en-US" dirty="0">
                  <a:solidFill>
                    <a:schemeClr val="bg1"/>
                  </a:solidFill>
                </a:rPr>
                <a:t>Acts 1:11</a:t>
              </a:r>
            </a:p>
          </p:txBody>
        </p:sp>
      </p:grpSp>
    </p:spTree>
    <p:extLst>
      <p:ext uri="{BB962C8B-B14F-4D97-AF65-F5344CB8AC3E}">
        <p14:creationId xmlns:p14="http://schemas.microsoft.com/office/powerpoint/2010/main" val="375131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B785-7EB6-9BF3-C700-599343FB034B}"/>
              </a:ext>
            </a:extLst>
          </p:cNvPr>
          <p:cNvSpPr>
            <a:spLocks noGrp="1"/>
          </p:cNvSpPr>
          <p:nvPr>
            <p:ph type="ctrTitle"/>
          </p:nvPr>
        </p:nvSpPr>
        <p:spPr/>
        <p:txBody>
          <a:bodyPr/>
          <a:lstStyle/>
          <a:p>
            <a:r>
              <a:rPr lang="en-US" dirty="0">
                <a:solidFill>
                  <a:schemeClr val="bg1"/>
                </a:solidFill>
              </a:rPr>
              <a:t>Prophecy from God</a:t>
            </a:r>
          </a:p>
        </p:txBody>
      </p:sp>
      <p:sp>
        <p:nvSpPr>
          <p:cNvPr id="3" name="Subtitle 2">
            <a:extLst>
              <a:ext uri="{FF2B5EF4-FFF2-40B4-BE49-F238E27FC236}">
                <a16:creationId xmlns:a16="http://schemas.microsoft.com/office/drawing/2014/main" id="{9A8481FF-27F8-9BF6-4B9C-2C923C33CA6B}"/>
              </a:ext>
            </a:extLst>
          </p:cNvPr>
          <p:cNvSpPr>
            <a:spLocks noGrp="1"/>
          </p:cNvSpPr>
          <p:nvPr>
            <p:ph type="subTitle" idx="1"/>
          </p:nvPr>
        </p:nvSpPr>
        <p:spPr/>
        <p:txBody>
          <a:bodyPr/>
          <a:lstStyle/>
          <a:p>
            <a:endParaRPr lang="en-US" dirty="0"/>
          </a:p>
        </p:txBody>
      </p:sp>
      <p:pic>
        <p:nvPicPr>
          <p:cNvPr id="5" name="Picture 4" descr="A black and white logo&#10;&#10;Description automatically generated">
            <a:extLst>
              <a:ext uri="{FF2B5EF4-FFF2-40B4-BE49-F238E27FC236}">
                <a16:creationId xmlns:a16="http://schemas.microsoft.com/office/drawing/2014/main" id="{B9926665-1A2E-1057-BCF1-1850978F5751}"/>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03021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5E7AC52-5A71-9EDB-96CC-D63F9F527965}"/>
              </a:ext>
            </a:extLst>
          </p:cNvPr>
          <p:cNvSpPr/>
          <p:nvPr/>
        </p:nvSpPr>
        <p:spPr>
          <a:xfrm>
            <a:off x="2846207" y="789847"/>
            <a:ext cx="3451586" cy="434520"/>
          </a:xfrm>
          <a:prstGeom prst="roundRect">
            <a:avLst>
              <a:gd name="adj" fmla="val 50000"/>
            </a:avLst>
          </a:prstGeom>
          <a:noFill/>
          <a:ln w="22225">
            <a:gradFill flip="none" rotWithShape="1">
              <a:gsLst>
                <a:gs pos="0">
                  <a:srgbClr val="C00000"/>
                </a:gs>
                <a:gs pos="33000">
                  <a:schemeClr val="accent2"/>
                </a:gs>
                <a:gs pos="92000">
                  <a:srgbClr val="FFC000"/>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What Prophecy Proves</a:t>
            </a:r>
          </a:p>
        </p:txBody>
      </p:sp>
      <p:grpSp>
        <p:nvGrpSpPr>
          <p:cNvPr id="2" name="Group 1">
            <a:extLst>
              <a:ext uri="{FF2B5EF4-FFF2-40B4-BE49-F238E27FC236}">
                <a16:creationId xmlns:a16="http://schemas.microsoft.com/office/drawing/2014/main" id="{69D34209-CBF2-E1F7-B11A-2C7765734733}"/>
              </a:ext>
            </a:extLst>
          </p:cNvPr>
          <p:cNvGrpSpPr/>
          <p:nvPr/>
        </p:nvGrpSpPr>
        <p:grpSpPr>
          <a:xfrm>
            <a:off x="604434" y="1642022"/>
            <a:ext cx="7935132" cy="1390276"/>
            <a:chOff x="604434" y="1642022"/>
            <a:chExt cx="7935132" cy="1390276"/>
          </a:xfrm>
        </p:grpSpPr>
        <p:sp>
          <p:nvSpPr>
            <p:cNvPr id="5" name="TextBox 4">
              <a:extLst>
                <a:ext uri="{FF2B5EF4-FFF2-40B4-BE49-F238E27FC236}">
                  <a16:creationId xmlns:a16="http://schemas.microsoft.com/office/drawing/2014/main" id="{71D19426-E7B1-6E99-4918-D3669F78E0D8}"/>
                </a:ext>
              </a:extLst>
            </p:cNvPr>
            <p:cNvSpPr txBox="1"/>
            <p:nvPr/>
          </p:nvSpPr>
          <p:spPr>
            <a:xfrm>
              <a:off x="604434" y="1642022"/>
              <a:ext cx="7935132" cy="954107"/>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The Only Way To Accurately Predict </a:t>
              </a:r>
              <a:br>
                <a:rPr lang="en-US" sz="2800" dirty="0">
                  <a:solidFill>
                    <a:schemeClr val="bg1"/>
                  </a:solidFill>
                  <a:cs typeface="Arial" panose="020B0604020202020204" pitchFamily="34" charset="0"/>
                </a:rPr>
              </a:br>
              <a:r>
                <a:rPr lang="en-US" sz="2800" dirty="0">
                  <a:solidFill>
                    <a:schemeClr val="bg1"/>
                  </a:solidFill>
                  <a:cs typeface="Arial" panose="020B0604020202020204" pitchFamily="34" charset="0"/>
                </a:rPr>
                <a:t>Future Events 100% of the Time Is </a:t>
              </a:r>
              <a:r>
                <a:rPr lang="en-US" sz="2800" i="1" u="sng" dirty="0">
                  <a:solidFill>
                    <a:schemeClr val="bg1"/>
                  </a:solidFill>
                  <a:cs typeface="Arial" panose="020B0604020202020204" pitchFamily="34" charset="0"/>
                </a:rPr>
                <a:t>With GOD</a:t>
              </a:r>
              <a:r>
                <a:rPr lang="en-US" sz="2800" dirty="0">
                  <a:solidFill>
                    <a:schemeClr val="bg1"/>
                  </a:solidFill>
                  <a:cs typeface="Arial" panose="020B0604020202020204" pitchFamily="34" charset="0"/>
                </a:rPr>
                <a:t>. </a:t>
              </a:r>
            </a:p>
          </p:txBody>
        </p:sp>
        <p:sp>
          <p:nvSpPr>
            <p:cNvPr id="6" name="TextBox 5">
              <a:extLst>
                <a:ext uri="{FF2B5EF4-FFF2-40B4-BE49-F238E27FC236}">
                  <a16:creationId xmlns:a16="http://schemas.microsoft.com/office/drawing/2014/main" id="{D0852893-7C32-F77D-D6D1-18CE3A5FE2EA}"/>
                </a:ext>
              </a:extLst>
            </p:cNvPr>
            <p:cNvSpPr txBox="1"/>
            <p:nvPr/>
          </p:nvSpPr>
          <p:spPr>
            <a:xfrm>
              <a:off x="3355383" y="2662966"/>
              <a:ext cx="2433234" cy="369332"/>
            </a:xfrm>
            <a:prstGeom prst="rect">
              <a:avLst/>
            </a:prstGeom>
            <a:noFill/>
          </p:spPr>
          <p:txBody>
            <a:bodyPr wrap="square" rtlCol="0">
              <a:spAutoFit/>
            </a:bodyPr>
            <a:lstStyle/>
            <a:p>
              <a:pPr algn="ctr"/>
              <a:r>
                <a:rPr lang="en-US" dirty="0">
                  <a:solidFill>
                    <a:schemeClr val="bg1"/>
                  </a:solidFill>
                </a:rPr>
                <a:t>Deuteronomy 18:18-22</a:t>
              </a:r>
            </a:p>
          </p:txBody>
        </p:sp>
      </p:grpSp>
      <p:grpSp>
        <p:nvGrpSpPr>
          <p:cNvPr id="10" name="Group 9">
            <a:extLst>
              <a:ext uri="{FF2B5EF4-FFF2-40B4-BE49-F238E27FC236}">
                <a16:creationId xmlns:a16="http://schemas.microsoft.com/office/drawing/2014/main" id="{896DABCF-D693-BE06-25DE-037EF636C8AB}"/>
              </a:ext>
            </a:extLst>
          </p:cNvPr>
          <p:cNvGrpSpPr/>
          <p:nvPr/>
        </p:nvGrpSpPr>
        <p:grpSpPr>
          <a:xfrm>
            <a:off x="1317177" y="3653753"/>
            <a:ext cx="1970134" cy="914400"/>
            <a:chOff x="742070" y="3584305"/>
            <a:chExt cx="1970134" cy="914400"/>
          </a:xfrm>
        </p:grpSpPr>
        <p:sp>
          <p:nvSpPr>
            <p:cNvPr id="7" name="TextBox 6">
              <a:extLst>
                <a:ext uri="{FF2B5EF4-FFF2-40B4-BE49-F238E27FC236}">
                  <a16:creationId xmlns:a16="http://schemas.microsoft.com/office/drawing/2014/main" id="{511762D6-D03A-7969-BCC1-6395C6B758E5}"/>
                </a:ext>
              </a:extLst>
            </p:cNvPr>
            <p:cNvSpPr txBox="1"/>
            <p:nvPr/>
          </p:nvSpPr>
          <p:spPr>
            <a:xfrm>
              <a:off x="742070" y="3651142"/>
              <a:ext cx="1970134" cy="646331"/>
            </a:xfrm>
            <a:prstGeom prst="rect">
              <a:avLst/>
            </a:prstGeom>
            <a:noFill/>
          </p:spPr>
          <p:txBody>
            <a:bodyPr wrap="square" rtlCol="0">
              <a:spAutoFit/>
            </a:bodyPr>
            <a:lstStyle/>
            <a:p>
              <a:pPr algn="ctr"/>
              <a:r>
                <a:rPr lang="en-US" dirty="0">
                  <a:solidFill>
                    <a:schemeClr val="bg1"/>
                  </a:solidFill>
                </a:rPr>
                <a:t>Prophecy Verifies</a:t>
              </a:r>
              <a:br>
                <a:rPr lang="en-US" dirty="0">
                  <a:solidFill>
                    <a:schemeClr val="bg1"/>
                  </a:solidFill>
                </a:rPr>
              </a:br>
              <a:r>
                <a:rPr lang="en-US" dirty="0">
                  <a:solidFill>
                    <a:schemeClr val="bg1"/>
                  </a:solidFill>
                </a:rPr>
                <a:t>God’s Message.</a:t>
              </a:r>
            </a:p>
          </p:txBody>
        </p:sp>
        <p:cxnSp>
          <p:nvCxnSpPr>
            <p:cNvPr id="9" name="Straight Connector 8">
              <a:extLst>
                <a:ext uri="{FF2B5EF4-FFF2-40B4-BE49-F238E27FC236}">
                  <a16:creationId xmlns:a16="http://schemas.microsoft.com/office/drawing/2014/main" id="{A2F8DB93-E7E3-5C07-6EDA-29DBECF5CC19}"/>
                </a:ext>
              </a:extLst>
            </p:cNvPr>
            <p:cNvCxnSpPr/>
            <p:nvPr/>
          </p:nvCxnSpPr>
          <p:spPr>
            <a:xfrm flipV="1">
              <a:off x="2712204"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3AFC619-D325-ED05-7809-F3683D4444EC}"/>
              </a:ext>
            </a:extLst>
          </p:cNvPr>
          <p:cNvGrpSpPr/>
          <p:nvPr/>
        </p:nvGrpSpPr>
        <p:grpSpPr>
          <a:xfrm>
            <a:off x="3545489" y="3653753"/>
            <a:ext cx="2243883" cy="914400"/>
            <a:chOff x="468321" y="3584305"/>
            <a:chExt cx="2243883" cy="914400"/>
          </a:xfrm>
        </p:grpSpPr>
        <p:sp>
          <p:nvSpPr>
            <p:cNvPr id="12" name="TextBox 11">
              <a:extLst>
                <a:ext uri="{FF2B5EF4-FFF2-40B4-BE49-F238E27FC236}">
                  <a16:creationId xmlns:a16="http://schemas.microsoft.com/office/drawing/2014/main" id="{5B16CD41-B8C2-E2FA-52E2-8E7359053E5B}"/>
                </a:ext>
              </a:extLst>
            </p:cNvPr>
            <p:cNvSpPr txBox="1"/>
            <p:nvPr/>
          </p:nvSpPr>
          <p:spPr>
            <a:xfrm>
              <a:off x="468321" y="3651142"/>
              <a:ext cx="2113251" cy="646331"/>
            </a:xfrm>
            <a:prstGeom prst="rect">
              <a:avLst/>
            </a:prstGeom>
            <a:noFill/>
          </p:spPr>
          <p:txBody>
            <a:bodyPr wrap="square" rtlCol="0">
              <a:spAutoFit/>
            </a:bodyPr>
            <a:lstStyle/>
            <a:p>
              <a:pPr algn="ctr"/>
              <a:r>
                <a:rPr lang="en-US" dirty="0">
                  <a:solidFill>
                    <a:schemeClr val="bg1"/>
                  </a:solidFill>
                </a:rPr>
                <a:t>Prophecy Prepares God’s People.</a:t>
              </a:r>
            </a:p>
          </p:txBody>
        </p:sp>
        <p:cxnSp>
          <p:nvCxnSpPr>
            <p:cNvPr id="13" name="Straight Connector 12">
              <a:extLst>
                <a:ext uri="{FF2B5EF4-FFF2-40B4-BE49-F238E27FC236}">
                  <a16:creationId xmlns:a16="http://schemas.microsoft.com/office/drawing/2014/main" id="{36E6CEBD-722F-971D-0CC0-9776D45E4211}"/>
                </a:ext>
              </a:extLst>
            </p:cNvPr>
            <p:cNvCxnSpPr/>
            <p:nvPr/>
          </p:nvCxnSpPr>
          <p:spPr>
            <a:xfrm flipV="1">
              <a:off x="2712204"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3B2C4891-89E4-9FE6-9AC8-78210049A721}"/>
              </a:ext>
            </a:extLst>
          </p:cNvPr>
          <p:cNvSpPr txBox="1"/>
          <p:nvPr/>
        </p:nvSpPr>
        <p:spPr>
          <a:xfrm>
            <a:off x="5968911" y="3720590"/>
            <a:ext cx="2113251" cy="646331"/>
          </a:xfrm>
          <a:prstGeom prst="rect">
            <a:avLst/>
          </a:prstGeom>
          <a:noFill/>
        </p:spPr>
        <p:txBody>
          <a:bodyPr wrap="square" rtlCol="0">
            <a:spAutoFit/>
          </a:bodyPr>
          <a:lstStyle/>
          <a:p>
            <a:pPr algn="ctr"/>
            <a:r>
              <a:rPr lang="en-US" dirty="0">
                <a:solidFill>
                  <a:schemeClr val="bg1"/>
                </a:solidFill>
              </a:rPr>
              <a:t>Prophecy Reinforces Our Faith.</a:t>
            </a:r>
          </a:p>
        </p:txBody>
      </p:sp>
    </p:spTree>
    <p:extLst>
      <p:ext uri="{BB962C8B-B14F-4D97-AF65-F5344CB8AC3E}">
        <p14:creationId xmlns:p14="http://schemas.microsoft.com/office/powerpoint/2010/main" val="188653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5E7AC52-5A71-9EDB-96CC-D63F9F527965}"/>
              </a:ext>
            </a:extLst>
          </p:cNvPr>
          <p:cNvSpPr/>
          <p:nvPr/>
        </p:nvSpPr>
        <p:spPr>
          <a:xfrm>
            <a:off x="2846207" y="789847"/>
            <a:ext cx="3451586" cy="434520"/>
          </a:xfrm>
          <a:prstGeom prst="roundRect">
            <a:avLst>
              <a:gd name="adj" fmla="val 50000"/>
            </a:avLst>
          </a:prstGeom>
          <a:noFill/>
          <a:ln w="22225">
            <a:gradFill flip="none" rotWithShape="1">
              <a:gsLst>
                <a:gs pos="0">
                  <a:srgbClr val="C00000"/>
                </a:gs>
                <a:gs pos="33000">
                  <a:schemeClr val="accent2"/>
                </a:gs>
                <a:gs pos="92000">
                  <a:srgbClr val="FFC000"/>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Topics &amp; Details</a:t>
            </a:r>
          </a:p>
        </p:txBody>
      </p:sp>
      <p:grpSp>
        <p:nvGrpSpPr>
          <p:cNvPr id="2" name="Group 1">
            <a:extLst>
              <a:ext uri="{FF2B5EF4-FFF2-40B4-BE49-F238E27FC236}">
                <a16:creationId xmlns:a16="http://schemas.microsoft.com/office/drawing/2014/main" id="{43890F16-D122-630F-172E-EC93FEA1F273}"/>
              </a:ext>
            </a:extLst>
          </p:cNvPr>
          <p:cNvGrpSpPr/>
          <p:nvPr/>
        </p:nvGrpSpPr>
        <p:grpSpPr>
          <a:xfrm>
            <a:off x="604434" y="1642022"/>
            <a:ext cx="7935132" cy="1400144"/>
            <a:chOff x="604434" y="1642022"/>
            <a:chExt cx="7935132" cy="1400144"/>
          </a:xfrm>
        </p:grpSpPr>
        <p:sp>
          <p:nvSpPr>
            <p:cNvPr id="5" name="TextBox 4">
              <a:extLst>
                <a:ext uri="{FF2B5EF4-FFF2-40B4-BE49-F238E27FC236}">
                  <a16:creationId xmlns:a16="http://schemas.microsoft.com/office/drawing/2014/main" id="{71D19426-E7B1-6E99-4918-D3669F78E0D8}"/>
                </a:ext>
              </a:extLst>
            </p:cNvPr>
            <p:cNvSpPr txBox="1"/>
            <p:nvPr/>
          </p:nvSpPr>
          <p:spPr>
            <a:xfrm>
              <a:off x="604434" y="1642022"/>
              <a:ext cx="7935132" cy="1384995"/>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Biblical Prophecy Addresses </a:t>
              </a:r>
              <a:br>
                <a:rPr lang="en-US" sz="2800" dirty="0">
                  <a:solidFill>
                    <a:schemeClr val="bg1"/>
                  </a:solidFill>
                  <a:cs typeface="Arial" panose="020B0604020202020204" pitchFamily="34" charset="0"/>
                </a:rPr>
              </a:br>
              <a:r>
                <a:rPr lang="en-US" sz="2800" dirty="0">
                  <a:solidFill>
                    <a:schemeClr val="bg1"/>
                  </a:solidFill>
                  <a:cs typeface="Arial" panose="020B0604020202020204" pitchFamily="34" charset="0"/>
                </a:rPr>
                <a:t>Personal, National, &amp; Spiritual Events.</a:t>
              </a:r>
            </a:p>
            <a:p>
              <a:pPr algn="ctr"/>
              <a:endParaRPr lang="en-US" sz="2800" dirty="0">
                <a:solidFill>
                  <a:schemeClr val="bg1"/>
                </a:solidFill>
                <a:cs typeface="Arial" panose="020B0604020202020204" pitchFamily="34" charset="0"/>
              </a:endParaRPr>
            </a:p>
          </p:txBody>
        </p:sp>
        <p:sp>
          <p:nvSpPr>
            <p:cNvPr id="6" name="TextBox 5">
              <a:extLst>
                <a:ext uri="{FF2B5EF4-FFF2-40B4-BE49-F238E27FC236}">
                  <a16:creationId xmlns:a16="http://schemas.microsoft.com/office/drawing/2014/main" id="{D0852893-7C32-F77D-D6D1-18CE3A5FE2EA}"/>
                </a:ext>
              </a:extLst>
            </p:cNvPr>
            <p:cNvSpPr txBox="1"/>
            <p:nvPr/>
          </p:nvSpPr>
          <p:spPr>
            <a:xfrm>
              <a:off x="2145779" y="2672834"/>
              <a:ext cx="4852441" cy="369332"/>
            </a:xfrm>
            <a:prstGeom prst="rect">
              <a:avLst/>
            </a:prstGeom>
            <a:noFill/>
          </p:spPr>
          <p:txBody>
            <a:bodyPr wrap="square" rtlCol="0">
              <a:spAutoFit/>
            </a:bodyPr>
            <a:lstStyle/>
            <a:p>
              <a:pPr algn="ctr"/>
              <a:r>
                <a:rPr lang="en-US" dirty="0">
                  <a:solidFill>
                    <a:schemeClr val="bg1"/>
                  </a:solidFill>
                </a:rPr>
                <a:t>Genesis 12:1-3 or Daniel 2:36, 44-45</a:t>
              </a:r>
            </a:p>
          </p:txBody>
        </p:sp>
      </p:grpSp>
      <p:grpSp>
        <p:nvGrpSpPr>
          <p:cNvPr id="10" name="Group 9">
            <a:extLst>
              <a:ext uri="{FF2B5EF4-FFF2-40B4-BE49-F238E27FC236}">
                <a16:creationId xmlns:a16="http://schemas.microsoft.com/office/drawing/2014/main" id="{896DABCF-D693-BE06-25DE-037EF636C8AB}"/>
              </a:ext>
            </a:extLst>
          </p:cNvPr>
          <p:cNvGrpSpPr/>
          <p:nvPr/>
        </p:nvGrpSpPr>
        <p:grpSpPr>
          <a:xfrm>
            <a:off x="927683" y="3653753"/>
            <a:ext cx="2229001" cy="990167"/>
            <a:chOff x="483203" y="3584305"/>
            <a:chExt cx="2229001" cy="990167"/>
          </a:xfrm>
        </p:grpSpPr>
        <p:sp>
          <p:nvSpPr>
            <p:cNvPr id="7" name="TextBox 6">
              <a:extLst>
                <a:ext uri="{FF2B5EF4-FFF2-40B4-BE49-F238E27FC236}">
                  <a16:creationId xmlns:a16="http://schemas.microsoft.com/office/drawing/2014/main" id="{511762D6-D03A-7969-BCC1-6395C6B758E5}"/>
                </a:ext>
              </a:extLst>
            </p:cNvPr>
            <p:cNvSpPr txBox="1"/>
            <p:nvPr/>
          </p:nvSpPr>
          <p:spPr>
            <a:xfrm>
              <a:off x="483203" y="3651142"/>
              <a:ext cx="2113251" cy="923330"/>
            </a:xfrm>
            <a:prstGeom prst="rect">
              <a:avLst/>
            </a:prstGeom>
            <a:noFill/>
          </p:spPr>
          <p:txBody>
            <a:bodyPr wrap="square" rtlCol="0">
              <a:spAutoFit/>
            </a:bodyPr>
            <a:lstStyle/>
            <a:p>
              <a:pPr algn="ctr"/>
              <a:r>
                <a:rPr lang="en-US" dirty="0">
                  <a:solidFill>
                    <a:schemeClr val="bg1"/>
                  </a:solidFill>
                </a:rPr>
                <a:t>The Death of Jezebel</a:t>
              </a:r>
              <a:br>
                <a:rPr lang="en-US" dirty="0">
                  <a:solidFill>
                    <a:schemeClr val="bg1"/>
                  </a:solidFill>
                </a:rPr>
              </a:br>
              <a:r>
                <a:rPr lang="en-US" dirty="0">
                  <a:solidFill>
                    <a:schemeClr val="bg1"/>
                  </a:solidFill>
                </a:rPr>
                <a:t>1 Kings 21:23,</a:t>
              </a:r>
            </a:p>
            <a:p>
              <a:pPr algn="ctr"/>
              <a:r>
                <a:rPr lang="en-US" dirty="0">
                  <a:solidFill>
                    <a:schemeClr val="bg1"/>
                  </a:solidFill>
                </a:rPr>
                <a:t>2 Kings 9:29-37</a:t>
              </a:r>
            </a:p>
          </p:txBody>
        </p:sp>
        <p:cxnSp>
          <p:nvCxnSpPr>
            <p:cNvPr id="9" name="Straight Connector 8">
              <a:extLst>
                <a:ext uri="{FF2B5EF4-FFF2-40B4-BE49-F238E27FC236}">
                  <a16:creationId xmlns:a16="http://schemas.microsoft.com/office/drawing/2014/main" id="{A2F8DB93-E7E3-5C07-6EDA-29DBECF5CC19}"/>
                </a:ext>
              </a:extLst>
            </p:cNvPr>
            <p:cNvCxnSpPr/>
            <p:nvPr/>
          </p:nvCxnSpPr>
          <p:spPr>
            <a:xfrm flipV="1">
              <a:off x="2712204"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3AFC619-D325-ED05-7809-F3683D4444EC}"/>
              </a:ext>
            </a:extLst>
          </p:cNvPr>
          <p:cNvGrpSpPr/>
          <p:nvPr/>
        </p:nvGrpSpPr>
        <p:grpSpPr>
          <a:xfrm>
            <a:off x="3403976" y="3653753"/>
            <a:ext cx="2254769" cy="990167"/>
            <a:chOff x="457435" y="3584305"/>
            <a:chExt cx="2254769" cy="990167"/>
          </a:xfrm>
        </p:grpSpPr>
        <p:sp>
          <p:nvSpPr>
            <p:cNvPr id="12" name="TextBox 11">
              <a:extLst>
                <a:ext uri="{FF2B5EF4-FFF2-40B4-BE49-F238E27FC236}">
                  <a16:creationId xmlns:a16="http://schemas.microsoft.com/office/drawing/2014/main" id="{5B16CD41-B8C2-E2FA-52E2-8E7359053E5B}"/>
                </a:ext>
              </a:extLst>
            </p:cNvPr>
            <p:cNvSpPr txBox="1"/>
            <p:nvPr/>
          </p:nvSpPr>
          <p:spPr>
            <a:xfrm>
              <a:off x="457435" y="3651142"/>
              <a:ext cx="2113251" cy="923330"/>
            </a:xfrm>
            <a:prstGeom prst="rect">
              <a:avLst/>
            </a:prstGeom>
            <a:noFill/>
          </p:spPr>
          <p:txBody>
            <a:bodyPr wrap="square" rtlCol="0">
              <a:spAutoFit/>
            </a:bodyPr>
            <a:lstStyle/>
            <a:p>
              <a:pPr algn="ctr"/>
              <a:r>
                <a:rPr lang="en-US" dirty="0">
                  <a:solidFill>
                    <a:schemeClr val="bg1"/>
                  </a:solidFill>
                </a:rPr>
                <a:t>The Destruction</a:t>
              </a:r>
              <a:br>
                <a:rPr lang="en-US" dirty="0">
                  <a:solidFill>
                    <a:schemeClr val="bg1"/>
                  </a:solidFill>
                </a:rPr>
              </a:br>
              <a:r>
                <a:rPr lang="en-US" dirty="0">
                  <a:solidFill>
                    <a:schemeClr val="bg1"/>
                  </a:solidFill>
                </a:rPr>
                <a:t> of Jerusalem</a:t>
              </a:r>
            </a:p>
            <a:p>
              <a:pPr algn="ctr"/>
              <a:r>
                <a:rPr lang="en-US" dirty="0">
                  <a:solidFill>
                    <a:schemeClr val="bg1"/>
                  </a:solidFill>
                </a:rPr>
                <a:t>Luke 21:20-24</a:t>
              </a:r>
            </a:p>
          </p:txBody>
        </p:sp>
        <p:cxnSp>
          <p:nvCxnSpPr>
            <p:cNvPr id="13" name="Straight Connector 12">
              <a:extLst>
                <a:ext uri="{FF2B5EF4-FFF2-40B4-BE49-F238E27FC236}">
                  <a16:creationId xmlns:a16="http://schemas.microsoft.com/office/drawing/2014/main" id="{36E6CEBD-722F-971D-0CC0-9776D45E4211}"/>
                </a:ext>
              </a:extLst>
            </p:cNvPr>
            <p:cNvCxnSpPr/>
            <p:nvPr/>
          </p:nvCxnSpPr>
          <p:spPr>
            <a:xfrm flipV="1">
              <a:off x="2712204"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3B2C4891-89E4-9FE6-9AC8-78210049A721}"/>
              </a:ext>
            </a:extLst>
          </p:cNvPr>
          <p:cNvSpPr txBox="1"/>
          <p:nvPr/>
        </p:nvSpPr>
        <p:spPr>
          <a:xfrm>
            <a:off x="5772968" y="3720590"/>
            <a:ext cx="2548882" cy="923330"/>
          </a:xfrm>
          <a:prstGeom prst="rect">
            <a:avLst/>
          </a:prstGeom>
          <a:noFill/>
        </p:spPr>
        <p:txBody>
          <a:bodyPr wrap="square" rtlCol="0">
            <a:spAutoFit/>
          </a:bodyPr>
          <a:lstStyle/>
          <a:p>
            <a:pPr algn="ctr"/>
            <a:r>
              <a:rPr lang="en-US" dirty="0">
                <a:solidFill>
                  <a:schemeClr val="bg1"/>
                </a:solidFill>
              </a:rPr>
              <a:t>Holy Spirit at Pentecost</a:t>
            </a:r>
          </a:p>
          <a:p>
            <a:pPr algn="ctr"/>
            <a:r>
              <a:rPr lang="en-US" dirty="0">
                <a:solidFill>
                  <a:schemeClr val="bg1"/>
                </a:solidFill>
              </a:rPr>
              <a:t>Joel 2:28-32, </a:t>
            </a:r>
            <a:br>
              <a:rPr lang="en-US" dirty="0">
                <a:solidFill>
                  <a:schemeClr val="bg1"/>
                </a:solidFill>
              </a:rPr>
            </a:br>
            <a:r>
              <a:rPr lang="en-US" dirty="0">
                <a:solidFill>
                  <a:schemeClr val="bg1"/>
                </a:solidFill>
              </a:rPr>
              <a:t>Acts 2:5-21</a:t>
            </a:r>
          </a:p>
        </p:txBody>
      </p:sp>
    </p:spTree>
    <p:extLst>
      <p:ext uri="{BB962C8B-B14F-4D97-AF65-F5344CB8AC3E}">
        <p14:creationId xmlns:p14="http://schemas.microsoft.com/office/powerpoint/2010/main" val="339694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5E7AC52-5A71-9EDB-96CC-D63F9F527965}"/>
              </a:ext>
            </a:extLst>
          </p:cNvPr>
          <p:cNvSpPr/>
          <p:nvPr/>
        </p:nvSpPr>
        <p:spPr>
          <a:xfrm>
            <a:off x="2846207" y="789847"/>
            <a:ext cx="3451586" cy="434520"/>
          </a:xfrm>
          <a:prstGeom prst="roundRect">
            <a:avLst>
              <a:gd name="adj" fmla="val 50000"/>
            </a:avLst>
          </a:prstGeom>
          <a:noFill/>
          <a:ln w="22225">
            <a:gradFill flip="none" rotWithShape="1">
              <a:gsLst>
                <a:gs pos="0">
                  <a:srgbClr val="C00000"/>
                </a:gs>
                <a:gs pos="33000">
                  <a:schemeClr val="accent2"/>
                </a:gs>
                <a:gs pos="92000">
                  <a:srgbClr val="FFC000"/>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Topics &amp; Details</a:t>
            </a:r>
          </a:p>
        </p:txBody>
      </p:sp>
      <p:grpSp>
        <p:nvGrpSpPr>
          <p:cNvPr id="2" name="Group 1">
            <a:extLst>
              <a:ext uri="{FF2B5EF4-FFF2-40B4-BE49-F238E27FC236}">
                <a16:creationId xmlns:a16="http://schemas.microsoft.com/office/drawing/2014/main" id="{88ABF0EA-1D42-A608-7479-C1E924193F34}"/>
              </a:ext>
            </a:extLst>
          </p:cNvPr>
          <p:cNvGrpSpPr/>
          <p:nvPr/>
        </p:nvGrpSpPr>
        <p:grpSpPr>
          <a:xfrm>
            <a:off x="604434" y="1642022"/>
            <a:ext cx="7935132" cy="1400144"/>
            <a:chOff x="604434" y="1642022"/>
            <a:chExt cx="7935132" cy="1400144"/>
          </a:xfrm>
        </p:grpSpPr>
        <p:sp>
          <p:nvSpPr>
            <p:cNvPr id="5" name="TextBox 4">
              <a:extLst>
                <a:ext uri="{FF2B5EF4-FFF2-40B4-BE49-F238E27FC236}">
                  <a16:creationId xmlns:a16="http://schemas.microsoft.com/office/drawing/2014/main" id="{71D19426-E7B1-6E99-4918-D3669F78E0D8}"/>
                </a:ext>
              </a:extLst>
            </p:cNvPr>
            <p:cNvSpPr txBox="1"/>
            <p:nvPr/>
          </p:nvSpPr>
          <p:spPr>
            <a:xfrm>
              <a:off x="604434" y="1642022"/>
              <a:ext cx="7935132" cy="954107"/>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We Have Biblical Prophecies That Are Specific,</a:t>
              </a:r>
              <a:br>
                <a:rPr lang="en-US" sz="2800" dirty="0">
                  <a:solidFill>
                    <a:schemeClr val="bg1"/>
                  </a:solidFill>
                  <a:cs typeface="Arial" panose="020B0604020202020204" pitchFamily="34" charset="0"/>
                </a:rPr>
              </a:br>
              <a:r>
                <a:rPr lang="en-US" sz="2800" dirty="0">
                  <a:solidFill>
                    <a:schemeClr val="bg1"/>
                  </a:solidFill>
                  <a:cs typeface="Arial" panose="020B0604020202020204" pitchFamily="34" charset="0"/>
                </a:rPr>
                <a:t> Well-Documented, &amp; Far In Advance of The Event. </a:t>
              </a:r>
            </a:p>
          </p:txBody>
        </p:sp>
        <p:sp>
          <p:nvSpPr>
            <p:cNvPr id="6" name="TextBox 5">
              <a:extLst>
                <a:ext uri="{FF2B5EF4-FFF2-40B4-BE49-F238E27FC236}">
                  <a16:creationId xmlns:a16="http://schemas.microsoft.com/office/drawing/2014/main" id="{D0852893-7C32-F77D-D6D1-18CE3A5FE2EA}"/>
                </a:ext>
              </a:extLst>
            </p:cNvPr>
            <p:cNvSpPr txBox="1"/>
            <p:nvPr/>
          </p:nvSpPr>
          <p:spPr>
            <a:xfrm>
              <a:off x="2902340" y="2672834"/>
              <a:ext cx="3339319" cy="369332"/>
            </a:xfrm>
            <a:prstGeom prst="rect">
              <a:avLst/>
            </a:prstGeom>
            <a:noFill/>
          </p:spPr>
          <p:txBody>
            <a:bodyPr wrap="square" rtlCol="0">
              <a:spAutoFit/>
            </a:bodyPr>
            <a:lstStyle/>
            <a:p>
              <a:pPr algn="ctr"/>
              <a:r>
                <a:rPr lang="en-US" dirty="0">
                  <a:solidFill>
                    <a:schemeClr val="bg1"/>
                  </a:solidFill>
                </a:rPr>
                <a:t>Psalm 22:16-18, Luke 23:33-34</a:t>
              </a:r>
            </a:p>
          </p:txBody>
        </p:sp>
      </p:grpSp>
      <p:grpSp>
        <p:nvGrpSpPr>
          <p:cNvPr id="10" name="Group 9">
            <a:extLst>
              <a:ext uri="{FF2B5EF4-FFF2-40B4-BE49-F238E27FC236}">
                <a16:creationId xmlns:a16="http://schemas.microsoft.com/office/drawing/2014/main" id="{896DABCF-D693-BE06-25DE-037EF636C8AB}"/>
              </a:ext>
            </a:extLst>
          </p:cNvPr>
          <p:cNvGrpSpPr/>
          <p:nvPr/>
        </p:nvGrpSpPr>
        <p:grpSpPr>
          <a:xfrm>
            <a:off x="240135" y="3584305"/>
            <a:ext cx="2113251" cy="914400"/>
            <a:chOff x="598953" y="3584305"/>
            <a:chExt cx="2113251" cy="914400"/>
          </a:xfrm>
        </p:grpSpPr>
        <p:sp>
          <p:nvSpPr>
            <p:cNvPr id="7" name="TextBox 6">
              <a:extLst>
                <a:ext uri="{FF2B5EF4-FFF2-40B4-BE49-F238E27FC236}">
                  <a16:creationId xmlns:a16="http://schemas.microsoft.com/office/drawing/2014/main" id="{511762D6-D03A-7969-BCC1-6395C6B758E5}"/>
                </a:ext>
              </a:extLst>
            </p:cNvPr>
            <p:cNvSpPr txBox="1"/>
            <p:nvPr/>
          </p:nvSpPr>
          <p:spPr>
            <a:xfrm>
              <a:off x="598953" y="3651142"/>
              <a:ext cx="2113251" cy="646331"/>
            </a:xfrm>
            <a:prstGeom prst="rect">
              <a:avLst/>
            </a:prstGeom>
            <a:noFill/>
          </p:spPr>
          <p:txBody>
            <a:bodyPr wrap="square" rtlCol="0">
              <a:spAutoFit/>
            </a:bodyPr>
            <a:lstStyle/>
            <a:p>
              <a:pPr algn="ctr"/>
              <a:r>
                <a:rPr lang="en-US" dirty="0">
                  <a:solidFill>
                    <a:schemeClr val="bg1"/>
                  </a:solidFill>
                </a:rPr>
                <a:t>“they pierced my hands and my feet”</a:t>
              </a:r>
            </a:p>
          </p:txBody>
        </p:sp>
        <p:cxnSp>
          <p:nvCxnSpPr>
            <p:cNvPr id="9" name="Straight Connector 8">
              <a:extLst>
                <a:ext uri="{FF2B5EF4-FFF2-40B4-BE49-F238E27FC236}">
                  <a16:creationId xmlns:a16="http://schemas.microsoft.com/office/drawing/2014/main" id="{A2F8DB93-E7E3-5C07-6EDA-29DBECF5CC19}"/>
                </a:ext>
              </a:extLst>
            </p:cNvPr>
            <p:cNvCxnSpPr/>
            <p:nvPr/>
          </p:nvCxnSpPr>
          <p:spPr>
            <a:xfrm flipV="1">
              <a:off x="2712204"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3AFC619-D325-ED05-7809-F3683D4444EC}"/>
              </a:ext>
            </a:extLst>
          </p:cNvPr>
          <p:cNvGrpSpPr/>
          <p:nvPr/>
        </p:nvGrpSpPr>
        <p:grpSpPr>
          <a:xfrm>
            <a:off x="2645231" y="3584305"/>
            <a:ext cx="1927187" cy="914400"/>
            <a:chOff x="785017" y="3584305"/>
            <a:chExt cx="1927187" cy="914400"/>
          </a:xfrm>
        </p:grpSpPr>
        <p:sp>
          <p:nvSpPr>
            <p:cNvPr id="12" name="TextBox 11">
              <a:extLst>
                <a:ext uri="{FF2B5EF4-FFF2-40B4-BE49-F238E27FC236}">
                  <a16:creationId xmlns:a16="http://schemas.microsoft.com/office/drawing/2014/main" id="{5B16CD41-B8C2-E2FA-52E2-8E7359053E5B}"/>
                </a:ext>
              </a:extLst>
            </p:cNvPr>
            <p:cNvSpPr txBox="1"/>
            <p:nvPr/>
          </p:nvSpPr>
          <p:spPr>
            <a:xfrm>
              <a:off x="785017" y="3651142"/>
              <a:ext cx="1927187" cy="646331"/>
            </a:xfrm>
            <a:prstGeom prst="rect">
              <a:avLst/>
            </a:prstGeom>
            <a:noFill/>
          </p:spPr>
          <p:txBody>
            <a:bodyPr wrap="square" rtlCol="0">
              <a:spAutoFit/>
            </a:bodyPr>
            <a:lstStyle/>
            <a:p>
              <a:pPr algn="ctr"/>
              <a:r>
                <a:rPr lang="en-US" dirty="0">
                  <a:solidFill>
                    <a:schemeClr val="bg1"/>
                  </a:solidFill>
                </a:rPr>
                <a:t>“for my clothing they cast lots”</a:t>
              </a:r>
            </a:p>
          </p:txBody>
        </p:sp>
        <p:cxnSp>
          <p:nvCxnSpPr>
            <p:cNvPr id="13" name="Straight Connector 12">
              <a:extLst>
                <a:ext uri="{FF2B5EF4-FFF2-40B4-BE49-F238E27FC236}">
                  <a16:creationId xmlns:a16="http://schemas.microsoft.com/office/drawing/2014/main" id="{36E6CEBD-722F-971D-0CC0-9776D45E4211}"/>
                </a:ext>
              </a:extLst>
            </p:cNvPr>
            <p:cNvCxnSpPr/>
            <p:nvPr/>
          </p:nvCxnSpPr>
          <p:spPr>
            <a:xfrm flipV="1">
              <a:off x="2712204"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898C4B3-9972-A521-21D6-BD4EB74C76C9}"/>
              </a:ext>
            </a:extLst>
          </p:cNvPr>
          <p:cNvGrpSpPr/>
          <p:nvPr/>
        </p:nvGrpSpPr>
        <p:grpSpPr>
          <a:xfrm>
            <a:off x="4953001" y="3584305"/>
            <a:ext cx="2021063" cy="914400"/>
            <a:chOff x="691141" y="3584305"/>
            <a:chExt cx="2021063" cy="914400"/>
          </a:xfrm>
        </p:grpSpPr>
        <p:sp>
          <p:nvSpPr>
            <p:cNvPr id="15" name="TextBox 14">
              <a:extLst>
                <a:ext uri="{FF2B5EF4-FFF2-40B4-BE49-F238E27FC236}">
                  <a16:creationId xmlns:a16="http://schemas.microsoft.com/office/drawing/2014/main" id="{3B2C4891-89E4-9FE6-9AC8-78210049A721}"/>
                </a:ext>
              </a:extLst>
            </p:cNvPr>
            <p:cNvSpPr txBox="1"/>
            <p:nvPr/>
          </p:nvSpPr>
          <p:spPr>
            <a:xfrm>
              <a:off x="691141" y="3651142"/>
              <a:ext cx="2021063" cy="646331"/>
            </a:xfrm>
            <a:prstGeom prst="rect">
              <a:avLst/>
            </a:prstGeom>
            <a:noFill/>
          </p:spPr>
          <p:txBody>
            <a:bodyPr wrap="square" rtlCol="0">
              <a:spAutoFit/>
            </a:bodyPr>
            <a:lstStyle/>
            <a:p>
              <a:pPr algn="ctr"/>
              <a:r>
                <a:rPr lang="en-US" dirty="0">
                  <a:solidFill>
                    <a:schemeClr val="bg1"/>
                  </a:solidFill>
                </a:rPr>
                <a:t>Prophesied:</a:t>
              </a:r>
            </a:p>
            <a:p>
              <a:pPr algn="ctr"/>
              <a:r>
                <a:rPr lang="en-US" dirty="0">
                  <a:solidFill>
                    <a:schemeClr val="bg1"/>
                  </a:solidFill>
                </a:rPr>
                <a:t>1011 – 971 BC</a:t>
              </a:r>
            </a:p>
          </p:txBody>
        </p:sp>
        <p:cxnSp>
          <p:nvCxnSpPr>
            <p:cNvPr id="16" name="Straight Connector 15">
              <a:extLst>
                <a:ext uri="{FF2B5EF4-FFF2-40B4-BE49-F238E27FC236}">
                  <a16:creationId xmlns:a16="http://schemas.microsoft.com/office/drawing/2014/main" id="{39E9AAB0-E2E7-BF9C-20CD-4C31391F05F6}"/>
                </a:ext>
              </a:extLst>
            </p:cNvPr>
            <p:cNvCxnSpPr/>
            <p:nvPr/>
          </p:nvCxnSpPr>
          <p:spPr>
            <a:xfrm flipV="1">
              <a:off x="2712204"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CBD7055A-71C0-B177-2A00-37753A7A27F8}"/>
              </a:ext>
            </a:extLst>
          </p:cNvPr>
          <p:cNvSpPr txBox="1"/>
          <p:nvPr/>
        </p:nvSpPr>
        <p:spPr>
          <a:xfrm>
            <a:off x="6974065" y="3651142"/>
            <a:ext cx="1755628" cy="646331"/>
          </a:xfrm>
          <a:prstGeom prst="rect">
            <a:avLst/>
          </a:prstGeom>
          <a:noFill/>
        </p:spPr>
        <p:txBody>
          <a:bodyPr wrap="square" rtlCol="0">
            <a:spAutoFit/>
          </a:bodyPr>
          <a:lstStyle/>
          <a:p>
            <a:pPr algn="ctr"/>
            <a:r>
              <a:rPr lang="en-US" dirty="0">
                <a:solidFill>
                  <a:schemeClr val="bg1"/>
                </a:solidFill>
              </a:rPr>
              <a:t>Fulfilled:</a:t>
            </a:r>
          </a:p>
          <a:p>
            <a:pPr algn="ctr"/>
            <a:r>
              <a:rPr lang="en-US" dirty="0">
                <a:solidFill>
                  <a:schemeClr val="bg1"/>
                </a:solidFill>
              </a:rPr>
              <a:t>30 AD</a:t>
            </a:r>
          </a:p>
        </p:txBody>
      </p:sp>
      <p:sp>
        <p:nvSpPr>
          <p:cNvPr id="3" name="TextBox 2">
            <a:extLst>
              <a:ext uri="{FF2B5EF4-FFF2-40B4-BE49-F238E27FC236}">
                <a16:creationId xmlns:a16="http://schemas.microsoft.com/office/drawing/2014/main" id="{D0DC4C02-E9EF-EEA2-81F4-E56B713DEBB9}"/>
              </a:ext>
            </a:extLst>
          </p:cNvPr>
          <p:cNvSpPr txBox="1"/>
          <p:nvPr/>
        </p:nvSpPr>
        <p:spPr>
          <a:xfrm>
            <a:off x="2676153" y="4780755"/>
            <a:ext cx="3791692" cy="461665"/>
          </a:xfrm>
          <a:prstGeom prst="rect">
            <a:avLst/>
          </a:prstGeom>
          <a:noFill/>
        </p:spPr>
        <p:txBody>
          <a:bodyPr wrap="square" rtlCol="0">
            <a:spAutoFit/>
          </a:bodyPr>
          <a:lstStyle/>
          <a:p>
            <a:pPr algn="ctr"/>
            <a:r>
              <a:rPr lang="en-US" sz="2400" i="1" dirty="0">
                <a:solidFill>
                  <a:schemeClr val="accent2"/>
                </a:solidFill>
              </a:rPr>
              <a:t>Time Span: 1,000 Years!</a:t>
            </a:r>
          </a:p>
        </p:txBody>
      </p:sp>
    </p:spTree>
    <p:extLst>
      <p:ext uri="{BB962C8B-B14F-4D97-AF65-F5344CB8AC3E}">
        <p14:creationId xmlns:p14="http://schemas.microsoft.com/office/powerpoint/2010/main" val="139636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scroll&#10;&#10;Description automatically generated">
            <a:extLst>
              <a:ext uri="{FF2B5EF4-FFF2-40B4-BE49-F238E27FC236}">
                <a16:creationId xmlns:a16="http://schemas.microsoft.com/office/drawing/2014/main" id="{571C833B-4E94-920A-7349-1E5BDC7CEBE5}"/>
              </a:ext>
            </a:extLst>
          </p:cNvPr>
          <p:cNvPicPr>
            <a:picLocks noChangeAspect="1"/>
          </p:cNvPicPr>
          <p:nvPr/>
        </p:nvPicPr>
        <p:blipFill>
          <a:blip r:embed="rId3"/>
          <a:stretch>
            <a:fillRect/>
          </a:stretch>
        </p:blipFill>
        <p:spPr>
          <a:xfrm>
            <a:off x="420428" y="0"/>
            <a:ext cx="8266043" cy="5714999"/>
          </a:xfrm>
          <a:prstGeom prst="rect">
            <a:avLst/>
          </a:prstGeom>
        </p:spPr>
      </p:pic>
      <p:sp>
        <p:nvSpPr>
          <p:cNvPr id="8" name="Rounded Rectangle 7">
            <a:extLst>
              <a:ext uri="{FF2B5EF4-FFF2-40B4-BE49-F238E27FC236}">
                <a16:creationId xmlns:a16="http://schemas.microsoft.com/office/drawing/2014/main" id="{A65CC0D4-CCD6-795B-275B-097B929D045D}"/>
              </a:ext>
            </a:extLst>
          </p:cNvPr>
          <p:cNvSpPr/>
          <p:nvPr/>
        </p:nvSpPr>
        <p:spPr>
          <a:xfrm>
            <a:off x="4850969" y="3695093"/>
            <a:ext cx="1075268" cy="434520"/>
          </a:xfrm>
          <a:prstGeom prst="roundRect">
            <a:avLst>
              <a:gd name="adj" fmla="val 50000"/>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endParaRPr>
          </a:p>
        </p:txBody>
      </p:sp>
    </p:spTree>
    <p:extLst>
      <p:ext uri="{BB962C8B-B14F-4D97-AF65-F5344CB8AC3E}">
        <p14:creationId xmlns:p14="http://schemas.microsoft.com/office/powerpoint/2010/main" val="28922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5E7AC52-5A71-9EDB-96CC-D63F9F527965}"/>
              </a:ext>
            </a:extLst>
          </p:cNvPr>
          <p:cNvSpPr/>
          <p:nvPr/>
        </p:nvSpPr>
        <p:spPr>
          <a:xfrm>
            <a:off x="2846207" y="789847"/>
            <a:ext cx="3451586" cy="434520"/>
          </a:xfrm>
          <a:prstGeom prst="roundRect">
            <a:avLst>
              <a:gd name="adj" fmla="val 50000"/>
            </a:avLst>
          </a:prstGeom>
          <a:noFill/>
          <a:ln w="22225">
            <a:gradFill flip="none" rotWithShape="1">
              <a:gsLst>
                <a:gs pos="0">
                  <a:srgbClr val="C00000"/>
                </a:gs>
                <a:gs pos="33000">
                  <a:schemeClr val="accent2"/>
                </a:gs>
                <a:gs pos="92000">
                  <a:srgbClr val="FFC000"/>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Topics &amp; Details</a:t>
            </a:r>
          </a:p>
        </p:txBody>
      </p:sp>
      <p:sp>
        <p:nvSpPr>
          <p:cNvPr id="5" name="TextBox 4">
            <a:extLst>
              <a:ext uri="{FF2B5EF4-FFF2-40B4-BE49-F238E27FC236}">
                <a16:creationId xmlns:a16="http://schemas.microsoft.com/office/drawing/2014/main" id="{71D19426-E7B1-6E99-4918-D3669F78E0D8}"/>
              </a:ext>
            </a:extLst>
          </p:cNvPr>
          <p:cNvSpPr txBox="1"/>
          <p:nvPr/>
        </p:nvSpPr>
        <p:spPr>
          <a:xfrm>
            <a:off x="604434" y="1642022"/>
            <a:ext cx="7935132" cy="954107"/>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We Have Biblical Prophecies That Are Specific,</a:t>
            </a:r>
            <a:br>
              <a:rPr lang="en-US" sz="2800" dirty="0">
                <a:solidFill>
                  <a:schemeClr val="bg1"/>
                </a:solidFill>
                <a:cs typeface="Arial" panose="020B0604020202020204" pitchFamily="34" charset="0"/>
              </a:rPr>
            </a:br>
            <a:r>
              <a:rPr lang="en-US" sz="2800" dirty="0">
                <a:solidFill>
                  <a:schemeClr val="bg1"/>
                </a:solidFill>
                <a:cs typeface="Arial" panose="020B0604020202020204" pitchFamily="34" charset="0"/>
              </a:rPr>
              <a:t> Well-Documented, &amp; Far In Advance of The Event. </a:t>
            </a:r>
          </a:p>
        </p:txBody>
      </p:sp>
      <p:sp>
        <p:nvSpPr>
          <p:cNvPr id="6" name="TextBox 5">
            <a:extLst>
              <a:ext uri="{FF2B5EF4-FFF2-40B4-BE49-F238E27FC236}">
                <a16:creationId xmlns:a16="http://schemas.microsoft.com/office/drawing/2014/main" id="{D0852893-7C32-F77D-D6D1-18CE3A5FE2EA}"/>
              </a:ext>
            </a:extLst>
          </p:cNvPr>
          <p:cNvSpPr txBox="1"/>
          <p:nvPr/>
        </p:nvSpPr>
        <p:spPr>
          <a:xfrm>
            <a:off x="3355383" y="2662966"/>
            <a:ext cx="2433234" cy="369332"/>
          </a:xfrm>
          <a:prstGeom prst="rect">
            <a:avLst/>
          </a:prstGeom>
          <a:noFill/>
        </p:spPr>
        <p:txBody>
          <a:bodyPr wrap="square" rtlCol="0">
            <a:spAutoFit/>
          </a:bodyPr>
          <a:lstStyle/>
          <a:p>
            <a:pPr algn="ctr"/>
            <a:r>
              <a:rPr lang="en-US" dirty="0">
                <a:solidFill>
                  <a:schemeClr val="bg1"/>
                </a:solidFill>
              </a:rPr>
              <a:t>Psalm 22:16-18</a:t>
            </a:r>
          </a:p>
        </p:txBody>
      </p:sp>
      <p:pic>
        <p:nvPicPr>
          <p:cNvPr id="3" name="Picture 2" descr="A close-up of a text&#10;&#10;Description automatically generated">
            <a:extLst>
              <a:ext uri="{FF2B5EF4-FFF2-40B4-BE49-F238E27FC236}">
                <a16:creationId xmlns:a16="http://schemas.microsoft.com/office/drawing/2014/main" id="{E4BB7EA0-9DA2-413A-4D8F-63EA4D3AFD49}"/>
              </a:ext>
            </a:extLst>
          </p:cNvPr>
          <p:cNvPicPr>
            <a:picLocks noChangeAspect="1"/>
          </p:cNvPicPr>
          <p:nvPr/>
        </p:nvPicPr>
        <p:blipFill>
          <a:blip r:embed="rId3"/>
          <a:stretch>
            <a:fillRect/>
          </a:stretch>
        </p:blipFill>
        <p:spPr>
          <a:xfrm>
            <a:off x="131830" y="3118872"/>
            <a:ext cx="8880340" cy="2353241"/>
          </a:xfrm>
          <a:prstGeom prst="rect">
            <a:avLst/>
          </a:prstGeom>
        </p:spPr>
      </p:pic>
    </p:spTree>
    <p:extLst>
      <p:ext uri="{BB962C8B-B14F-4D97-AF65-F5344CB8AC3E}">
        <p14:creationId xmlns:p14="http://schemas.microsoft.com/office/powerpoint/2010/main" val="135984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72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D1EAE4D8-6B21-34A3-05B5-F7118D0B7E5A}"/>
              </a:ext>
            </a:extLst>
          </p:cNvPr>
          <p:cNvPicPr>
            <a:picLocks noChangeAspect="1"/>
          </p:cNvPicPr>
          <p:nvPr/>
        </p:nvPicPr>
        <p:blipFill>
          <a:blip r:embed="rId3"/>
          <a:stretch>
            <a:fillRect/>
          </a:stretch>
        </p:blipFill>
        <p:spPr>
          <a:xfrm>
            <a:off x="1690868" y="904192"/>
            <a:ext cx="5762263" cy="3705803"/>
          </a:xfrm>
          <a:prstGeom prst="rect">
            <a:avLst/>
          </a:prstGeom>
        </p:spPr>
      </p:pic>
    </p:spTree>
    <p:extLst>
      <p:ext uri="{BB962C8B-B14F-4D97-AF65-F5344CB8AC3E}">
        <p14:creationId xmlns:p14="http://schemas.microsoft.com/office/powerpoint/2010/main" val="176994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5E7AC52-5A71-9EDB-96CC-D63F9F527965}"/>
              </a:ext>
            </a:extLst>
          </p:cNvPr>
          <p:cNvSpPr/>
          <p:nvPr/>
        </p:nvSpPr>
        <p:spPr>
          <a:xfrm>
            <a:off x="2846207" y="789847"/>
            <a:ext cx="3451586" cy="434520"/>
          </a:xfrm>
          <a:prstGeom prst="roundRect">
            <a:avLst>
              <a:gd name="adj" fmla="val 50000"/>
            </a:avLst>
          </a:prstGeom>
          <a:noFill/>
          <a:ln w="22225">
            <a:gradFill flip="none" rotWithShape="1">
              <a:gsLst>
                <a:gs pos="0">
                  <a:srgbClr val="C00000"/>
                </a:gs>
                <a:gs pos="33000">
                  <a:schemeClr val="accent2"/>
                </a:gs>
                <a:gs pos="92000">
                  <a:srgbClr val="FFC000"/>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Impressive Prophecies</a:t>
            </a:r>
          </a:p>
        </p:txBody>
      </p:sp>
      <p:grpSp>
        <p:nvGrpSpPr>
          <p:cNvPr id="2" name="Group 1">
            <a:extLst>
              <a:ext uri="{FF2B5EF4-FFF2-40B4-BE49-F238E27FC236}">
                <a16:creationId xmlns:a16="http://schemas.microsoft.com/office/drawing/2014/main" id="{B067D82D-56D6-F59C-C983-154A72D14C3A}"/>
              </a:ext>
            </a:extLst>
          </p:cNvPr>
          <p:cNvGrpSpPr/>
          <p:nvPr/>
        </p:nvGrpSpPr>
        <p:grpSpPr>
          <a:xfrm>
            <a:off x="604434" y="1592237"/>
            <a:ext cx="7935132" cy="1390276"/>
            <a:chOff x="604434" y="1537807"/>
            <a:chExt cx="7935132" cy="1390276"/>
          </a:xfrm>
        </p:grpSpPr>
        <p:sp>
          <p:nvSpPr>
            <p:cNvPr id="5" name="TextBox 4">
              <a:extLst>
                <a:ext uri="{FF2B5EF4-FFF2-40B4-BE49-F238E27FC236}">
                  <a16:creationId xmlns:a16="http://schemas.microsoft.com/office/drawing/2014/main" id="{71D19426-E7B1-6E99-4918-D3669F78E0D8}"/>
                </a:ext>
              </a:extLst>
            </p:cNvPr>
            <p:cNvSpPr txBox="1"/>
            <p:nvPr/>
          </p:nvSpPr>
          <p:spPr>
            <a:xfrm>
              <a:off x="604434" y="1537807"/>
              <a:ext cx="7935132" cy="954107"/>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Joshua Prophesies The Consequences </a:t>
              </a:r>
              <a:br>
                <a:rPr lang="en-US" sz="2800" dirty="0">
                  <a:solidFill>
                    <a:schemeClr val="bg1"/>
                  </a:solidFill>
                  <a:cs typeface="Arial" panose="020B0604020202020204" pitchFamily="34" charset="0"/>
                </a:rPr>
              </a:br>
              <a:r>
                <a:rPr lang="en-US" sz="2800" dirty="0">
                  <a:solidFill>
                    <a:schemeClr val="bg1"/>
                  </a:solidFill>
                  <a:cs typeface="Arial" panose="020B0604020202020204" pitchFamily="34" charset="0"/>
                </a:rPr>
                <a:t>of Rebuilding The City of Jericho.</a:t>
              </a:r>
            </a:p>
          </p:txBody>
        </p:sp>
        <p:sp>
          <p:nvSpPr>
            <p:cNvPr id="6" name="TextBox 5">
              <a:extLst>
                <a:ext uri="{FF2B5EF4-FFF2-40B4-BE49-F238E27FC236}">
                  <a16:creationId xmlns:a16="http://schemas.microsoft.com/office/drawing/2014/main" id="{D0852893-7C32-F77D-D6D1-18CE3A5FE2EA}"/>
                </a:ext>
              </a:extLst>
            </p:cNvPr>
            <p:cNvSpPr txBox="1"/>
            <p:nvPr/>
          </p:nvSpPr>
          <p:spPr>
            <a:xfrm>
              <a:off x="2855427" y="2558751"/>
              <a:ext cx="3433146" cy="369332"/>
            </a:xfrm>
            <a:prstGeom prst="rect">
              <a:avLst/>
            </a:prstGeom>
            <a:noFill/>
          </p:spPr>
          <p:txBody>
            <a:bodyPr wrap="square" rtlCol="0">
              <a:spAutoFit/>
            </a:bodyPr>
            <a:lstStyle/>
            <a:p>
              <a:pPr algn="ctr"/>
              <a:r>
                <a:rPr lang="en-US" dirty="0">
                  <a:solidFill>
                    <a:schemeClr val="bg1"/>
                  </a:solidFill>
                </a:rPr>
                <a:t>Joshua 6:26,  1 Kings 16:29, 33-34  </a:t>
              </a:r>
            </a:p>
          </p:txBody>
        </p:sp>
      </p:grpSp>
      <p:grpSp>
        <p:nvGrpSpPr>
          <p:cNvPr id="10" name="Group 9">
            <a:extLst>
              <a:ext uri="{FF2B5EF4-FFF2-40B4-BE49-F238E27FC236}">
                <a16:creationId xmlns:a16="http://schemas.microsoft.com/office/drawing/2014/main" id="{896DABCF-D693-BE06-25DE-037EF636C8AB}"/>
              </a:ext>
            </a:extLst>
          </p:cNvPr>
          <p:cNvGrpSpPr/>
          <p:nvPr/>
        </p:nvGrpSpPr>
        <p:grpSpPr>
          <a:xfrm>
            <a:off x="1154537" y="3584305"/>
            <a:ext cx="2113251" cy="914400"/>
            <a:chOff x="598953" y="3584305"/>
            <a:chExt cx="2113251" cy="914400"/>
          </a:xfrm>
        </p:grpSpPr>
        <p:sp>
          <p:nvSpPr>
            <p:cNvPr id="7" name="TextBox 6">
              <a:extLst>
                <a:ext uri="{FF2B5EF4-FFF2-40B4-BE49-F238E27FC236}">
                  <a16:creationId xmlns:a16="http://schemas.microsoft.com/office/drawing/2014/main" id="{511762D6-D03A-7969-BCC1-6395C6B758E5}"/>
                </a:ext>
              </a:extLst>
            </p:cNvPr>
            <p:cNvSpPr txBox="1"/>
            <p:nvPr/>
          </p:nvSpPr>
          <p:spPr>
            <a:xfrm>
              <a:off x="598953" y="3651142"/>
              <a:ext cx="2113251" cy="646331"/>
            </a:xfrm>
            <a:prstGeom prst="rect">
              <a:avLst/>
            </a:prstGeom>
            <a:noFill/>
          </p:spPr>
          <p:txBody>
            <a:bodyPr wrap="square" rtlCol="0">
              <a:spAutoFit/>
            </a:bodyPr>
            <a:lstStyle/>
            <a:p>
              <a:pPr algn="ctr"/>
              <a:r>
                <a:rPr lang="en-US" dirty="0">
                  <a:solidFill>
                    <a:schemeClr val="bg1"/>
                  </a:solidFill>
                </a:rPr>
                <a:t>Prophesied:</a:t>
              </a:r>
            </a:p>
            <a:p>
              <a:pPr algn="ctr"/>
              <a:r>
                <a:rPr lang="en-US" dirty="0">
                  <a:solidFill>
                    <a:schemeClr val="bg1"/>
                  </a:solidFill>
                </a:rPr>
                <a:t>1399 BC</a:t>
              </a:r>
            </a:p>
          </p:txBody>
        </p:sp>
        <p:cxnSp>
          <p:nvCxnSpPr>
            <p:cNvPr id="9" name="Straight Connector 8">
              <a:extLst>
                <a:ext uri="{FF2B5EF4-FFF2-40B4-BE49-F238E27FC236}">
                  <a16:creationId xmlns:a16="http://schemas.microsoft.com/office/drawing/2014/main" id="{A2F8DB93-E7E3-5C07-6EDA-29DBECF5CC19}"/>
                </a:ext>
              </a:extLst>
            </p:cNvPr>
            <p:cNvCxnSpPr/>
            <p:nvPr/>
          </p:nvCxnSpPr>
          <p:spPr>
            <a:xfrm flipV="1">
              <a:off x="2712204"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3AFC619-D325-ED05-7809-F3683D4444EC}"/>
              </a:ext>
            </a:extLst>
          </p:cNvPr>
          <p:cNvGrpSpPr/>
          <p:nvPr/>
        </p:nvGrpSpPr>
        <p:grpSpPr>
          <a:xfrm>
            <a:off x="3536852" y="3584305"/>
            <a:ext cx="2298312" cy="914400"/>
            <a:chOff x="588067" y="3584305"/>
            <a:chExt cx="2298312" cy="914400"/>
          </a:xfrm>
        </p:grpSpPr>
        <p:sp>
          <p:nvSpPr>
            <p:cNvPr id="12" name="TextBox 11">
              <a:extLst>
                <a:ext uri="{FF2B5EF4-FFF2-40B4-BE49-F238E27FC236}">
                  <a16:creationId xmlns:a16="http://schemas.microsoft.com/office/drawing/2014/main" id="{5B16CD41-B8C2-E2FA-52E2-8E7359053E5B}"/>
                </a:ext>
              </a:extLst>
            </p:cNvPr>
            <p:cNvSpPr txBox="1"/>
            <p:nvPr/>
          </p:nvSpPr>
          <p:spPr>
            <a:xfrm>
              <a:off x="588067" y="3651142"/>
              <a:ext cx="2113251" cy="646331"/>
            </a:xfrm>
            <a:prstGeom prst="rect">
              <a:avLst/>
            </a:prstGeom>
            <a:noFill/>
          </p:spPr>
          <p:txBody>
            <a:bodyPr wrap="square" rtlCol="0">
              <a:spAutoFit/>
            </a:bodyPr>
            <a:lstStyle/>
            <a:p>
              <a:pPr algn="ctr"/>
              <a:r>
                <a:rPr lang="en-US" dirty="0">
                  <a:solidFill>
                    <a:schemeClr val="bg1"/>
                  </a:solidFill>
                </a:rPr>
                <a:t>Fulfilled:</a:t>
              </a:r>
            </a:p>
            <a:p>
              <a:pPr algn="ctr"/>
              <a:r>
                <a:rPr lang="en-US" dirty="0">
                  <a:solidFill>
                    <a:schemeClr val="bg1"/>
                  </a:solidFill>
                </a:rPr>
                <a:t>870 – 850 BC</a:t>
              </a:r>
            </a:p>
          </p:txBody>
        </p:sp>
        <p:cxnSp>
          <p:nvCxnSpPr>
            <p:cNvPr id="13" name="Straight Connector 12">
              <a:extLst>
                <a:ext uri="{FF2B5EF4-FFF2-40B4-BE49-F238E27FC236}">
                  <a16:creationId xmlns:a16="http://schemas.microsoft.com/office/drawing/2014/main" id="{36E6CEBD-722F-971D-0CC0-9776D45E4211}"/>
                </a:ext>
              </a:extLst>
            </p:cNvPr>
            <p:cNvCxnSpPr/>
            <p:nvPr/>
          </p:nvCxnSpPr>
          <p:spPr>
            <a:xfrm flipV="1">
              <a:off x="2886379"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3B2C4891-89E4-9FE6-9AC8-78210049A721}"/>
              </a:ext>
            </a:extLst>
          </p:cNvPr>
          <p:cNvSpPr txBox="1"/>
          <p:nvPr/>
        </p:nvSpPr>
        <p:spPr>
          <a:xfrm>
            <a:off x="5873186" y="3651142"/>
            <a:ext cx="2113251" cy="646331"/>
          </a:xfrm>
          <a:prstGeom prst="rect">
            <a:avLst/>
          </a:prstGeom>
          <a:noFill/>
        </p:spPr>
        <p:txBody>
          <a:bodyPr wrap="square" rtlCol="0">
            <a:spAutoFit/>
          </a:bodyPr>
          <a:lstStyle/>
          <a:p>
            <a:pPr algn="ctr"/>
            <a:r>
              <a:rPr lang="en-US" dirty="0">
                <a:solidFill>
                  <a:schemeClr val="bg1"/>
                </a:solidFill>
              </a:rPr>
              <a:t>Time Span:</a:t>
            </a:r>
          </a:p>
          <a:p>
            <a:pPr algn="ctr"/>
            <a:r>
              <a:rPr lang="en-US" dirty="0">
                <a:solidFill>
                  <a:schemeClr val="bg1"/>
                </a:solidFill>
              </a:rPr>
              <a:t>530 Years</a:t>
            </a:r>
          </a:p>
        </p:txBody>
      </p:sp>
    </p:spTree>
    <p:extLst>
      <p:ext uri="{BB962C8B-B14F-4D97-AF65-F5344CB8AC3E}">
        <p14:creationId xmlns:p14="http://schemas.microsoft.com/office/powerpoint/2010/main" val="290807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799</TotalTime>
  <Words>1846</Words>
  <Application>Microsoft Macintosh PowerPoint</Application>
  <PresentationFormat>On-screen Show (16:10)</PresentationFormat>
  <Paragraphs>159</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Lato</vt:lpstr>
      <vt:lpstr>Segoe UI</vt:lpstr>
      <vt:lpstr>system-ui</vt:lpstr>
      <vt:lpstr>Office Theme</vt:lpstr>
      <vt:lpstr>Prophecy from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Prophecy from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Prophecy from God</dc:title>
  <dc:creator>Phillip Shumake</dc:creator>
  <cp:lastModifiedBy>Phillip Shumake</cp:lastModifiedBy>
  <cp:revision>81</cp:revision>
  <dcterms:created xsi:type="dcterms:W3CDTF">2023-11-20T17:03:34Z</dcterms:created>
  <dcterms:modified xsi:type="dcterms:W3CDTF">2023-11-24T15:17:51Z</dcterms:modified>
</cp:coreProperties>
</file>