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78" r:id="rId3"/>
    <p:sldId id="279" r:id="rId4"/>
    <p:sldId id="273" r:id="rId5"/>
    <p:sldId id="280" r:id="rId6"/>
    <p:sldId id="282" r:id="rId7"/>
    <p:sldId id="284" r:id="rId8"/>
    <p:sldId id="285" r:id="rId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278"/>
    <a:srgbClr val="CA9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/>
    <p:restoredTop sz="84956"/>
  </p:normalViewPr>
  <p:slideViewPr>
    <p:cSldViewPr snapToGrid="0">
      <p:cViewPr varScale="1">
        <p:scale>
          <a:sx n="78" d="100"/>
          <a:sy n="78" d="100"/>
        </p:scale>
        <p:origin x="52" y="8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0E9FE-954A-1C4F-8865-ED09C041A474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1F570-9693-3B47-84D6-AE54683AE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0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4D1F570-9693-3B47-84D6-AE54683AE0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0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4D1F570-9693-3B47-84D6-AE54683AE0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1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4D1F570-9693-3B47-84D6-AE54683AE0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61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4D1F570-9693-3B47-84D6-AE54683AE0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71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4D1F570-9693-3B47-84D6-AE54683AE0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3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4D1F570-9693-3B47-84D6-AE54683AE0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98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4D1F570-9693-3B47-84D6-AE54683AE0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22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4D1F570-9693-3B47-84D6-AE54683AE0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8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C5A-ADAD-9B46-AD30-6BF4EB9B281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019F-2D40-7C42-BBAF-7A729F6E3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1010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C5A-ADAD-9B46-AD30-6BF4EB9B281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019F-2D40-7C42-BBAF-7A729F6E3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387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C5A-ADAD-9B46-AD30-6BF4EB9B281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019F-2D40-7C42-BBAF-7A729F6E3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762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C5A-ADAD-9B46-AD30-6BF4EB9B281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019F-2D40-7C42-BBAF-7A729F6E3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8039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C5A-ADAD-9B46-AD30-6BF4EB9B281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019F-2D40-7C42-BBAF-7A729F6E3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1632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C5A-ADAD-9B46-AD30-6BF4EB9B281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019F-2D40-7C42-BBAF-7A729F6E3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75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C5A-ADAD-9B46-AD30-6BF4EB9B281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019F-2D40-7C42-BBAF-7A729F6E3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910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C5A-ADAD-9B46-AD30-6BF4EB9B281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019F-2D40-7C42-BBAF-7A729F6E3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494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C5A-ADAD-9B46-AD30-6BF4EB9B281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019F-2D40-7C42-BBAF-7A729F6E3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7876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C5A-ADAD-9B46-AD30-6BF4EB9B281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019F-2D40-7C42-BBAF-7A729F6E3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620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C5A-ADAD-9B46-AD30-6BF4EB9B281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019F-2D40-7C42-BBAF-7A729F6E3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541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C5A-ADAD-9B46-AD30-6BF4EB9B281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D019F-2D40-7C42-BBAF-7A729F6E3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1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ED5800-D8C7-FBAF-160D-2C29BF612F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r>
              <a:rPr lang="en-US" dirty="0"/>
              <a:t>Servir como diáconos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675F256-C646-586D-78ED-E385110F7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pic>
        <p:nvPicPr>
          <p:cNvPr id="6" name="Picture 5" descr="A group of tools on a table  Description automatically generated">
            <a:extLst>
              <a:ext uri="{FF2B5EF4-FFF2-40B4-BE49-F238E27FC236}">
                <a16:creationId xmlns="" xmlns:a16="http://schemas.microsoft.com/office/drawing/2014/main" id="{F5C1C005-275F-43D5-AAD9-E2E3F3B5D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8514" y="1094014"/>
            <a:ext cx="3526971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SIRVAN COMO</a:t>
            </a:r>
            <a:endParaRPr lang="en-US" sz="4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738" y="2070674"/>
            <a:ext cx="7546522" cy="18620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accent4"/>
                </a:solidFill>
                <a:latin typeface="+mj-lt"/>
              </a:rPr>
              <a:t>D</a:t>
            </a:r>
            <a:r>
              <a:rPr lang="es-ES" sz="11500" dirty="0" smtClean="0">
                <a:solidFill>
                  <a:schemeClr val="accent4"/>
                </a:solidFill>
                <a:latin typeface="+mj-lt"/>
              </a:rPr>
              <a:t>IÁCONOS</a:t>
            </a:r>
            <a:endParaRPr lang="en-US" sz="115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5109" y="4009451"/>
            <a:ext cx="247377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 TIMOTEO 3:10</a:t>
            </a:r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35240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F8DF1F2-3C2D-84DA-680A-882F3E16BDA0}"/>
              </a:ext>
            </a:extLst>
          </p:cNvPr>
          <p:cNvGrpSpPr/>
          <p:nvPr/>
        </p:nvGrpSpPr>
        <p:grpSpPr>
          <a:xfrm>
            <a:off x="1029189" y="455560"/>
            <a:ext cx="7085619" cy="1330003"/>
            <a:chOff x="1029189" y="1572088"/>
            <a:chExt cx="7085619" cy="1330003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BE5897B-352C-2EF3-1DC8-D9EB9166F067}"/>
                </a:ext>
              </a:extLst>
            </p:cNvPr>
            <p:cNvSpPr txBox="1"/>
            <p:nvPr/>
          </p:nvSpPr>
          <p:spPr>
            <a:xfrm>
              <a:off x="1967627" y="1572088"/>
              <a:ext cx="4971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dirty="0">
                  <a:solidFill>
                    <a:schemeClr val="bg1"/>
                  </a:solidFill>
                </a:rPr>
                <a:t>HAY MUCHAS MANERAS DE </a:t>
              </a:r>
              <a:r>
                <a:rPr lang="en-US" sz="2000" dirty="0" smtClean="0">
                  <a:solidFill>
                    <a:schemeClr val="bg1"/>
                  </a:solidFill>
                </a:rPr>
                <a:t>DESCRIBIR A LOS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DE2D38FE-CBCA-6E0F-638D-19D93A082648}"/>
                </a:ext>
              </a:extLst>
            </p:cNvPr>
            <p:cNvSpPr txBox="1"/>
            <p:nvPr/>
          </p:nvSpPr>
          <p:spPr>
            <a:xfrm>
              <a:off x="1029189" y="1794095"/>
              <a:ext cx="708561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6600" dirty="0" smtClean="0">
                  <a:solidFill>
                    <a:srgbClr val="CA97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SIERVOS</a:t>
              </a:r>
              <a:endParaRPr lang="en-US" sz="6600" dirty="0">
                <a:solidFill>
                  <a:srgbClr val="CA974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4BE6C7-D6A4-7503-5D3E-AB73B1597636}"/>
              </a:ext>
            </a:extLst>
          </p:cNvPr>
          <p:cNvSpPr txBox="1"/>
          <p:nvPr/>
        </p:nvSpPr>
        <p:spPr>
          <a:xfrm>
            <a:off x="-1607419" y="4427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3B14158-0E38-BB23-9117-D7FA79C8A9E9}"/>
              </a:ext>
            </a:extLst>
          </p:cNvPr>
          <p:cNvGrpSpPr/>
          <p:nvPr/>
        </p:nvGrpSpPr>
        <p:grpSpPr>
          <a:xfrm>
            <a:off x="484171" y="2739967"/>
            <a:ext cx="7395148" cy="646331"/>
            <a:chOff x="484171" y="2739967"/>
            <a:chExt cx="7395148" cy="64633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9DBCCE0-4EEF-D597-39CE-80EB01D9B030}"/>
                </a:ext>
              </a:extLst>
            </p:cNvPr>
            <p:cNvSpPr txBox="1"/>
            <p:nvPr/>
          </p:nvSpPr>
          <p:spPr>
            <a:xfrm>
              <a:off x="2180195" y="2739967"/>
              <a:ext cx="56991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8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Servicio, Ministerio</a:t>
              </a:r>
            </a:p>
            <a:p>
              <a:pPr algn="l" rtl="0"/>
              <a:r>
                <a:rPr lang="en-US" sz="1800" i="1" dirty="0">
                  <a:solidFill>
                    <a:schemeClr val="bg1"/>
                  </a:solidFill>
                  <a:cs typeface="Calibri" panose="020F0502020204030204" pitchFamily="34" charset="0"/>
                </a:rPr>
                <a:t>diakonia, #1248 – Marta, Lucas 10:40, Pablo, 1 Timoteo 1:12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ACA9B8F-6489-87C1-A7AD-D70B36115AD9}"/>
                </a:ext>
              </a:extLst>
            </p:cNvPr>
            <p:cNvGrpSpPr/>
            <p:nvPr/>
          </p:nvGrpSpPr>
          <p:grpSpPr>
            <a:xfrm>
              <a:off x="484171" y="2785543"/>
              <a:ext cx="1668592" cy="548640"/>
              <a:chOff x="319579" y="2060767"/>
              <a:chExt cx="1668592" cy="548640"/>
            </a:xfrm>
          </p:grpSpPr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D39EAC72-6E18-AABA-1B76-576690D8DF1D}"/>
                  </a:ext>
                </a:extLst>
              </p:cNvPr>
              <p:cNvSpPr txBox="1"/>
              <p:nvPr/>
            </p:nvSpPr>
            <p:spPr>
              <a:xfrm>
                <a:off x="319579" y="2138392"/>
                <a:ext cx="15635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400" dirty="0" smtClean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LA OBRA</a:t>
                </a:r>
                <a:endParaRPr lang="en-US" sz="2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id="{EFCD7CAF-5553-3AE8-238B-34ECC77007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60767"/>
                <a:ext cx="0" cy="548640"/>
              </a:xfrm>
              <a:prstGeom prst="line">
                <a:avLst/>
              </a:prstGeom>
              <a:ln w="22225">
                <a:solidFill>
                  <a:srgbClr val="CA9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830613BC-FB3B-FB94-CA99-7EA3F5A150ED}"/>
              </a:ext>
            </a:extLst>
          </p:cNvPr>
          <p:cNvGrpSpPr/>
          <p:nvPr/>
        </p:nvGrpSpPr>
        <p:grpSpPr>
          <a:xfrm>
            <a:off x="283477" y="3577538"/>
            <a:ext cx="8606892" cy="646331"/>
            <a:chOff x="283477" y="3577538"/>
            <a:chExt cx="8606892" cy="646331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A9DC5F55-A9FF-A510-9470-5BB4809C72D9}"/>
                </a:ext>
              </a:extLst>
            </p:cNvPr>
            <p:cNvSpPr txBox="1"/>
            <p:nvPr/>
          </p:nvSpPr>
          <p:spPr>
            <a:xfrm>
              <a:off x="2180195" y="3577538"/>
              <a:ext cx="6710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i="1" dirty="0" err="1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S</a:t>
              </a:r>
              <a:r>
                <a:rPr lang="en-US" sz="1800" i="1" dirty="0" err="1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iervo</a:t>
              </a:r>
              <a:r>
                <a:rPr lang="en-US" sz="18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, </a:t>
              </a:r>
              <a:r>
                <a:rPr lang="en-US" sz="1800" i="1" dirty="0" err="1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ministro</a:t>
              </a:r>
              <a:r>
                <a:rPr lang="en-US" i="1" dirty="0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, </a:t>
              </a:r>
              <a:r>
                <a:rPr lang="en-US" i="1" dirty="0" err="1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d</a:t>
              </a:r>
              <a:r>
                <a:rPr lang="en-US" sz="1800" i="1" dirty="0" err="1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iácono</a:t>
              </a:r>
              <a:endParaRPr lang="en-US" sz="1800" i="1" dirty="0">
                <a:solidFill>
                  <a:srgbClr val="F2C278"/>
                </a:solidFill>
                <a:latin typeface="+mj-lt"/>
                <a:cs typeface="Calibri" panose="020F0502020204030204" pitchFamily="34" charset="0"/>
              </a:endParaRPr>
            </a:p>
            <a:p>
              <a:pPr algn="l" rtl="0"/>
              <a:r>
                <a:rPr lang="en-US" sz="1800" i="1" dirty="0" err="1">
                  <a:solidFill>
                    <a:schemeClr val="bg1"/>
                  </a:solidFill>
                  <a:cs typeface="Calibri" panose="020F0502020204030204" pitchFamily="34" charset="0"/>
                </a:rPr>
                <a:t>diakonos</a:t>
              </a:r>
              <a:r>
                <a:rPr lang="en-US" sz="1800" i="1" dirty="0">
                  <a:solidFill>
                    <a:schemeClr val="bg1"/>
                  </a:solidFill>
                  <a:cs typeface="Calibri" panose="020F0502020204030204" pitchFamily="34" charset="0"/>
                </a:rPr>
                <a:t>, #1249 – Mt 23:11, 1 Cor. 3:5, Fil. 1:1, 1 Timoteo 3:8, 12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0E7EE596-A1EF-9450-EEB5-C63522369D9A}"/>
                </a:ext>
              </a:extLst>
            </p:cNvPr>
            <p:cNvGrpSpPr/>
            <p:nvPr/>
          </p:nvGrpSpPr>
          <p:grpSpPr>
            <a:xfrm>
              <a:off x="283477" y="3620848"/>
              <a:ext cx="1869286" cy="548640"/>
              <a:chOff x="118885" y="2060767"/>
              <a:chExt cx="1869286" cy="548640"/>
            </a:xfrm>
          </p:grpSpPr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D94C5C6C-51D1-074D-EDE9-D76E6B96052B}"/>
                  </a:ext>
                </a:extLst>
              </p:cNvPr>
              <p:cNvSpPr txBox="1"/>
              <p:nvPr/>
            </p:nvSpPr>
            <p:spPr>
              <a:xfrm>
                <a:off x="118885" y="2138392"/>
                <a:ext cx="17642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LA PERSONA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C064F324-E903-D2C7-FCAE-8090D4E22F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60767"/>
                <a:ext cx="0" cy="548640"/>
              </a:xfrm>
              <a:prstGeom prst="line">
                <a:avLst/>
              </a:prstGeom>
              <a:ln w="22225">
                <a:solidFill>
                  <a:srgbClr val="CA9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1B644245-FE88-D2A0-928B-DD6F96BD2B96}"/>
              </a:ext>
            </a:extLst>
          </p:cNvPr>
          <p:cNvGrpSpPr/>
          <p:nvPr/>
        </p:nvGrpSpPr>
        <p:grpSpPr>
          <a:xfrm>
            <a:off x="130629" y="4452198"/>
            <a:ext cx="7984179" cy="646331"/>
            <a:chOff x="130629" y="4452198"/>
            <a:chExt cx="7984179" cy="646331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881A84B0-AD3F-44EC-A772-88C861A0ADF8}"/>
                </a:ext>
              </a:extLst>
            </p:cNvPr>
            <p:cNvSpPr txBox="1"/>
            <p:nvPr/>
          </p:nvSpPr>
          <p:spPr>
            <a:xfrm>
              <a:off x="2188429" y="4452198"/>
              <a:ext cx="59263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8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Sirviente, </a:t>
              </a:r>
              <a:r>
                <a:rPr lang="en-US" sz="1800" i="1" dirty="0" err="1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esclavo</a:t>
              </a:r>
              <a:r>
                <a:rPr lang="en-US" sz="1800" i="1" dirty="0">
                  <a:solidFill>
                    <a:schemeClr val="bg1"/>
                  </a:solidFill>
                  <a:cs typeface="Calibri" panose="020F0502020204030204" pitchFamily="34" charset="0"/>
                </a:rPr>
                <a:t/>
              </a:r>
              <a:br>
                <a:rPr lang="en-US" sz="1800" i="1" dirty="0">
                  <a:solidFill>
                    <a:schemeClr val="bg1"/>
                  </a:solidFill>
                  <a:cs typeface="Calibri" panose="020F0502020204030204" pitchFamily="34" charset="0"/>
                </a:rPr>
              </a:br>
              <a:r>
                <a:rPr lang="en-US" sz="1800" i="1" dirty="0" err="1">
                  <a:solidFill>
                    <a:schemeClr val="bg1"/>
                  </a:solidFill>
                  <a:cs typeface="Calibri" panose="020F0502020204030204" pitchFamily="34" charset="0"/>
                </a:rPr>
                <a:t>doulos</a:t>
              </a:r>
              <a:r>
                <a:rPr lang="en-US" sz="1800" i="1" dirty="0">
                  <a:solidFill>
                    <a:schemeClr val="bg1"/>
                  </a:solidFill>
                  <a:cs typeface="Calibri" panose="020F0502020204030204" pitchFamily="34" charset="0"/>
                </a:rPr>
                <a:t>, #1401 – Efesios 6:8, 1 Timoteo 6:1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9C037C0D-2E1A-C906-1387-849C47A2AD6F}"/>
                </a:ext>
              </a:extLst>
            </p:cNvPr>
            <p:cNvGrpSpPr/>
            <p:nvPr/>
          </p:nvGrpSpPr>
          <p:grpSpPr>
            <a:xfrm>
              <a:off x="130629" y="4486625"/>
              <a:ext cx="2022134" cy="548640"/>
              <a:chOff x="-33963" y="2060767"/>
              <a:chExt cx="2022134" cy="548640"/>
            </a:xfrm>
          </p:grpSpPr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34BC9DB9-4CF5-981F-4162-72907BCA1CE1}"/>
                  </a:ext>
                </a:extLst>
              </p:cNvPr>
              <p:cNvSpPr txBox="1"/>
              <p:nvPr/>
            </p:nvSpPr>
            <p:spPr>
              <a:xfrm>
                <a:off x="-33963" y="2138392"/>
                <a:ext cx="19170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LA VOLUNTAD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="" xmlns:a16="http://schemas.microsoft.com/office/drawing/2014/main" id="{E6278B6C-8846-D4F3-BB23-C51503DBB4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60767"/>
                <a:ext cx="0" cy="548640"/>
              </a:xfrm>
              <a:prstGeom prst="line">
                <a:avLst/>
              </a:prstGeom>
              <a:ln w="22225">
                <a:solidFill>
                  <a:srgbClr val="CA9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CD69054A-C1F8-28AA-A49F-AE1DE6679F5F}"/>
              </a:ext>
            </a:extLst>
          </p:cNvPr>
          <p:cNvGrpSpPr/>
          <p:nvPr/>
        </p:nvGrpSpPr>
        <p:grpSpPr>
          <a:xfrm>
            <a:off x="283477" y="1904549"/>
            <a:ext cx="6732722" cy="646331"/>
            <a:chOff x="283477" y="1904549"/>
            <a:chExt cx="6732722" cy="646331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B376521-24CF-FA99-389E-636EB3FC26DB}"/>
                </a:ext>
              </a:extLst>
            </p:cNvPr>
            <p:cNvSpPr txBox="1"/>
            <p:nvPr/>
          </p:nvSpPr>
          <p:spPr>
            <a:xfrm>
              <a:off x="2180195" y="1904549"/>
              <a:ext cx="48360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err="1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Servir</a:t>
              </a:r>
              <a:r>
                <a:rPr lang="en-US" sz="1800" i="1" dirty="0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, </a:t>
              </a:r>
              <a:r>
                <a:rPr lang="en-US" sz="1800" i="1" dirty="0" err="1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ministrar</a:t>
              </a:r>
              <a:r>
                <a:rPr lang="en-US" sz="1800" i="1" dirty="0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, </a:t>
              </a:r>
              <a:r>
                <a:rPr lang="en-US" sz="1800" i="1" dirty="0" err="1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ejercer</a:t>
              </a:r>
              <a:r>
                <a:rPr lang="en-US" sz="1800" i="1" dirty="0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18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el oficio…</a:t>
              </a:r>
              <a:br>
                <a:rPr lang="en-US" sz="18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i="1" dirty="0" err="1">
                  <a:solidFill>
                    <a:schemeClr val="bg1"/>
                  </a:solidFill>
                  <a:cs typeface="Calibri" panose="020F0502020204030204" pitchFamily="34" charset="0"/>
                </a:rPr>
                <a:t>diaconeō</a:t>
              </a:r>
              <a:r>
                <a:rPr lang="en-US" i="1" dirty="0">
                  <a:solidFill>
                    <a:schemeClr val="bg1"/>
                  </a:solidFill>
                  <a:cs typeface="Calibri" panose="020F0502020204030204" pitchFamily="34" charset="0"/>
                </a:rPr>
                <a:t>, </a:t>
              </a:r>
              <a:r>
                <a:rPr lang="en-US" sz="1800" i="1" dirty="0">
                  <a:solidFill>
                    <a:schemeClr val="bg1"/>
                  </a:solidFill>
                  <a:cs typeface="Calibri" panose="020F0502020204030204" pitchFamily="34" charset="0"/>
                </a:rPr>
                <a:t>#1247 – Hechos 6:2, 1 Timoteo 3:10, 13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E9FB7847-9D79-81C4-92D2-417F7DA07FEF}"/>
                </a:ext>
              </a:extLst>
            </p:cNvPr>
            <p:cNvGrpSpPr/>
            <p:nvPr/>
          </p:nvGrpSpPr>
          <p:grpSpPr>
            <a:xfrm>
              <a:off x="283477" y="1940500"/>
              <a:ext cx="1869286" cy="548915"/>
              <a:chOff x="118885" y="2051142"/>
              <a:chExt cx="1869286" cy="548915"/>
            </a:xfrm>
          </p:grpSpPr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5E01578C-B6C5-FCA9-AD79-3160E9FF4D8A}"/>
                  </a:ext>
                </a:extLst>
              </p:cNvPr>
              <p:cNvSpPr txBox="1"/>
              <p:nvPr/>
            </p:nvSpPr>
            <p:spPr>
              <a:xfrm>
                <a:off x="118885" y="2138392"/>
                <a:ext cx="17642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LA ACCIÓN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BEC1A644-F3E5-A939-95A8-543212392F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51142"/>
                <a:ext cx="0" cy="548640"/>
              </a:xfrm>
              <a:prstGeom prst="line">
                <a:avLst/>
              </a:prstGeom>
              <a:ln w="22225">
                <a:solidFill>
                  <a:srgbClr val="CA9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CEFECE7F-4FE5-6C4A-555E-F993D9740307}"/>
              </a:ext>
            </a:extLst>
          </p:cNvPr>
          <p:cNvGrpSpPr/>
          <p:nvPr/>
        </p:nvGrpSpPr>
        <p:grpSpPr>
          <a:xfrm>
            <a:off x="4800714" y="2088648"/>
            <a:ext cx="3717709" cy="3079277"/>
            <a:chOff x="4800714" y="2088648"/>
            <a:chExt cx="3717709" cy="3079277"/>
          </a:xfrm>
        </p:grpSpPr>
        <p:pic>
          <p:nvPicPr>
            <p:cNvPr id="16" name="Picture 15" descr="A white line in a circle  Description automatically generated">
              <a:extLst>
                <a:ext uri="{FF2B5EF4-FFF2-40B4-BE49-F238E27FC236}">
                  <a16:creationId xmlns="" xmlns:a16="http://schemas.microsoft.com/office/drawing/2014/main" id="{3787DC79-293A-D984-671B-1E92B16A6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66243" y="2088648"/>
              <a:ext cx="2131663" cy="557852"/>
            </a:xfrm>
            <a:prstGeom prst="rect">
              <a:avLst/>
            </a:prstGeom>
          </p:spPr>
        </p:pic>
        <p:pic>
          <p:nvPicPr>
            <p:cNvPr id="18" name="Picture 17" descr="A white line in a circle  Description automatically generated">
              <a:extLst>
                <a:ext uri="{FF2B5EF4-FFF2-40B4-BE49-F238E27FC236}">
                  <a16:creationId xmlns="" xmlns:a16="http://schemas.microsoft.com/office/drawing/2014/main" id="{2907FA03-C4D2-AD7A-576E-6DD99520E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2282" y="2918892"/>
              <a:ext cx="1981914" cy="557852"/>
            </a:xfrm>
            <a:prstGeom prst="rect">
              <a:avLst/>
            </a:prstGeom>
          </p:spPr>
        </p:pic>
        <p:pic>
          <p:nvPicPr>
            <p:cNvPr id="19" name="Picture 18" descr="A white line in a circle  Description automatically generated">
              <a:extLst>
                <a:ext uri="{FF2B5EF4-FFF2-40B4-BE49-F238E27FC236}">
                  <a16:creationId xmlns="" xmlns:a16="http://schemas.microsoft.com/office/drawing/2014/main" id="{35F71DC0-589B-5035-27F8-1C9934674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1676" y="3728432"/>
              <a:ext cx="1966747" cy="626190"/>
            </a:xfrm>
            <a:prstGeom prst="rect">
              <a:avLst/>
            </a:prstGeom>
          </p:spPr>
        </p:pic>
        <p:pic>
          <p:nvPicPr>
            <p:cNvPr id="20" name="Picture 19" descr="A white line in a circle  Description automatically generated">
              <a:extLst>
                <a:ext uri="{FF2B5EF4-FFF2-40B4-BE49-F238E27FC236}">
                  <a16:creationId xmlns="" xmlns:a16="http://schemas.microsoft.com/office/drawing/2014/main" id="{D7BE3018-3248-514B-764F-374823447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714" y="4610073"/>
              <a:ext cx="1697731" cy="557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8833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4BE6C7-D6A4-7503-5D3E-AB73B1597636}"/>
              </a:ext>
            </a:extLst>
          </p:cNvPr>
          <p:cNvSpPr txBox="1"/>
          <p:nvPr/>
        </p:nvSpPr>
        <p:spPr>
          <a:xfrm>
            <a:off x="-1607419" y="4427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93FC48CE-2EA0-F49B-A453-8631865CC624}"/>
              </a:ext>
            </a:extLst>
          </p:cNvPr>
          <p:cNvGrpSpPr/>
          <p:nvPr/>
        </p:nvGrpSpPr>
        <p:grpSpPr>
          <a:xfrm>
            <a:off x="2052764" y="1923363"/>
            <a:ext cx="5038465" cy="1200329"/>
            <a:chOff x="1969883" y="2513666"/>
            <a:chExt cx="5038465" cy="1200329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7C92E789-6868-2B41-EFD9-39F76DEEC20D}"/>
                </a:ext>
              </a:extLst>
            </p:cNvPr>
            <p:cNvSpPr txBox="1"/>
            <p:nvPr/>
          </p:nvSpPr>
          <p:spPr>
            <a:xfrm>
              <a:off x="2135646" y="2513666"/>
              <a:ext cx="48727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La variedad y </a:t>
              </a:r>
              <a:r>
                <a:rPr lang="en-US" sz="24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frecuencia</a:t>
              </a:r>
              <a:r>
                <a:rPr lang="en-US" sz="2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enfatizan</a:t>
              </a:r>
              <a:r>
                <a:rPr lang="en-US" sz="240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la </a:t>
              </a:r>
              <a:r>
                <a:rPr lang="en-US" sz="24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importancia</a:t>
              </a:r>
              <a:r>
                <a:rPr lang="en-US" sz="2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de que </a:t>
              </a:r>
              <a:r>
                <a:rPr lang="en-US" sz="2400" b="1" dirty="0" err="1" smtClean="0">
                  <a:solidFill>
                    <a:schemeClr val="bg1"/>
                  </a:solidFill>
                  <a:cs typeface="Calibri" panose="020F0502020204030204" pitchFamily="34" charset="0"/>
                </a:rPr>
                <a:t>cada</a:t>
              </a:r>
              <a:r>
                <a:rPr lang="en-US" sz="2400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cs typeface="Calibri" panose="020F0502020204030204" pitchFamily="34" charset="0"/>
                </a:rPr>
                <a:t>cristiano</a:t>
              </a:r>
              <a:r>
                <a:rPr lang="en-US" sz="2400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siga</a:t>
              </a:r>
              <a:r>
                <a:rPr lang="en-US" sz="240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el ejemplo de Jesús.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46C019D8-F5EA-14B4-CB0F-16702F870D76}"/>
                </a:ext>
              </a:extLst>
            </p:cNvPr>
            <p:cNvCxnSpPr>
              <a:cxnSpLocks/>
            </p:cNvCxnSpPr>
            <p:nvPr/>
          </p:nvCxnSpPr>
          <p:spPr>
            <a:xfrm>
              <a:off x="1969883" y="2644574"/>
              <a:ext cx="0" cy="1069421"/>
            </a:xfrm>
            <a:prstGeom prst="line">
              <a:avLst/>
            </a:prstGeom>
            <a:ln w="22225">
              <a:solidFill>
                <a:srgbClr val="CA9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75E0636-B2F4-791D-1091-D96629032DD5}"/>
              </a:ext>
            </a:extLst>
          </p:cNvPr>
          <p:cNvSpPr txBox="1"/>
          <p:nvPr/>
        </p:nvSpPr>
        <p:spPr>
          <a:xfrm>
            <a:off x="451334" y="3318642"/>
            <a:ext cx="86926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baseline="30000" dirty="0" smtClean="0">
                <a:solidFill>
                  <a:schemeClr val="bg1"/>
                </a:solidFill>
                <a:effectLst/>
                <a:latin typeface="+mj-lt"/>
              </a:rPr>
              <a:t>43 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+mj-lt"/>
              </a:rPr>
              <a:t>“</a:t>
            </a:r>
            <a:r>
              <a:rPr lang="es-ES" sz="2000" dirty="0">
                <a:solidFill>
                  <a:schemeClr val="bg1"/>
                </a:solidFill>
                <a:latin typeface="+mj-lt"/>
              </a:rPr>
              <a:t>Pero entre ustedes no es así, sino que cualquiera de ustedes que desee llegar a ser grande será su </a:t>
            </a:r>
            <a:r>
              <a:rPr lang="es-ES" sz="2000" b="1" i="1" dirty="0">
                <a:solidFill>
                  <a:schemeClr val="bg1"/>
                </a:solidFill>
                <a:latin typeface="+mj-lt"/>
              </a:rPr>
              <a:t>servidor</a:t>
            </a:r>
            <a:r>
              <a:rPr lang="es-ES" sz="2000" dirty="0">
                <a:solidFill>
                  <a:schemeClr val="bg1"/>
                </a:solidFill>
                <a:latin typeface="+mj-lt"/>
              </a:rPr>
              <a:t>, </a:t>
            </a:r>
            <a:r>
              <a:rPr lang="es-ES" sz="2000" dirty="0" smtClean="0">
                <a:solidFill>
                  <a:schemeClr val="bg1"/>
                </a:solidFill>
                <a:latin typeface="+mj-lt"/>
              </a:rPr>
              <a:t>44</a:t>
            </a:r>
            <a:r>
              <a:rPr lang="es-ES" sz="2000" dirty="0">
                <a:solidFill>
                  <a:schemeClr val="bg1"/>
                </a:solidFill>
                <a:latin typeface="+mj-lt"/>
              </a:rPr>
              <a:t>  y cualquiera de ustedes que desee ser el primero será </a:t>
            </a:r>
            <a:r>
              <a:rPr lang="es-ES" sz="2000" b="1" i="1" dirty="0">
                <a:solidFill>
                  <a:schemeClr val="bg1"/>
                </a:solidFill>
                <a:latin typeface="+mj-lt"/>
              </a:rPr>
              <a:t>siervo</a:t>
            </a:r>
            <a:r>
              <a:rPr lang="es-ES" sz="2000" dirty="0">
                <a:solidFill>
                  <a:schemeClr val="bg1"/>
                </a:solidFill>
                <a:latin typeface="+mj-lt"/>
              </a:rPr>
              <a:t> de todos. </a:t>
            </a:r>
            <a:r>
              <a:rPr lang="es-ES" sz="2000" dirty="0" smtClean="0">
                <a:solidFill>
                  <a:schemeClr val="bg1"/>
                </a:solidFill>
                <a:latin typeface="+mj-lt"/>
              </a:rPr>
              <a:t>45</a:t>
            </a:r>
            <a:r>
              <a:rPr lang="es-ES" sz="2000" dirty="0">
                <a:solidFill>
                  <a:schemeClr val="bg1"/>
                </a:solidFill>
                <a:latin typeface="+mj-lt"/>
              </a:rPr>
              <a:t>  Porque ni aun el Hijo del Hombre vino para </a:t>
            </a:r>
            <a:r>
              <a:rPr lang="es-ES" sz="2000" b="1" i="1" dirty="0">
                <a:solidFill>
                  <a:schemeClr val="bg1"/>
                </a:solidFill>
                <a:latin typeface="+mj-lt"/>
              </a:rPr>
              <a:t>ser servido</a:t>
            </a:r>
            <a:r>
              <a:rPr lang="es-ES" sz="2000" dirty="0">
                <a:solidFill>
                  <a:schemeClr val="bg1"/>
                </a:solidFill>
                <a:latin typeface="+mj-lt"/>
              </a:rPr>
              <a:t>, sino para </a:t>
            </a:r>
            <a:r>
              <a:rPr lang="es-ES" sz="2000" b="1" i="1" dirty="0">
                <a:solidFill>
                  <a:schemeClr val="bg1"/>
                </a:solidFill>
                <a:latin typeface="+mj-lt"/>
              </a:rPr>
              <a:t>servir</a:t>
            </a:r>
            <a:r>
              <a:rPr lang="es-ES" sz="2000" dirty="0">
                <a:solidFill>
                  <a:schemeClr val="bg1"/>
                </a:solidFill>
                <a:latin typeface="+mj-lt"/>
              </a:rPr>
              <a:t>, y para dar Su vida en rescate por </a:t>
            </a:r>
            <a:r>
              <a:rPr lang="es-ES" sz="2000" dirty="0" smtClean="0">
                <a:solidFill>
                  <a:schemeClr val="bg1"/>
                </a:solidFill>
                <a:latin typeface="+mj-lt"/>
              </a:rPr>
              <a:t>muchos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+mj-lt"/>
              </a:rPr>
              <a:t>”.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+mj-lt"/>
              </a:rPr>
              <a:t>Marcos 10:43-45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C6E5F83-7244-7746-614F-ACBF9E065C98}"/>
              </a:ext>
            </a:extLst>
          </p:cNvPr>
          <p:cNvSpPr txBox="1"/>
          <p:nvPr/>
        </p:nvSpPr>
        <p:spPr>
          <a:xfrm>
            <a:off x="1868474" y="4741286"/>
            <a:ext cx="5572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400" i="1" dirty="0">
                <a:solidFill>
                  <a:srgbClr val="F2C278"/>
                </a:solidFill>
                <a:latin typeface="+mj-lt"/>
                <a:cs typeface="Calibri" panose="020F0502020204030204" pitchFamily="34" charset="0"/>
              </a:rPr>
              <a:t>Entonces, ¿por qué necesitamos “diáconos” </a:t>
            </a:r>
            <a:r>
              <a:rPr lang="en-US" sz="2400" i="1" dirty="0" smtClean="0">
                <a:solidFill>
                  <a:srgbClr val="F2C278"/>
                </a:solidFill>
                <a:latin typeface="+mj-lt"/>
                <a:cs typeface="Calibri" panose="020F0502020204030204" pitchFamily="34" charset="0"/>
              </a:rPr>
              <a:t/>
            </a:r>
            <a:br>
              <a:rPr lang="en-US" sz="2400" i="1" dirty="0" smtClean="0">
                <a:solidFill>
                  <a:srgbClr val="F2C278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2400" i="1" dirty="0" err="1" smtClean="0">
                <a:solidFill>
                  <a:srgbClr val="F2C278"/>
                </a:solidFill>
                <a:latin typeface="+mj-lt"/>
                <a:cs typeface="Calibri" panose="020F0502020204030204" pitchFamily="34" charset="0"/>
              </a:rPr>
              <a:t>en</a:t>
            </a:r>
            <a:r>
              <a:rPr lang="en-US" sz="2400" i="1" dirty="0" smtClean="0">
                <a:solidFill>
                  <a:srgbClr val="F2C278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rgbClr val="F2C278"/>
                </a:solidFill>
                <a:latin typeface="+mj-lt"/>
                <a:cs typeface="Calibri" panose="020F0502020204030204" pitchFamily="34" charset="0"/>
              </a:rPr>
              <a:t>una función/oficio designado?</a:t>
            </a:r>
            <a:endParaRPr lang="en-US" sz="2400" i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F8DF1F2-3C2D-84DA-680A-882F3E16BDA0}"/>
              </a:ext>
            </a:extLst>
          </p:cNvPr>
          <p:cNvGrpSpPr/>
          <p:nvPr/>
        </p:nvGrpSpPr>
        <p:grpSpPr>
          <a:xfrm>
            <a:off x="1029189" y="455560"/>
            <a:ext cx="7085619" cy="1330003"/>
            <a:chOff x="1029189" y="1572088"/>
            <a:chExt cx="7085619" cy="1330003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BE5897B-352C-2EF3-1DC8-D9EB9166F067}"/>
                </a:ext>
              </a:extLst>
            </p:cNvPr>
            <p:cNvSpPr txBox="1"/>
            <p:nvPr/>
          </p:nvSpPr>
          <p:spPr>
            <a:xfrm>
              <a:off x="1967627" y="1572088"/>
              <a:ext cx="4971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dirty="0">
                  <a:solidFill>
                    <a:schemeClr val="bg1"/>
                  </a:solidFill>
                </a:rPr>
                <a:t>HAY MUCHAS MANERAS DE </a:t>
              </a:r>
              <a:r>
                <a:rPr lang="en-US" sz="2000" dirty="0" smtClean="0">
                  <a:solidFill>
                    <a:schemeClr val="bg1"/>
                  </a:solidFill>
                </a:rPr>
                <a:t>DESCRIBIR A LOS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DE2D38FE-CBCA-6E0F-638D-19D93A082648}"/>
                </a:ext>
              </a:extLst>
            </p:cNvPr>
            <p:cNvSpPr txBox="1"/>
            <p:nvPr/>
          </p:nvSpPr>
          <p:spPr>
            <a:xfrm>
              <a:off x="1029189" y="1794095"/>
              <a:ext cx="708561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6600" dirty="0" smtClean="0">
                  <a:solidFill>
                    <a:srgbClr val="CA97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SIERVOS</a:t>
              </a:r>
              <a:endParaRPr lang="en-US" sz="6600" dirty="0">
                <a:solidFill>
                  <a:srgbClr val="CA974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10853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F8DF1F2-3C2D-84DA-680A-882F3E16BDA0}"/>
              </a:ext>
            </a:extLst>
          </p:cNvPr>
          <p:cNvGrpSpPr/>
          <p:nvPr/>
        </p:nvGrpSpPr>
        <p:grpSpPr>
          <a:xfrm>
            <a:off x="1029189" y="627428"/>
            <a:ext cx="7085619" cy="1338829"/>
            <a:chOff x="1029189" y="1563262"/>
            <a:chExt cx="7085619" cy="1338829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BE5897B-352C-2EF3-1DC8-D9EB9166F067}"/>
                </a:ext>
              </a:extLst>
            </p:cNvPr>
            <p:cNvSpPr txBox="1"/>
            <p:nvPr/>
          </p:nvSpPr>
          <p:spPr>
            <a:xfrm>
              <a:off x="2310361" y="1563262"/>
              <a:ext cx="4523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dirty="0">
                  <a:solidFill>
                    <a:schemeClr val="bg1"/>
                  </a:solidFill>
                </a:rPr>
                <a:t>LA IGLESIA LOCAL NECESITA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DE2D38FE-CBCA-6E0F-638D-19D93A082648}"/>
                </a:ext>
              </a:extLst>
            </p:cNvPr>
            <p:cNvSpPr txBox="1"/>
            <p:nvPr/>
          </p:nvSpPr>
          <p:spPr>
            <a:xfrm>
              <a:off x="1029189" y="1794095"/>
              <a:ext cx="708561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6600" dirty="0">
                  <a:solidFill>
                    <a:srgbClr val="CA97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DIÁCONOS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4BE6C7-D6A4-7503-5D3E-AB73B1597636}"/>
              </a:ext>
            </a:extLst>
          </p:cNvPr>
          <p:cNvSpPr txBox="1"/>
          <p:nvPr/>
        </p:nvSpPr>
        <p:spPr>
          <a:xfrm>
            <a:off x="-1607419" y="4427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A836812-6664-89D9-4662-4CEE777290E2}"/>
              </a:ext>
            </a:extLst>
          </p:cNvPr>
          <p:cNvGrpSpPr/>
          <p:nvPr/>
        </p:nvGrpSpPr>
        <p:grpSpPr>
          <a:xfrm>
            <a:off x="-71436" y="2088059"/>
            <a:ext cx="9172475" cy="692497"/>
            <a:chOff x="-185740" y="2088059"/>
            <a:chExt cx="9172475" cy="692497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2713BA4-300E-981C-138B-BB591BF6B227}"/>
                </a:ext>
              </a:extLst>
            </p:cNvPr>
            <p:cNvSpPr txBox="1"/>
            <p:nvPr/>
          </p:nvSpPr>
          <p:spPr>
            <a:xfrm>
              <a:off x="2514986" y="2088059"/>
              <a:ext cx="6471749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95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Un trabajo para todos que puede ser realizado por cualquiera, probablemente lo hará alguien... hasta que nadie lo haga.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625B1338-ABA3-D5B6-8D47-BF1A3D3AA0DA}"/>
                </a:ext>
              </a:extLst>
            </p:cNvPr>
            <p:cNvGrpSpPr/>
            <p:nvPr/>
          </p:nvGrpSpPr>
          <p:grpSpPr>
            <a:xfrm>
              <a:off x="-185740" y="2164466"/>
              <a:ext cx="2595673" cy="548640"/>
              <a:chOff x="-607502" y="2051142"/>
              <a:chExt cx="2595673" cy="548640"/>
            </a:xfrm>
          </p:grpSpPr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8C4B852F-0930-716E-C283-C0B4EABE0269}"/>
                  </a:ext>
                </a:extLst>
              </p:cNvPr>
              <p:cNvSpPr txBox="1"/>
              <p:nvPr/>
            </p:nvSpPr>
            <p:spPr>
              <a:xfrm>
                <a:off x="-607502" y="2109816"/>
                <a:ext cx="24906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400" dirty="0" smtClean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“DESATENDIDAS"</a:t>
                </a:r>
                <a:endParaRPr lang="en-US" sz="2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id="{FDA7CA2F-8CE1-DC9C-4422-DD2ADBE5B2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51142"/>
                <a:ext cx="0" cy="548640"/>
              </a:xfrm>
              <a:prstGeom prst="line">
                <a:avLst/>
              </a:prstGeom>
              <a:ln w="22225">
                <a:solidFill>
                  <a:srgbClr val="CA9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3B35C81-936A-0BD7-3206-519FD9F25536}"/>
              </a:ext>
            </a:extLst>
          </p:cNvPr>
          <p:cNvGrpSpPr/>
          <p:nvPr/>
        </p:nvGrpSpPr>
        <p:grpSpPr>
          <a:xfrm>
            <a:off x="-71436" y="2978860"/>
            <a:ext cx="9172475" cy="707886"/>
            <a:chOff x="-185740" y="2088059"/>
            <a:chExt cx="9172475" cy="707886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8B3A361-0A50-CF91-C402-2BDB3A776314}"/>
                </a:ext>
              </a:extLst>
            </p:cNvPr>
            <p:cNvSpPr txBox="1"/>
            <p:nvPr/>
          </p:nvSpPr>
          <p:spPr>
            <a:xfrm>
              <a:off x="2514986" y="2088059"/>
              <a:ext cx="64717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95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Un siervo designado tiene la </a:t>
              </a:r>
              <a:r>
                <a:rPr lang="en-US" sz="1950" dirty="0" err="1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clara</a:t>
              </a:r>
              <a:r>
                <a:rPr lang="en-US" sz="195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1950" u="sng" dirty="0" err="1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autoridad</a:t>
              </a:r>
              <a:r>
                <a:rPr lang="en-US" sz="1950" u="sng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195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y </a:t>
              </a:r>
              <a:r>
                <a:rPr lang="en-US" sz="1950" u="sng" dirty="0" err="1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responsabilidad</a:t>
              </a:r>
              <a:r>
                <a:rPr lang="en-US" sz="1950" u="sng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195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para </a:t>
              </a:r>
              <a:r>
                <a:rPr lang="en-US" sz="1950" dirty="0" err="1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satisfacer</a:t>
              </a:r>
              <a:r>
                <a:rPr lang="en-US" sz="195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las </a:t>
              </a:r>
              <a:r>
                <a:rPr lang="en-US" sz="195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necesidades.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A8E3B1BD-FF06-6683-2EFC-46F665FDCD47}"/>
                </a:ext>
              </a:extLst>
            </p:cNvPr>
            <p:cNvGrpSpPr/>
            <p:nvPr/>
          </p:nvGrpSpPr>
          <p:grpSpPr>
            <a:xfrm>
              <a:off x="-185740" y="2164466"/>
              <a:ext cx="2595673" cy="548640"/>
              <a:chOff x="-607502" y="2051142"/>
              <a:chExt cx="2595673" cy="548640"/>
            </a:xfrm>
          </p:grpSpPr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D4E40D44-1A8B-E255-8D74-0A6A0FC238AC}"/>
                  </a:ext>
                </a:extLst>
              </p:cNvPr>
              <p:cNvSpPr txBox="1"/>
              <p:nvPr/>
            </p:nvSpPr>
            <p:spPr>
              <a:xfrm>
                <a:off x="-607502" y="2109816"/>
                <a:ext cx="24906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400" dirty="0" smtClean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“ENCARGAR"</a:t>
                </a:r>
                <a:endParaRPr lang="en-US" sz="2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="" xmlns:a16="http://schemas.microsoft.com/office/drawing/2014/main" id="{A14A2AD3-6640-9A9E-3D4B-7D44397FA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51142"/>
                <a:ext cx="0" cy="548640"/>
              </a:xfrm>
              <a:prstGeom prst="line">
                <a:avLst/>
              </a:prstGeom>
              <a:ln w="22225">
                <a:solidFill>
                  <a:srgbClr val="CA9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D4B959F6-3836-7145-6800-C22318704979}"/>
              </a:ext>
            </a:extLst>
          </p:cNvPr>
          <p:cNvGrpSpPr/>
          <p:nvPr/>
        </p:nvGrpSpPr>
        <p:grpSpPr>
          <a:xfrm>
            <a:off x="-71436" y="3861188"/>
            <a:ext cx="9172475" cy="692497"/>
            <a:chOff x="-185740" y="2088059"/>
            <a:chExt cx="9172475" cy="692497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1FB79AD-C978-329A-5BA8-E9AE682ED0DD}"/>
                </a:ext>
              </a:extLst>
            </p:cNvPr>
            <p:cNvSpPr txBox="1"/>
            <p:nvPr/>
          </p:nvSpPr>
          <p:spPr>
            <a:xfrm>
              <a:off x="2514986" y="2088059"/>
              <a:ext cx="6471749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95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Un siervo seleccionado por la iglesia </a:t>
              </a:r>
              <a:r>
                <a:rPr lang="en-US" sz="195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tiene</a:t>
              </a:r>
              <a:r>
                <a:rPr lang="en-US" sz="195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1950" dirty="0" err="1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apoyo</a:t>
              </a:r>
              <a:r>
                <a:rPr lang="en-US" sz="195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m</a:t>
              </a:r>
              <a:r>
                <a:rPr lang="es-ES" sz="1950" dirty="0" err="1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ás</a:t>
              </a:r>
              <a:r>
                <a:rPr lang="es-ES" sz="195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amplio </a:t>
              </a:r>
              <a:r>
                <a:rPr lang="en-US" sz="195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que </a:t>
              </a:r>
              <a:r>
                <a:rPr lang="en-US" sz="195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uno </a:t>
              </a:r>
              <a:r>
                <a:rPr lang="en-US" sz="195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elegido</a:t>
              </a:r>
              <a:r>
                <a:rPr lang="en-US" sz="195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195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a </a:t>
              </a:r>
              <a:r>
                <a:rPr lang="en-US" sz="1950" dirty="0" err="1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mano</a:t>
              </a:r>
              <a:r>
                <a:rPr lang="en-US" sz="195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195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por los líderes.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5D112EA4-29A6-E762-82A1-2723496BEDC9}"/>
                </a:ext>
              </a:extLst>
            </p:cNvPr>
            <p:cNvGrpSpPr/>
            <p:nvPr/>
          </p:nvGrpSpPr>
          <p:grpSpPr>
            <a:xfrm>
              <a:off x="-185740" y="2164466"/>
              <a:ext cx="2595673" cy="548640"/>
              <a:chOff x="-607502" y="2051142"/>
              <a:chExt cx="2595673" cy="548640"/>
            </a:xfrm>
          </p:grpSpPr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D9634096-46FC-E455-04D3-919A79473F6D}"/>
                  </a:ext>
                </a:extLst>
              </p:cNvPr>
              <p:cNvSpPr txBox="1"/>
              <p:nvPr/>
            </p:nvSpPr>
            <p:spPr>
              <a:xfrm>
                <a:off x="-607502" y="2109816"/>
                <a:ext cx="24906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"APROBACIÓN"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CCB6A7FA-EE57-6CBD-2EB8-1A171ECCDB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51142"/>
                <a:ext cx="0" cy="548640"/>
              </a:xfrm>
              <a:prstGeom prst="line">
                <a:avLst/>
              </a:prstGeom>
              <a:ln w="22225">
                <a:solidFill>
                  <a:srgbClr val="CA9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D7A6BBEB-EB14-2BA1-2E84-E475C4877457}"/>
              </a:ext>
            </a:extLst>
          </p:cNvPr>
          <p:cNvGrpSpPr/>
          <p:nvPr/>
        </p:nvGrpSpPr>
        <p:grpSpPr>
          <a:xfrm>
            <a:off x="-71436" y="4565857"/>
            <a:ext cx="9058275" cy="830997"/>
            <a:chOff x="-185740" y="2023287"/>
            <a:chExt cx="9058275" cy="830997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24312D6B-DEE9-6451-39EE-BB203B918A60}"/>
                </a:ext>
              </a:extLst>
            </p:cNvPr>
            <p:cNvSpPr txBox="1"/>
            <p:nvPr/>
          </p:nvSpPr>
          <p:spPr>
            <a:xfrm>
              <a:off x="2514987" y="2088059"/>
              <a:ext cx="63575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95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Un siervo </a:t>
              </a:r>
              <a:r>
                <a:rPr lang="en-US" sz="195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designado</a:t>
              </a:r>
              <a:r>
                <a:rPr lang="en-US" sz="195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1950" dirty="0" err="1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provee</a:t>
              </a:r>
              <a:r>
                <a:rPr lang="en-US" sz="195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195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el amor y la atención necesarios para que se siga enseñando la palabra de Dios.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09D4167D-3785-E950-143C-C464381A1554}"/>
                </a:ext>
              </a:extLst>
            </p:cNvPr>
            <p:cNvGrpSpPr/>
            <p:nvPr/>
          </p:nvGrpSpPr>
          <p:grpSpPr>
            <a:xfrm>
              <a:off x="-185740" y="2023287"/>
              <a:ext cx="2595673" cy="830997"/>
              <a:chOff x="-607502" y="1909963"/>
              <a:chExt cx="2595673" cy="830997"/>
            </a:xfrm>
          </p:grpSpPr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34BA4301-A0DD-D79E-0D97-C3DD0797F654}"/>
                  </a:ext>
                </a:extLst>
              </p:cNvPr>
              <p:cNvSpPr txBox="1"/>
              <p:nvPr/>
            </p:nvSpPr>
            <p:spPr>
              <a:xfrm>
                <a:off x="-607502" y="1909963"/>
                <a:ext cx="24906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400" dirty="0" smtClean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“NOS ENGARGAREMOS"</a:t>
                </a:r>
                <a:endParaRPr lang="en-US" sz="2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D2A5DA5E-1D9D-0B71-1056-CCAAC757DC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51142"/>
                <a:ext cx="0" cy="548640"/>
              </a:xfrm>
              <a:prstGeom prst="line">
                <a:avLst/>
              </a:prstGeom>
              <a:ln w="22225">
                <a:solidFill>
                  <a:srgbClr val="CA9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22564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F8DF1F2-3C2D-84DA-680A-882F3E16BDA0}"/>
              </a:ext>
            </a:extLst>
          </p:cNvPr>
          <p:cNvGrpSpPr/>
          <p:nvPr/>
        </p:nvGrpSpPr>
        <p:grpSpPr>
          <a:xfrm>
            <a:off x="1029189" y="627428"/>
            <a:ext cx="7085619" cy="1338829"/>
            <a:chOff x="1029189" y="1563262"/>
            <a:chExt cx="7085619" cy="1338829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BE5897B-352C-2EF3-1DC8-D9EB9166F067}"/>
                </a:ext>
              </a:extLst>
            </p:cNvPr>
            <p:cNvSpPr txBox="1"/>
            <p:nvPr/>
          </p:nvSpPr>
          <p:spPr>
            <a:xfrm>
              <a:off x="2310361" y="1563262"/>
              <a:ext cx="4523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dirty="0">
                  <a:solidFill>
                    <a:schemeClr val="bg1"/>
                  </a:solidFill>
                </a:rPr>
                <a:t>DIOS </a:t>
              </a:r>
              <a:r>
                <a:rPr lang="en-US" sz="2000" dirty="0" smtClean="0">
                  <a:solidFill>
                    <a:schemeClr val="bg1"/>
                  </a:solidFill>
                </a:rPr>
                <a:t>DESCRIBE QUIÉNES SIRVIRÁN </a:t>
              </a:r>
              <a:r>
                <a:rPr lang="en-US" sz="2000" dirty="0">
                  <a:solidFill>
                    <a:schemeClr val="bg1"/>
                  </a:solidFill>
                </a:rPr>
                <a:t>COMO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DE2D38FE-CBCA-6E0F-638D-19D93A082648}"/>
                </a:ext>
              </a:extLst>
            </p:cNvPr>
            <p:cNvSpPr txBox="1"/>
            <p:nvPr/>
          </p:nvSpPr>
          <p:spPr>
            <a:xfrm>
              <a:off x="1029189" y="1794095"/>
              <a:ext cx="708561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6600" dirty="0">
                  <a:solidFill>
                    <a:srgbClr val="CA97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DIÁCONOS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4BE6C7-D6A4-7503-5D3E-AB73B1597636}"/>
              </a:ext>
            </a:extLst>
          </p:cNvPr>
          <p:cNvSpPr txBox="1"/>
          <p:nvPr/>
        </p:nvSpPr>
        <p:spPr>
          <a:xfrm>
            <a:off x="-1607419" y="4427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DCD83B1D-CE7C-8D23-4063-EE28510FB1A6}"/>
              </a:ext>
            </a:extLst>
          </p:cNvPr>
          <p:cNvGrpSpPr/>
          <p:nvPr/>
        </p:nvGrpSpPr>
        <p:grpSpPr>
          <a:xfrm>
            <a:off x="987889" y="2197090"/>
            <a:ext cx="3238747" cy="1374258"/>
            <a:chOff x="987889" y="2197090"/>
            <a:chExt cx="3238747" cy="1374258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1EA8AA83-263D-433D-AC9D-09C648098047}"/>
                </a:ext>
              </a:extLst>
            </p:cNvPr>
            <p:cNvGrpSpPr/>
            <p:nvPr/>
          </p:nvGrpSpPr>
          <p:grpSpPr>
            <a:xfrm>
              <a:off x="987889" y="2197090"/>
              <a:ext cx="3187873" cy="461665"/>
              <a:chOff x="695195" y="1941534"/>
              <a:chExt cx="3187873" cy="461665"/>
            </a:xfrm>
          </p:grpSpPr>
          <p:sp>
            <p:nvSpPr>
              <p:cNvPr id="3" name="Oval 2">
                <a:extLst>
                  <a:ext uri="{FF2B5EF4-FFF2-40B4-BE49-F238E27FC236}">
                    <a16:creationId xmlns="" xmlns:a16="http://schemas.microsoft.com/office/drawing/2014/main" id="{691415EE-EC51-7E2A-16A4-9A57F2B9DCBA}"/>
                  </a:ext>
                </a:extLst>
              </p:cNvPr>
              <p:cNvSpPr/>
              <p:nvPr/>
            </p:nvSpPr>
            <p:spPr>
              <a:xfrm>
                <a:off x="695195" y="1945999"/>
                <a:ext cx="457200" cy="457200"/>
              </a:xfrm>
              <a:prstGeom prst="ellipse">
                <a:avLst/>
              </a:prstGeom>
              <a:solidFill>
                <a:srgbClr val="CA9746"/>
              </a:solidFill>
              <a:ln w="222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A09563A9-5F2B-D85E-DCE6-C8301214038B}"/>
                  </a:ext>
                </a:extLst>
              </p:cNvPr>
              <p:cNvSpPr txBox="1"/>
              <p:nvPr/>
            </p:nvSpPr>
            <p:spPr>
              <a:xfrm>
                <a:off x="1152395" y="1941534"/>
                <a:ext cx="2730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CARÁCTER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PIADOSO</a:t>
                </a:r>
                <a:endParaRPr lang="en-US" sz="2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7B865FC-F68C-CABC-79BC-C2C24F1436EA}"/>
                </a:ext>
              </a:extLst>
            </p:cNvPr>
            <p:cNvSpPr txBox="1"/>
            <p:nvPr/>
          </p:nvSpPr>
          <p:spPr>
            <a:xfrm>
              <a:off x="1392152" y="2555685"/>
              <a:ext cx="28344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• </a:t>
              </a:r>
              <a:r>
                <a:rPr lang="en-US" sz="2000" i="1" dirty="0" err="1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Dignos</a:t>
              </a:r>
              <a:r>
                <a:rPr lang="en-US" sz="2000" i="1" dirty="0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20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(8)</a:t>
              </a:r>
            </a:p>
            <a:p>
              <a:pPr algn="l" rtl="0"/>
              <a:r>
                <a:rPr lang="en-US" sz="20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• </a:t>
              </a:r>
              <a:r>
                <a:rPr lang="en-US" sz="2000" i="1" dirty="0" err="1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Probados</a:t>
              </a:r>
              <a:r>
                <a:rPr lang="en-US" sz="2000" i="1" dirty="0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, </a:t>
              </a:r>
              <a:r>
                <a:rPr lang="en-US" sz="2000" i="1" dirty="0" err="1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confiables</a:t>
              </a:r>
              <a:r>
                <a:rPr lang="en-US" sz="2000" i="1" dirty="0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20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(9)</a:t>
              </a:r>
              <a:br>
                <a:rPr lang="en-US" sz="20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• </a:t>
              </a:r>
              <a:r>
                <a:rPr lang="en-US" sz="2000" i="1" dirty="0" err="1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Irreprensibles</a:t>
              </a:r>
              <a:r>
                <a:rPr lang="en-US" sz="2000" i="1" dirty="0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20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(10)</a:t>
              </a:r>
              <a:endParaRPr lang="en-US" sz="2000" i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ACA0507F-720B-62B1-FBB5-1CDFBA186EBB}"/>
              </a:ext>
            </a:extLst>
          </p:cNvPr>
          <p:cNvGrpSpPr/>
          <p:nvPr/>
        </p:nvGrpSpPr>
        <p:grpSpPr>
          <a:xfrm>
            <a:off x="4896395" y="2197090"/>
            <a:ext cx="3187873" cy="1374258"/>
            <a:chOff x="4896395" y="2197090"/>
            <a:chExt cx="3187873" cy="1374258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76064010-A2A4-D9D8-672E-CDA7003C3D44}"/>
                </a:ext>
              </a:extLst>
            </p:cNvPr>
            <p:cNvGrpSpPr/>
            <p:nvPr/>
          </p:nvGrpSpPr>
          <p:grpSpPr>
            <a:xfrm>
              <a:off x="4896395" y="2197090"/>
              <a:ext cx="3187873" cy="461665"/>
              <a:chOff x="695195" y="1941534"/>
              <a:chExt cx="3187873" cy="461665"/>
            </a:xfrm>
          </p:grpSpPr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8108D4AA-4BF5-BEC8-A8E9-B6BDE6F73E77}"/>
                  </a:ext>
                </a:extLst>
              </p:cNvPr>
              <p:cNvSpPr/>
              <p:nvPr/>
            </p:nvSpPr>
            <p:spPr>
              <a:xfrm>
                <a:off x="695195" y="1945999"/>
                <a:ext cx="457200" cy="457200"/>
              </a:xfrm>
              <a:prstGeom prst="ellipse">
                <a:avLst/>
              </a:prstGeom>
              <a:solidFill>
                <a:srgbClr val="CA9746"/>
              </a:solidFill>
              <a:ln w="222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F44C2BD9-D080-172C-5F58-803B69D57473}"/>
                  </a:ext>
                </a:extLst>
              </p:cNvPr>
              <p:cNvSpPr txBox="1"/>
              <p:nvPr/>
            </p:nvSpPr>
            <p:spPr>
              <a:xfrm>
                <a:off x="1152395" y="1941534"/>
                <a:ext cx="2730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HÁBITOS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PIADOSOS</a:t>
                </a:r>
                <a:endParaRPr lang="en-US" sz="2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BFFB36D2-89B1-4DA6-654D-BE573A9290F2}"/>
                </a:ext>
              </a:extLst>
            </p:cNvPr>
            <p:cNvSpPr txBox="1"/>
            <p:nvPr/>
          </p:nvSpPr>
          <p:spPr>
            <a:xfrm>
              <a:off x="5286368" y="2555685"/>
              <a:ext cx="21717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• </a:t>
              </a:r>
              <a:r>
                <a:rPr lang="en-US" sz="2000" i="1" dirty="0" err="1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Honestos</a:t>
              </a:r>
              <a:r>
                <a:rPr lang="en-US" sz="2000" i="1" dirty="0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20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(8)</a:t>
              </a:r>
            </a:p>
            <a:p>
              <a:pPr algn="l" rtl="0"/>
              <a:r>
                <a:rPr lang="en-US" sz="20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• </a:t>
              </a:r>
              <a:r>
                <a:rPr lang="en-US" sz="2000" i="1" dirty="0" err="1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Sobrios</a:t>
              </a:r>
              <a:r>
                <a:rPr lang="en-US" sz="2000" i="1" dirty="0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20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(9)</a:t>
              </a:r>
              <a:br>
                <a:rPr lang="en-US" sz="20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• </a:t>
              </a:r>
              <a:r>
                <a:rPr lang="en-US" sz="2000" i="1" dirty="0" err="1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Contentos</a:t>
              </a:r>
              <a:r>
                <a:rPr lang="en-US" sz="2000" i="1" dirty="0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20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(10)</a:t>
              </a:r>
              <a:endParaRPr lang="en-US" sz="2000" i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72296640-7631-3CC0-5C5F-1D93D20F8355}"/>
              </a:ext>
            </a:extLst>
          </p:cNvPr>
          <p:cNvGrpSpPr/>
          <p:nvPr/>
        </p:nvGrpSpPr>
        <p:grpSpPr>
          <a:xfrm>
            <a:off x="987889" y="3712222"/>
            <a:ext cx="3187873" cy="1187141"/>
            <a:chOff x="987889" y="3712222"/>
            <a:chExt cx="3187873" cy="1187141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CAC13DAC-D776-97BF-9DCA-B98BD83E215A}"/>
                </a:ext>
              </a:extLst>
            </p:cNvPr>
            <p:cNvGrpSpPr/>
            <p:nvPr/>
          </p:nvGrpSpPr>
          <p:grpSpPr>
            <a:xfrm>
              <a:off x="987889" y="3712222"/>
              <a:ext cx="3187873" cy="461665"/>
              <a:chOff x="695195" y="1941534"/>
              <a:chExt cx="3187873" cy="461665"/>
            </a:xfrm>
          </p:grpSpPr>
          <p:sp>
            <p:nvSpPr>
              <p:cNvPr id="36" name="Oval 35">
                <a:extLst>
                  <a:ext uri="{FF2B5EF4-FFF2-40B4-BE49-F238E27FC236}">
                    <a16:creationId xmlns="" xmlns:a16="http://schemas.microsoft.com/office/drawing/2014/main" id="{7A0BD63B-F15B-FC7E-114B-B2623C4E8DEF}"/>
                  </a:ext>
                </a:extLst>
              </p:cNvPr>
              <p:cNvSpPr/>
              <p:nvPr/>
            </p:nvSpPr>
            <p:spPr>
              <a:xfrm>
                <a:off x="695195" y="1945999"/>
                <a:ext cx="457200" cy="457200"/>
              </a:xfrm>
              <a:prstGeom prst="ellipse">
                <a:avLst/>
              </a:prstGeom>
              <a:solidFill>
                <a:srgbClr val="CA9746"/>
              </a:solidFill>
              <a:ln w="222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ED993B29-C17F-7D48-38E1-686F776EC027}"/>
                  </a:ext>
                </a:extLst>
              </p:cNvPr>
              <p:cNvSpPr txBox="1"/>
              <p:nvPr/>
            </p:nvSpPr>
            <p:spPr>
              <a:xfrm>
                <a:off x="1152395" y="1941534"/>
                <a:ext cx="2730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FE FUERTE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43A2EF82-2296-8F67-9FD1-33F497CE095B}"/>
                </a:ext>
              </a:extLst>
            </p:cNvPr>
            <p:cNvSpPr txBox="1"/>
            <p:nvPr/>
          </p:nvSpPr>
          <p:spPr>
            <a:xfrm>
              <a:off x="1392152" y="4191477"/>
              <a:ext cx="27836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• </a:t>
              </a:r>
              <a:r>
                <a:rPr lang="en-US" sz="2000" i="1" dirty="0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“</a:t>
              </a:r>
              <a:r>
                <a:rPr lang="en-US" sz="2000" i="1" dirty="0" err="1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Guardando</a:t>
              </a:r>
              <a:r>
                <a:rPr lang="en-US" sz="2000" i="1" dirty="0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…” </a:t>
              </a:r>
              <a:r>
                <a:rPr lang="en-US" sz="20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(9)</a:t>
              </a:r>
            </a:p>
            <a:p>
              <a:pPr algn="l" rtl="0"/>
              <a:r>
                <a:rPr lang="en-US" sz="20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• </a:t>
              </a:r>
              <a:r>
                <a:rPr lang="en-US" sz="2000" i="1" dirty="0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“</a:t>
              </a:r>
              <a:r>
                <a:rPr lang="en-US" sz="2000" i="1" dirty="0" err="1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Limpia</a:t>
              </a:r>
              <a:r>
                <a:rPr lang="en-US" sz="2000" i="1" dirty="0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2000" i="1" dirty="0" err="1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conciencia</a:t>
              </a:r>
              <a:r>
                <a:rPr lang="en-US" sz="2000" i="1" dirty="0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” </a:t>
              </a:r>
              <a:r>
                <a:rPr lang="en-US" sz="20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(9)</a:t>
              </a:r>
              <a:endParaRPr lang="en-US" sz="2000" i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219B47D9-B555-CDF9-D7B7-75BCF6AEE27A}"/>
              </a:ext>
            </a:extLst>
          </p:cNvPr>
          <p:cNvGrpSpPr/>
          <p:nvPr/>
        </p:nvGrpSpPr>
        <p:grpSpPr>
          <a:xfrm>
            <a:off x="4896395" y="3712222"/>
            <a:ext cx="4247605" cy="2092881"/>
            <a:chOff x="4896395" y="3712222"/>
            <a:chExt cx="4247605" cy="2092881"/>
          </a:xfrm>
        </p:grpSpPr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1CC56580-56EF-178D-0D90-C8798EC2BBC2}"/>
                </a:ext>
              </a:extLst>
            </p:cNvPr>
            <p:cNvGrpSpPr/>
            <p:nvPr/>
          </p:nvGrpSpPr>
          <p:grpSpPr>
            <a:xfrm>
              <a:off x="4896395" y="3712222"/>
              <a:ext cx="3187873" cy="461665"/>
              <a:chOff x="695195" y="1941534"/>
              <a:chExt cx="3187873" cy="461665"/>
            </a:xfrm>
          </p:grpSpPr>
          <p:sp>
            <p:nvSpPr>
              <p:cNvPr id="33" name="Oval 32">
                <a:extLst>
                  <a:ext uri="{FF2B5EF4-FFF2-40B4-BE49-F238E27FC236}">
                    <a16:creationId xmlns="" xmlns:a16="http://schemas.microsoft.com/office/drawing/2014/main" id="{CAB1348D-A427-C8A2-23D1-740560188B83}"/>
                  </a:ext>
                </a:extLst>
              </p:cNvPr>
              <p:cNvSpPr/>
              <p:nvPr/>
            </p:nvSpPr>
            <p:spPr>
              <a:xfrm>
                <a:off x="695195" y="1945999"/>
                <a:ext cx="457200" cy="457200"/>
              </a:xfrm>
              <a:prstGeom prst="ellipse">
                <a:avLst/>
              </a:prstGeom>
              <a:solidFill>
                <a:srgbClr val="CA9746"/>
              </a:solidFill>
              <a:ln w="222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62FE83B2-5B52-6A18-C0E0-4C92371A6549}"/>
                  </a:ext>
                </a:extLst>
              </p:cNvPr>
              <p:cNvSpPr txBox="1"/>
              <p:nvPr/>
            </p:nvSpPr>
            <p:spPr>
              <a:xfrm>
                <a:off x="1152395" y="1941534"/>
                <a:ext cx="2730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FAMILIA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PIADOSA</a:t>
                </a:r>
                <a:endParaRPr lang="en-US" sz="2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F18BB7D3-FFB3-051E-0189-75F4CEE5F6EE}"/>
                </a:ext>
              </a:extLst>
            </p:cNvPr>
            <p:cNvSpPr txBox="1"/>
            <p:nvPr/>
          </p:nvSpPr>
          <p:spPr>
            <a:xfrm>
              <a:off x="5282163" y="4173887"/>
              <a:ext cx="386183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• Esposa piadosa (11)</a:t>
              </a:r>
              <a:br>
                <a:rPr lang="en-US" sz="20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• Marido de una sola esposa (12)</a:t>
              </a:r>
            </a:p>
            <a:p>
              <a:pPr algn="l" rtl="0"/>
              <a:r>
                <a:rPr lang="en-US" sz="20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• </a:t>
              </a:r>
              <a:r>
                <a:rPr lang="en-US" sz="2000" i="1" dirty="0" err="1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Gobierna</a:t>
              </a:r>
              <a:r>
                <a:rPr lang="en-US" sz="2000" i="1" dirty="0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2000" i="1" dirty="0" err="1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bien</a:t>
              </a:r>
              <a:r>
                <a:rPr lang="en-US" sz="2000" i="1" dirty="0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2000" i="1" dirty="0" err="1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los</a:t>
              </a:r>
              <a:r>
                <a:rPr lang="en-US" sz="2000" i="1" dirty="0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2000" i="1" dirty="0" err="1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hijos</a:t>
              </a:r>
              <a:r>
                <a:rPr lang="en-US" sz="2000" i="1" dirty="0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 (12</a:t>
              </a:r>
              <a:r>
                <a:rPr lang="en-US" sz="20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)</a:t>
              </a:r>
            </a:p>
            <a:p>
              <a:pPr algn="l" rtl="0"/>
              <a:r>
                <a:rPr lang="en-US" sz="20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• </a:t>
              </a:r>
              <a:r>
                <a:rPr lang="en-US" sz="2000" i="1" dirty="0" err="1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Gobierna</a:t>
              </a:r>
              <a:r>
                <a:rPr lang="en-US" sz="2000" i="1" dirty="0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2000" i="1" dirty="0" err="1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bien</a:t>
              </a:r>
              <a:r>
                <a:rPr lang="en-US" sz="2000" i="1" dirty="0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2000" i="1" dirty="0" err="1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su</a:t>
              </a:r>
              <a:r>
                <a:rPr lang="en-US" sz="2000" i="1" dirty="0" smtClean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 casa (12</a:t>
              </a:r>
              <a:r>
                <a:rPr lang="en-US" sz="2000" i="1" dirty="0">
                  <a:solidFill>
                    <a:srgbClr val="F2C278"/>
                  </a:solidFill>
                  <a:latin typeface="+mj-lt"/>
                  <a:cs typeface="Calibri" panose="020F0502020204030204" pitchFamily="34" charset="0"/>
                </a:rPr>
                <a:t>)</a:t>
              </a:r>
              <a:endParaRPr lang="en-US" sz="2000" i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  <a:p>
              <a:pPr algn="l" rtl="0"/>
              <a:endParaRPr lang="en-US" sz="2000" i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71BFFB35-D772-789E-61E7-B50F53F4453B}"/>
              </a:ext>
            </a:extLst>
          </p:cNvPr>
          <p:cNvGrpSpPr/>
          <p:nvPr/>
        </p:nvGrpSpPr>
        <p:grpSpPr>
          <a:xfrm>
            <a:off x="2780756" y="2555685"/>
            <a:ext cx="4677241" cy="1033253"/>
            <a:chOff x="2780756" y="2555685"/>
            <a:chExt cx="4677241" cy="1033253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C7D66558-FA64-3553-FE49-0747A1AF4559}"/>
                </a:ext>
              </a:extLst>
            </p:cNvPr>
            <p:cNvSpPr txBox="1"/>
            <p:nvPr/>
          </p:nvSpPr>
          <p:spPr>
            <a:xfrm>
              <a:off x="2780756" y="2561965"/>
              <a:ext cx="6865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i="1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*</a:t>
              </a:r>
              <a:r>
                <a:rPr lang="en-US" sz="20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11</a:t>
              </a:r>
              <a:endParaRPr lang="en-US" sz="2000" i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DC1E6DF1-85B8-6DDC-5C1C-AE66E3679341}"/>
                </a:ext>
              </a:extLst>
            </p:cNvPr>
            <p:cNvSpPr txBox="1"/>
            <p:nvPr/>
          </p:nvSpPr>
          <p:spPr>
            <a:xfrm>
              <a:off x="3489218" y="3188828"/>
              <a:ext cx="6865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*11</a:t>
              </a:r>
              <a:endParaRPr lang="en-US" sz="2000" i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0317178A-CF24-8C5C-CB7A-B7FC03F53F4B}"/>
                </a:ext>
              </a:extLst>
            </p:cNvPr>
            <p:cNvSpPr txBox="1"/>
            <p:nvPr/>
          </p:nvSpPr>
          <p:spPr>
            <a:xfrm>
              <a:off x="6771453" y="2555685"/>
              <a:ext cx="6865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*11</a:t>
              </a:r>
              <a:endParaRPr lang="en-US" sz="2000" i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27E55798-80C4-2350-0EF8-33299B2CB52D}"/>
                </a:ext>
              </a:extLst>
            </p:cNvPr>
            <p:cNvSpPr txBox="1"/>
            <p:nvPr/>
          </p:nvSpPr>
          <p:spPr>
            <a:xfrm>
              <a:off x="6577686" y="2870017"/>
              <a:ext cx="6865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*11</a:t>
              </a:r>
              <a:endParaRPr lang="en-US" sz="2000" i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2739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F8DF1F2-3C2D-84DA-680A-882F3E16BDA0}"/>
              </a:ext>
            </a:extLst>
          </p:cNvPr>
          <p:cNvGrpSpPr/>
          <p:nvPr/>
        </p:nvGrpSpPr>
        <p:grpSpPr>
          <a:xfrm>
            <a:off x="1029189" y="627428"/>
            <a:ext cx="7085619" cy="1338829"/>
            <a:chOff x="1029189" y="1563262"/>
            <a:chExt cx="7085619" cy="1338829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BE5897B-352C-2EF3-1DC8-D9EB9166F067}"/>
                </a:ext>
              </a:extLst>
            </p:cNvPr>
            <p:cNvSpPr txBox="1"/>
            <p:nvPr/>
          </p:nvSpPr>
          <p:spPr>
            <a:xfrm>
              <a:off x="2310361" y="1563262"/>
              <a:ext cx="4523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dirty="0">
                  <a:solidFill>
                    <a:schemeClr val="bg1"/>
                  </a:solidFill>
                </a:rPr>
                <a:t>LA IGLESIA LOCAL NECESITA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DE2D38FE-CBCA-6E0F-638D-19D93A082648}"/>
                </a:ext>
              </a:extLst>
            </p:cNvPr>
            <p:cNvSpPr txBox="1"/>
            <p:nvPr/>
          </p:nvSpPr>
          <p:spPr>
            <a:xfrm>
              <a:off x="1029189" y="1794095"/>
              <a:ext cx="708561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6600" dirty="0" smtClean="0">
                  <a:solidFill>
                    <a:srgbClr val="CA97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FEBES</a:t>
              </a:r>
              <a:endParaRPr lang="en-US" sz="6600" dirty="0">
                <a:solidFill>
                  <a:srgbClr val="CA974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4BE6C7-D6A4-7503-5D3E-AB73B1597636}"/>
              </a:ext>
            </a:extLst>
          </p:cNvPr>
          <p:cNvSpPr txBox="1"/>
          <p:nvPr/>
        </p:nvSpPr>
        <p:spPr>
          <a:xfrm>
            <a:off x="-1607419" y="4427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A836812-6664-89D9-4662-4CEE777290E2}"/>
              </a:ext>
            </a:extLst>
          </p:cNvPr>
          <p:cNvGrpSpPr/>
          <p:nvPr/>
        </p:nvGrpSpPr>
        <p:grpSpPr>
          <a:xfrm>
            <a:off x="353963" y="1909758"/>
            <a:ext cx="8747076" cy="830997"/>
            <a:chOff x="239659" y="2027742"/>
            <a:chExt cx="8747076" cy="830997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2713BA4-300E-981C-138B-BB591BF6B227}"/>
                </a:ext>
              </a:extLst>
            </p:cNvPr>
            <p:cNvSpPr txBox="1"/>
            <p:nvPr/>
          </p:nvSpPr>
          <p:spPr>
            <a:xfrm>
              <a:off x="2514986" y="2088059"/>
              <a:ext cx="64717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Mujeres con reputación de fe y </a:t>
              </a:r>
              <a:r>
                <a:rPr lang="en-US" sz="2000" dirty="0" err="1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dedicación</a:t>
              </a:r>
              <a:r>
                <a:rPr lang="en-US" sz="200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a la </a:t>
              </a:r>
              <a:r>
                <a:rPr lang="en-US" sz="2000" dirty="0" err="1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familia</a:t>
              </a:r>
              <a:r>
                <a:rPr lang="en-US" sz="20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/>
              </a:r>
              <a:br>
                <a:rPr lang="en-US" sz="20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dirty="0" err="1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espiritual</a:t>
              </a:r>
              <a:r>
                <a:rPr lang="en-US" sz="200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local de Dios.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625B1338-ABA3-D5B6-8D47-BF1A3D3AA0DA}"/>
                </a:ext>
              </a:extLst>
            </p:cNvPr>
            <p:cNvGrpSpPr/>
            <p:nvPr/>
          </p:nvGrpSpPr>
          <p:grpSpPr>
            <a:xfrm>
              <a:off x="239659" y="2027742"/>
              <a:ext cx="2170274" cy="830997"/>
              <a:chOff x="-182103" y="1914418"/>
              <a:chExt cx="2170274" cy="830997"/>
            </a:xfrm>
          </p:grpSpPr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8C4B852F-0930-716E-C283-C0B4EABE0269}"/>
                  </a:ext>
                </a:extLst>
              </p:cNvPr>
              <p:cNvSpPr txBox="1"/>
              <p:nvPr/>
            </p:nvSpPr>
            <p:spPr>
              <a:xfrm>
                <a:off x="-182103" y="1914418"/>
                <a:ext cx="20652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"NUESTRA HERMANA"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id="{FDA7CA2F-8CE1-DC9C-4422-DD2ADBE5B2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51142"/>
                <a:ext cx="0" cy="548640"/>
              </a:xfrm>
              <a:prstGeom prst="line">
                <a:avLst/>
              </a:prstGeom>
              <a:ln w="22225">
                <a:solidFill>
                  <a:srgbClr val="CA9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3B35C81-936A-0BD7-3206-519FD9F25536}"/>
              </a:ext>
            </a:extLst>
          </p:cNvPr>
          <p:cNvGrpSpPr/>
          <p:nvPr/>
        </p:nvGrpSpPr>
        <p:grpSpPr>
          <a:xfrm>
            <a:off x="353963" y="2713396"/>
            <a:ext cx="8747076" cy="692497"/>
            <a:chOff x="239659" y="2088059"/>
            <a:chExt cx="8747076" cy="692497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8B3A361-0A50-CF91-C402-2BDB3A776314}"/>
                </a:ext>
              </a:extLst>
            </p:cNvPr>
            <p:cNvSpPr txBox="1"/>
            <p:nvPr/>
          </p:nvSpPr>
          <p:spPr>
            <a:xfrm>
              <a:off x="2514986" y="2088059"/>
              <a:ext cx="6471749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95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Mujeres que </a:t>
              </a:r>
              <a:r>
                <a:rPr lang="en-US" sz="1950" dirty="0" err="1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usan</a:t>
              </a:r>
              <a:r>
                <a:rPr lang="en-US" sz="195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195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activamente su tiempo, </a:t>
              </a:r>
              <a:r>
                <a:rPr lang="en-US" sz="195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habilidades</a:t>
              </a:r>
              <a:r>
                <a:rPr lang="en-US" sz="195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195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y re-</a:t>
              </a:r>
              <a:r>
                <a:rPr lang="en-US" sz="195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/>
              </a:r>
              <a:br>
                <a:rPr lang="en-US" sz="195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1950" dirty="0" err="1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cursos</a:t>
              </a:r>
              <a:r>
                <a:rPr lang="en-US" sz="195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195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para ayudar a otros. (General: 1 Tim. 4:6, Col 1:7, 4:12)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A8E3B1BD-FF06-6683-2EFC-46F665FDCD47}"/>
                </a:ext>
              </a:extLst>
            </p:cNvPr>
            <p:cNvGrpSpPr/>
            <p:nvPr/>
          </p:nvGrpSpPr>
          <p:grpSpPr>
            <a:xfrm>
              <a:off x="239659" y="2164466"/>
              <a:ext cx="2170274" cy="548640"/>
              <a:chOff x="-182103" y="2051142"/>
              <a:chExt cx="2170274" cy="548640"/>
            </a:xfrm>
          </p:grpSpPr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D4E40D44-1A8B-E255-8D74-0A6A0FC238AC}"/>
                  </a:ext>
                </a:extLst>
              </p:cNvPr>
              <p:cNvSpPr txBox="1"/>
              <p:nvPr/>
            </p:nvSpPr>
            <p:spPr>
              <a:xfrm>
                <a:off x="-182103" y="2109816"/>
                <a:ext cx="20652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400" dirty="0" smtClean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“DIACONISA"</a:t>
                </a:r>
                <a:endParaRPr lang="en-US" sz="2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="" xmlns:a16="http://schemas.microsoft.com/office/drawing/2014/main" id="{A14A2AD3-6640-9A9E-3D4B-7D44397FA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51142"/>
                <a:ext cx="0" cy="548640"/>
              </a:xfrm>
              <a:prstGeom prst="line">
                <a:avLst/>
              </a:prstGeom>
              <a:ln w="22225">
                <a:solidFill>
                  <a:srgbClr val="CA9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D4B959F6-3836-7145-6800-C22318704979}"/>
              </a:ext>
            </a:extLst>
          </p:cNvPr>
          <p:cNvGrpSpPr/>
          <p:nvPr/>
        </p:nvGrpSpPr>
        <p:grpSpPr>
          <a:xfrm>
            <a:off x="471954" y="4144067"/>
            <a:ext cx="8239423" cy="471179"/>
            <a:chOff x="357650" y="2134970"/>
            <a:chExt cx="8239423" cy="471179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1FB79AD-C978-329A-5BA8-E9AE682ED0DD}"/>
                </a:ext>
              </a:extLst>
            </p:cNvPr>
            <p:cNvSpPr txBox="1"/>
            <p:nvPr/>
          </p:nvSpPr>
          <p:spPr>
            <a:xfrm>
              <a:off x="2514986" y="2166715"/>
              <a:ext cx="6082087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95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Mujeres valoradas por su piedad, no por su estatus social.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5D112EA4-29A6-E762-82A1-2723496BEDC9}"/>
                </a:ext>
              </a:extLst>
            </p:cNvPr>
            <p:cNvGrpSpPr/>
            <p:nvPr/>
          </p:nvGrpSpPr>
          <p:grpSpPr>
            <a:xfrm>
              <a:off x="357650" y="2134970"/>
              <a:ext cx="2052283" cy="471179"/>
              <a:chOff x="-64112" y="2021646"/>
              <a:chExt cx="2052283" cy="471179"/>
            </a:xfrm>
          </p:grpSpPr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D9634096-46FC-E455-04D3-919A79473F6D}"/>
                  </a:ext>
                </a:extLst>
              </p:cNvPr>
              <p:cNvSpPr txBox="1"/>
              <p:nvPr/>
            </p:nvSpPr>
            <p:spPr>
              <a:xfrm>
                <a:off x="-64112" y="2031160"/>
                <a:ext cx="19472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“SANTOS”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CCB6A7FA-EE57-6CBD-2EB8-1A171ECCDB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21646"/>
                <a:ext cx="0" cy="411480"/>
              </a:xfrm>
              <a:prstGeom prst="line">
                <a:avLst/>
              </a:prstGeom>
              <a:ln w="22225">
                <a:solidFill>
                  <a:srgbClr val="CA9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D7A6BBEB-EB14-2BA1-2E84-E475C4877457}"/>
              </a:ext>
            </a:extLst>
          </p:cNvPr>
          <p:cNvGrpSpPr/>
          <p:nvPr/>
        </p:nvGrpSpPr>
        <p:grpSpPr>
          <a:xfrm>
            <a:off x="353963" y="4677224"/>
            <a:ext cx="8847187" cy="830997"/>
            <a:chOff x="239659" y="2026500"/>
            <a:chExt cx="8847187" cy="830997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24312D6B-DEE9-6451-39EE-BB203B918A60}"/>
                </a:ext>
              </a:extLst>
            </p:cNvPr>
            <p:cNvSpPr txBox="1"/>
            <p:nvPr/>
          </p:nvSpPr>
          <p:spPr>
            <a:xfrm>
              <a:off x="2514987" y="2088059"/>
              <a:ext cx="6571859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95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Mujeres respetadas por sus acciones, </a:t>
              </a:r>
              <a:r>
                <a:rPr lang="en-US" sz="195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especialmente</a:t>
              </a:r>
              <a:r>
                <a:rPr lang="en-US" sz="195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1950" dirty="0" err="1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su</a:t>
              </a:r>
              <a:r>
                <a:rPr lang="en-US" sz="195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1950" dirty="0" err="1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cuidado</a:t>
              </a:r>
              <a:r>
                <a:rPr lang="en-US" sz="195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para </a:t>
              </a:r>
              <a:r>
                <a:rPr lang="en-US" sz="195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los vulnerables o necesitados. (#4368, no #4904 en 16:3)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09D4167D-3785-E950-143C-C464381A1554}"/>
                </a:ext>
              </a:extLst>
            </p:cNvPr>
            <p:cNvGrpSpPr/>
            <p:nvPr/>
          </p:nvGrpSpPr>
          <p:grpSpPr>
            <a:xfrm>
              <a:off x="239659" y="2026500"/>
              <a:ext cx="2170274" cy="830997"/>
              <a:chOff x="-182103" y="1913176"/>
              <a:chExt cx="2170274" cy="830997"/>
            </a:xfrm>
          </p:grpSpPr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34BA4301-A0DD-D79E-0D97-C3DD0797F654}"/>
                  </a:ext>
                </a:extLst>
              </p:cNvPr>
              <p:cNvSpPr txBox="1"/>
              <p:nvPr/>
            </p:nvSpPr>
            <p:spPr>
              <a:xfrm>
                <a:off x="-182103" y="1913176"/>
                <a:ext cx="20652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400" dirty="0" smtClean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“HA AYUDADO A MUCHOS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”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D2A5DA5E-1D9D-0B71-1056-CCAAC757DC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21646"/>
                <a:ext cx="0" cy="640080"/>
              </a:xfrm>
              <a:prstGeom prst="line">
                <a:avLst/>
              </a:prstGeom>
              <a:ln w="22225">
                <a:solidFill>
                  <a:srgbClr val="CA9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B6BEE3F-A7F1-2B17-BD76-4D9C185A58FC}"/>
              </a:ext>
            </a:extLst>
          </p:cNvPr>
          <p:cNvGrpSpPr/>
          <p:nvPr/>
        </p:nvGrpSpPr>
        <p:grpSpPr>
          <a:xfrm>
            <a:off x="275305" y="3522536"/>
            <a:ext cx="8825734" cy="471179"/>
            <a:chOff x="161001" y="2134970"/>
            <a:chExt cx="8825734" cy="471179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28F7C706-C0F7-F14B-8135-19B24EB38EB5}"/>
                </a:ext>
              </a:extLst>
            </p:cNvPr>
            <p:cNvSpPr txBox="1"/>
            <p:nvPr/>
          </p:nvSpPr>
          <p:spPr>
            <a:xfrm>
              <a:off x="2514986" y="2166715"/>
              <a:ext cx="64717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95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Mujeres acogidas con amor y </a:t>
              </a:r>
              <a:r>
                <a:rPr lang="en-US" sz="1950" dirty="0" err="1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ayudadas</a:t>
              </a:r>
              <a:r>
                <a:rPr lang="en-US" sz="195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195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en</a:t>
              </a:r>
              <a:r>
                <a:rPr lang="en-US" sz="195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1950" dirty="0" err="1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sus</a:t>
              </a:r>
              <a:r>
                <a:rPr lang="en-US" sz="195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1950" dirty="0" err="1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buenas</a:t>
              </a:r>
              <a:r>
                <a:rPr lang="en-US" sz="195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195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obras.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DE0B7D5C-84F9-812D-3752-D5724D348845}"/>
                </a:ext>
              </a:extLst>
            </p:cNvPr>
            <p:cNvGrpSpPr/>
            <p:nvPr/>
          </p:nvGrpSpPr>
          <p:grpSpPr>
            <a:xfrm>
              <a:off x="161001" y="2134970"/>
              <a:ext cx="2248932" cy="471179"/>
              <a:chOff x="-260761" y="2021646"/>
              <a:chExt cx="2248932" cy="471179"/>
            </a:xfrm>
          </p:grpSpPr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4C80DFF5-6FFB-6E49-5DAD-24060BC341EA}"/>
                  </a:ext>
                </a:extLst>
              </p:cNvPr>
              <p:cNvSpPr txBox="1"/>
              <p:nvPr/>
            </p:nvSpPr>
            <p:spPr>
              <a:xfrm>
                <a:off x="-260761" y="2031160"/>
                <a:ext cx="2143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:r>
                  <a:rPr lang="en-US" sz="2400" dirty="0" smtClean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“LA RECIBA”</a:t>
                </a:r>
                <a:endParaRPr lang="en-US" sz="2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554CF9AE-2394-4896-4DE7-92462A1118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21646"/>
                <a:ext cx="0" cy="411480"/>
              </a:xfrm>
              <a:prstGeom prst="line">
                <a:avLst/>
              </a:prstGeom>
              <a:ln w="22225">
                <a:solidFill>
                  <a:srgbClr val="CA9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53181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F8DF1F2-3C2D-84DA-680A-882F3E16BDA0}"/>
              </a:ext>
            </a:extLst>
          </p:cNvPr>
          <p:cNvGrpSpPr/>
          <p:nvPr/>
        </p:nvGrpSpPr>
        <p:grpSpPr>
          <a:xfrm>
            <a:off x="501804" y="627428"/>
            <a:ext cx="8245437" cy="1324848"/>
            <a:chOff x="501804" y="1563262"/>
            <a:chExt cx="8245437" cy="1324848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BE5897B-352C-2EF3-1DC8-D9EB9166F067}"/>
                </a:ext>
              </a:extLst>
            </p:cNvPr>
            <p:cNvSpPr txBox="1"/>
            <p:nvPr/>
          </p:nvSpPr>
          <p:spPr>
            <a:xfrm>
              <a:off x="2310361" y="1563262"/>
              <a:ext cx="4523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dirty="0">
                  <a:solidFill>
                    <a:schemeClr val="bg1"/>
                  </a:solidFill>
                </a:rPr>
                <a:t>LA IGLESIA LOCAL NECESITA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DE2D38FE-CBCA-6E0F-638D-19D93A082648}"/>
                </a:ext>
              </a:extLst>
            </p:cNvPr>
            <p:cNvSpPr txBox="1"/>
            <p:nvPr/>
          </p:nvSpPr>
          <p:spPr>
            <a:xfrm>
              <a:off x="501804" y="1780114"/>
              <a:ext cx="82454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6600" dirty="0">
                  <a:solidFill>
                    <a:srgbClr val="CA97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TODOS NOSOTROS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4BE6C7-D6A4-7503-5D3E-AB73B1597636}"/>
              </a:ext>
            </a:extLst>
          </p:cNvPr>
          <p:cNvSpPr txBox="1"/>
          <p:nvPr/>
        </p:nvSpPr>
        <p:spPr>
          <a:xfrm>
            <a:off x="-1607419" y="4427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3B35C81-936A-0BD7-3206-519FD9F25536}"/>
              </a:ext>
            </a:extLst>
          </p:cNvPr>
          <p:cNvGrpSpPr/>
          <p:nvPr/>
        </p:nvGrpSpPr>
        <p:grpSpPr>
          <a:xfrm>
            <a:off x="1283596" y="2069273"/>
            <a:ext cx="6576802" cy="1938992"/>
            <a:chOff x="2409933" y="2088059"/>
            <a:chExt cx="6576802" cy="1938992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8B3A361-0A50-CF91-C402-2BDB3A776314}"/>
                </a:ext>
              </a:extLst>
            </p:cNvPr>
            <p:cNvSpPr txBox="1"/>
            <p:nvPr/>
          </p:nvSpPr>
          <p:spPr>
            <a:xfrm>
              <a:off x="2514986" y="2088059"/>
              <a:ext cx="647174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baseline="3000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12</a:t>
              </a:r>
              <a:r>
                <a:rPr lang="en-US" sz="20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s-ES" sz="200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a </a:t>
              </a:r>
              <a:r>
                <a:rPr lang="es-ES" sz="20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fin de capacitar a los </a:t>
              </a:r>
              <a:r>
                <a:rPr lang="es-ES" sz="2000" b="1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santos</a:t>
              </a:r>
              <a:r>
                <a:rPr lang="es-ES" sz="20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 para </a:t>
              </a:r>
              <a:r>
                <a:rPr lang="es-ES" sz="2000" b="1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la obra del </a:t>
              </a:r>
              <a:r>
                <a:rPr lang="es-ES" sz="2000" b="1" i="1" u="sng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ministerio</a:t>
              </a:r>
              <a:r>
                <a:rPr lang="es-ES" sz="20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, para la edificación del cuerpo de Cristo</a:t>
              </a:r>
              <a:r>
                <a:rPr lang="en-US" sz="200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…16 </a:t>
              </a:r>
              <a:r>
                <a:rPr lang="es-ES" sz="20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de quien todo el cuerpo, estando bien ajustado y unido por la cohesión que las coyunturas proveen, conforme al funcionamiento adecuado de cada miembro, produce el crecimiento del cuerpo para su propia edificación en amor. </a:t>
              </a:r>
              <a:endParaRPr lang="en-US" sz="20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A14A2AD3-6640-9A9E-3D4B-7D44397FA8C3}"/>
                </a:ext>
              </a:extLst>
            </p:cNvPr>
            <p:cNvCxnSpPr>
              <a:cxnSpLocks/>
            </p:cNvCxnSpPr>
            <p:nvPr/>
          </p:nvCxnSpPr>
          <p:spPr>
            <a:xfrm>
              <a:off x="2409933" y="2164466"/>
              <a:ext cx="0" cy="1828800"/>
            </a:xfrm>
            <a:prstGeom prst="line">
              <a:avLst/>
            </a:prstGeom>
            <a:ln w="22225">
              <a:solidFill>
                <a:srgbClr val="CA9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67F24A4-A70C-A3B0-B61C-0BBC11872A10}"/>
              </a:ext>
            </a:extLst>
          </p:cNvPr>
          <p:cNvSpPr txBox="1"/>
          <p:nvPr/>
        </p:nvSpPr>
        <p:spPr>
          <a:xfrm>
            <a:off x="1283596" y="4378745"/>
            <a:ext cx="626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>
                <a:solidFill>
                  <a:srgbClr val="F2C278"/>
                </a:solidFill>
                <a:latin typeface="+mj-lt"/>
                <a:cs typeface="Calibri" panose="020F0502020204030204" pitchFamily="34" charset="0"/>
              </a:rPr>
              <a:t>• ¿Cuál es el siguiente paso que debo dar?</a:t>
            </a:r>
          </a:p>
        </p:txBody>
      </p:sp>
    </p:spTree>
    <p:extLst>
      <p:ext uri="{BB962C8B-B14F-4D97-AF65-F5344CB8AC3E}">
        <p14:creationId xmlns:p14="http://schemas.microsoft.com/office/powerpoint/2010/main" val="2590068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ED5800-D8C7-FBAF-160D-2C29BF612F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r>
              <a:rPr lang="en-US" dirty="0"/>
              <a:t>Servir como diáconos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675F256-C646-586D-78ED-E385110F7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pic>
        <p:nvPicPr>
          <p:cNvPr id="6" name="Picture 5" descr="A group of tools on a table  Description automatically generated">
            <a:extLst>
              <a:ext uri="{FF2B5EF4-FFF2-40B4-BE49-F238E27FC236}">
                <a16:creationId xmlns="" xmlns:a16="http://schemas.microsoft.com/office/drawing/2014/main" id="{F5C1C005-275F-43D5-AAD9-E2E3F3B5D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8514" y="1094014"/>
            <a:ext cx="3526971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SIRVAN COMO</a:t>
            </a:r>
            <a:endParaRPr lang="en-US" sz="4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738" y="2070674"/>
            <a:ext cx="7546522" cy="18620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accent4"/>
                </a:solidFill>
                <a:latin typeface="+mj-lt"/>
              </a:rPr>
              <a:t>D</a:t>
            </a:r>
            <a:r>
              <a:rPr lang="es-ES" sz="11500" dirty="0" smtClean="0">
                <a:solidFill>
                  <a:schemeClr val="accent4"/>
                </a:solidFill>
                <a:latin typeface="+mj-lt"/>
              </a:rPr>
              <a:t>IÁCONOS</a:t>
            </a:r>
            <a:endParaRPr lang="en-US" sz="115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5109" y="4009451"/>
            <a:ext cx="247377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 TIMOTEO 3:10</a:t>
            </a:r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50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2200</TotalTime>
  <Words>492</Words>
  <Application>Microsoft Office PowerPoint</Application>
  <PresentationFormat>On-screen Show (16:10)</PresentationFormat>
  <Paragraphs>82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Office Theme</vt:lpstr>
      <vt:lpstr>Servir como diáconos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Servir como diáconos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Serve As Deacons</dc:title>
  <dc:creator>Phillip Shumake</dc:creator>
  <cp:lastModifiedBy>Esther Eubanks</cp:lastModifiedBy>
  <cp:revision>114</cp:revision>
  <dcterms:created xsi:type="dcterms:W3CDTF">2023-11-02T01:41:04Z</dcterms:created>
  <dcterms:modified xsi:type="dcterms:W3CDTF">2023-11-04T22:05:57Z</dcterms:modified>
</cp:coreProperties>
</file>