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20"/>
  </p:handoutMasterIdLst>
  <p:sldIdLst>
    <p:sldId id="260" r:id="rId2"/>
    <p:sldId id="257" r:id="rId3"/>
    <p:sldId id="274" r:id="rId4"/>
    <p:sldId id="275" r:id="rId5"/>
    <p:sldId id="261" r:id="rId6"/>
    <p:sldId id="25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2" r:id="rId18"/>
    <p:sldId id="270" r:id="rId1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80" d="100"/>
          <a:sy n="80" d="100"/>
        </p:scale>
        <p:origin x="64" y="1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EB8AF-027F-4499-BA4B-11C5CC9CD68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A50C4-8F04-4006-AF18-172328FF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1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1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5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7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4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9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4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6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5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1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3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78FC-B9EA-9144-A575-5FD8BE9D401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62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BBB02E-05D6-ED2C-1AC8-4C8C15E1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395654"/>
            <a:ext cx="8642838" cy="513470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3600" b="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Ecl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2:22-23 NBLA] </a:t>
            </a:r>
            <a:r>
              <a:rPr lang="en-US" sz="3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22 </a:t>
            </a:r>
            <a:r>
              <a:rPr lang="es-ES" sz="3600" dirty="0">
                <a:latin typeface="Calibri" panose="020F0502020204030204" pitchFamily="34" charset="0"/>
                <a:cs typeface="Calibri" panose="020F0502020204030204" pitchFamily="34" charset="0"/>
              </a:rPr>
              <a:t>Pues, ¿qué recibe el hombre de todo su trabajo y del esfuerzo de su corazón con que se afana bajo el sol? </a:t>
            </a:r>
            <a:r>
              <a:rPr lang="es-E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r>
              <a:rPr lang="es-ES" sz="3600" dirty="0">
                <a:latin typeface="Calibri" panose="020F0502020204030204" pitchFamily="34" charset="0"/>
                <a:cs typeface="Calibri" panose="020F0502020204030204" pitchFamily="34" charset="0"/>
              </a:rPr>
              <a:t>  Porque durante todos sus días su tarea es dolorosa y penosa; </a:t>
            </a:r>
            <a:r>
              <a:rPr lang="es-ES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ni aun de noche descansa su corazón</a:t>
            </a:r>
            <a:r>
              <a:rPr lang="es-ES" sz="3600" dirty="0">
                <a:latin typeface="Calibri" panose="020F0502020204030204" pitchFamily="34" charset="0"/>
                <a:cs typeface="Calibri" panose="020F0502020204030204" pitchFamily="34" charset="0"/>
              </a:rPr>
              <a:t>. También esto es vanidad. 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034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6105C-B6DC-AAC0-F0A9-8DFB1AB73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6833"/>
            <a:ext cx="9144000" cy="1104636"/>
          </a:xfrm>
        </p:spPr>
        <p:txBody>
          <a:bodyPr>
            <a:noAutofit/>
          </a:bodyPr>
          <a:lstStyle/>
          <a:p>
            <a:pPr algn="ctr" rtl="0"/>
            <a:r>
              <a:rPr lang="en-US" sz="4000" dirty="0"/>
              <a:t>Las </a:t>
            </a:r>
            <a:r>
              <a:rPr lang="en-US" sz="4000" dirty="0" err="1"/>
              <a:t>prioridades</a:t>
            </a:r>
            <a:r>
              <a:rPr lang="en-US" sz="4000" dirty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de </a:t>
            </a:r>
            <a:r>
              <a:rPr lang="en-US" sz="4000" dirty="0"/>
              <a:t>Jesús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59C6D1-AD21-6FFA-B3E7-5C5BF2B51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9344"/>
            <a:ext cx="7886700" cy="409044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[</a:t>
            </a:r>
            <a:r>
              <a:rPr lang="en-US" sz="2400" dirty="0" err="1" smtClean="0"/>
              <a:t>Jn</a:t>
            </a:r>
            <a:r>
              <a:rPr lang="en-US" sz="2400" dirty="0" smtClean="0"/>
              <a:t> 4:34 NBLA] </a:t>
            </a:r>
            <a:r>
              <a:rPr lang="en-US" sz="2400" dirty="0"/>
              <a:t>34 </a:t>
            </a:r>
            <a:r>
              <a:rPr lang="es-ES" sz="2400" dirty="0"/>
              <a:t>Jesús les </a:t>
            </a:r>
            <a:r>
              <a:rPr lang="es-ES" sz="2400" dirty="0" smtClean="0"/>
              <a:t>dijo: «</a:t>
            </a:r>
            <a:r>
              <a:rPr lang="es-ES" sz="2400" b="1" i="1" dirty="0" smtClean="0"/>
              <a:t>Mi </a:t>
            </a:r>
            <a:r>
              <a:rPr lang="es-ES" sz="2400" b="1" i="1" dirty="0"/>
              <a:t>comida </a:t>
            </a:r>
            <a:r>
              <a:rPr lang="es-ES" sz="2400" dirty="0"/>
              <a:t>es hacer la voluntad del que me envió y llevar a cabo Su </a:t>
            </a:r>
            <a:r>
              <a:rPr lang="es-ES" sz="2400" dirty="0" smtClean="0"/>
              <a:t>obra</a:t>
            </a:r>
            <a:r>
              <a:rPr lang="es-ES" sz="2400" dirty="0"/>
              <a:t>»</a:t>
            </a:r>
            <a:r>
              <a:rPr lang="es-ES" sz="2400" dirty="0" smtClean="0"/>
              <a:t>.</a:t>
            </a:r>
            <a:r>
              <a:rPr lang="es-ES" sz="2400" dirty="0"/>
              <a:t>  </a:t>
            </a:r>
            <a:endParaRPr lang="es-ES" sz="2400" dirty="0" smtClean="0"/>
          </a:p>
          <a:p>
            <a:pPr marL="0" indent="0" algn="ctr">
              <a:buNone/>
            </a:pPr>
            <a:r>
              <a:rPr lang="en-US" sz="2400" dirty="0" smtClean="0"/>
              <a:t>[</a:t>
            </a:r>
            <a:r>
              <a:rPr lang="en-US" sz="2400" dirty="0" err="1" smtClean="0"/>
              <a:t>Jn</a:t>
            </a:r>
            <a:r>
              <a:rPr lang="en-US" sz="2400" dirty="0" smtClean="0"/>
              <a:t> 5:17 NBLA] </a:t>
            </a:r>
            <a:r>
              <a:rPr lang="en-US" sz="2400" dirty="0"/>
              <a:t>17 </a:t>
            </a:r>
            <a:r>
              <a:rPr lang="es-ES" sz="2400" dirty="0"/>
              <a:t>Pero Jesús les respondió: «</a:t>
            </a:r>
            <a:r>
              <a:rPr lang="es-ES" sz="2400" b="1" i="1" dirty="0"/>
              <a:t>Hasta ahora Mi Padre trabaja</a:t>
            </a:r>
            <a:r>
              <a:rPr lang="es-ES" sz="2400" dirty="0"/>
              <a:t>, y Yo también trabajo».  </a:t>
            </a:r>
            <a:endParaRPr lang="es-ES" sz="2400" dirty="0" smtClean="0"/>
          </a:p>
          <a:p>
            <a:pPr marL="0" indent="0" algn="ctr">
              <a:buNone/>
            </a:pPr>
            <a:r>
              <a:rPr lang="en-US" sz="2400" dirty="0" smtClean="0"/>
              <a:t>[</a:t>
            </a:r>
            <a:r>
              <a:rPr lang="en-US" sz="2400" dirty="0" err="1" smtClean="0"/>
              <a:t>Jn</a:t>
            </a:r>
            <a:r>
              <a:rPr lang="en-US" sz="2400" dirty="0" smtClean="0"/>
              <a:t> </a:t>
            </a:r>
            <a:r>
              <a:rPr lang="en-US" sz="2400" dirty="0" smtClean="0"/>
              <a:t>9:4 NBLA] </a:t>
            </a:r>
            <a:r>
              <a:rPr lang="en-US" sz="2400" dirty="0"/>
              <a:t>4 </a:t>
            </a:r>
            <a:r>
              <a:rPr lang="es-ES" sz="2400" dirty="0" smtClean="0"/>
              <a:t>Nosotros </a:t>
            </a:r>
            <a:r>
              <a:rPr lang="es-ES" sz="2400" dirty="0"/>
              <a:t>debemos hacer las obras del que me envió </a:t>
            </a:r>
            <a:r>
              <a:rPr lang="es-ES" sz="2400" b="1" i="1" dirty="0"/>
              <a:t>mientras es de día</a:t>
            </a:r>
            <a:r>
              <a:rPr lang="es-ES" sz="2400" dirty="0"/>
              <a:t>; la noche viene cuando nadie puede trabajar. </a:t>
            </a:r>
            <a:endParaRPr lang="es-ES" sz="2400" dirty="0" smtClean="0"/>
          </a:p>
          <a:p>
            <a:pPr marL="0" indent="0" algn="ctr">
              <a:buNone/>
            </a:pPr>
            <a:r>
              <a:rPr lang="en-US" sz="2400" dirty="0" smtClean="0"/>
              <a:t>[</a:t>
            </a:r>
            <a:r>
              <a:rPr lang="en-US" sz="2400" dirty="0" err="1" smtClean="0"/>
              <a:t>Jn</a:t>
            </a:r>
            <a:r>
              <a:rPr lang="en-US" sz="2400" dirty="0" smtClean="0"/>
              <a:t> </a:t>
            </a:r>
            <a:r>
              <a:rPr lang="en-US" sz="2400" dirty="0" smtClean="0"/>
              <a:t>17:4 NBLA] </a:t>
            </a:r>
            <a:r>
              <a:rPr lang="en-US" sz="2400" dirty="0"/>
              <a:t>4 </a:t>
            </a:r>
            <a:r>
              <a:rPr lang="es-ES" sz="2400" dirty="0" smtClean="0"/>
              <a:t>Yo </a:t>
            </a:r>
            <a:r>
              <a:rPr lang="es-ES" sz="2400" dirty="0"/>
              <a:t>te glorifiqué en la tierra, habiendo </a:t>
            </a:r>
            <a:r>
              <a:rPr lang="es-ES" sz="2400" b="1" i="1" dirty="0"/>
              <a:t>terminado la obra </a:t>
            </a:r>
            <a:r>
              <a:rPr lang="es-ES" sz="2400" dirty="0"/>
              <a:t>que me diste que hiciera. 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791D29-9FE7-1D7D-A104-529C2F79995E}"/>
              </a:ext>
            </a:extLst>
          </p:cNvPr>
          <p:cNvSpPr txBox="1"/>
          <p:nvPr/>
        </p:nvSpPr>
        <p:spPr>
          <a:xfrm>
            <a:off x="182690" y="87809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3200" dirty="0"/>
              <a:t>Sustento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12E01BE-0B87-BDFA-72BA-39D2F6E3D8E6}"/>
              </a:ext>
            </a:extLst>
          </p:cNvPr>
          <p:cNvSpPr txBox="1"/>
          <p:nvPr/>
        </p:nvSpPr>
        <p:spPr>
          <a:xfrm>
            <a:off x="6620447" y="87809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3200" dirty="0"/>
              <a:t>Motivación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BF6CC5-66AF-3A0D-1897-C11E7FBA2660}"/>
              </a:ext>
            </a:extLst>
          </p:cNvPr>
          <p:cNvSpPr txBox="1"/>
          <p:nvPr/>
        </p:nvSpPr>
        <p:spPr>
          <a:xfrm>
            <a:off x="182690" y="1078701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3200" dirty="0"/>
              <a:t>Oportunidad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D7AEBF2-483D-92A7-8DAB-A9DA9BCB119D}"/>
              </a:ext>
            </a:extLst>
          </p:cNvPr>
          <p:cNvSpPr txBox="1"/>
          <p:nvPr/>
        </p:nvSpPr>
        <p:spPr>
          <a:xfrm>
            <a:off x="6620446" y="1037553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3200" dirty="0" err="1" smtClean="0"/>
              <a:t>Realización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3820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04CDC1-1639-A1F1-36AC-E1F6C13D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18740"/>
          </a:xfrm>
        </p:spPr>
        <p:txBody>
          <a:bodyPr/>
          <a:lstStyle/>
          <a:p>
            <a:pPr algn="ctr" rtl="0"/>
            <a:r>
              <a:rPr lang="en-US" dirty="0"/>
              <a:t>Los cristianos y la matriz de Eisenhower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A29475EC-A356-3578-10B3-C41874C13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460" y="1764792"/>
            <a:ext cx="3108960" cy="1943100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 rtl="0">
              <a:buNone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Hacer primero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496142F5-4A45-94D6-68C8-1AE27959EAA7}"/>
              </a:ext>
            </a:extLst>
          </p:cNvPr>
          <p:cNvSpPr txBox="1">
            <a:spLocks/>
          </p:cNvSpPr>
          <p:nvPr/>
        </p:nvSpPr>
        <p:spPr>
          <a:xfrm>
            <a:off x="4503420" y="17647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Delegar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posponer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4F56D95D-B885-560A-22DB-4D3D8682B8CE}"/>
              </a:ext>
            </a:extLst>
          </p:cNvPr>
          <p:cNvSpPr txBox="1">
            <a:spLocks/>
          </p:cNvSpPr>
          <p:nvPr/>
        </p:nvSpPr>
        <p:spPr>
          <a:xfrm>
            <a:off x="139446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Programar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hacer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más tarde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191FF140-CE70-F38D-5947-B81B2C939C76}"/>
              </a:ext>
            </a:extLst>
          </p:cNvPr>
          <p:cNvSpPr txBox="1">
            <a:spLocks/>
          </p:cNvSpPr>
          <p:nvPr/>
        </p:nvSpPr>
        <p:spPr>
          <a:xfrm>
            <a:off x="450342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n-US" sz="4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hacer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/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evitar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C6215C1-3B8A-418A-0A1C-EFB845BC2A8A}"/>
              </a:ext>
            </a:extLst>
          </p:cNvPr>
          <p:cNvSpPr txBox="1"/>
          <p:nvPr/>
        </p:nvSpPr>
        <p:spPr>
          <a:xfrm>
            <a:off x="1778508" y="1093060"/>
            <a:ext cx="2340864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3200" dirty="0"/>
              <a:t>Importante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ECEC445-934F-7BCE-771D-A634BE979097}"/>
              </a:ext>
            </a:extLst>
          </p:cNvPr>
          <p:cNvSpPr txBox="1"/>
          <p:nvPr/>
        </p:nvSpPr>
        <p:spPr>
          <a:xfrm>
            <a:off x="4887468" y="1093059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No importante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B5D7864-BF0B-E5EC-47A1-EDA754462255}"/>
              </a:ext>
            </a:extLst>
          </p:cNvPr>
          <p:cNvSpPr txBox="1"/>
          <p:nvPr/>
        </p:nvSpPr>
        <p:spPr>
          <a:xfrm rot="16200000">
            <a:off x="-11601" y="4393546"/>
            <a:ext cx="1852298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No urgente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E50A08D-C01F-F7DB-3B8E-0BBBC1A6671E}"/>
              </a:ext>
            </a:extLst>
          </p:cNvPr>
          <p:cNvSpPr txBox="1"/>
          <p:nvPr/>
        </p:nvSpPr>
        <p:spPr>
          <a:xfrm rot="16200000">
            <a:off x="-11603" y="2450446"/>
            <a:ext cx="1852301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Urgente</a:t>
            </a:r>
          </a:p>
        </p:txBody>
      </p:sp>
    </p:spTree>
    <p:extLst>
      <p:ext uri="{BB962C8B-B14F-4D97-AF65-F5344CB8AC3E}">
        <p14:creationId xmlns:p14="http://schemas.microsoft.com/office/powerpoint/2010/main" val="2639048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04CDC1-1639-A1F1-36AC-E1F6C13D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18740"/>
          </a:xfrm>
        </p:spPr>
        <p:txBody>
          <a:bodyPr/>
          <a:lstStyle/>
          <a:p>
            <a:pPr algn="ctr" rtl="0"/>
            <a:r>
              <a:rPr lang="en-US" dirty="0"/>
              <a:t>Los cristianos y la matriz de Eisenhower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A29475EC-A356-3578-10B3-C41874C13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460" y="1764792"/>
            <a:ext cx="3108960" cy="1943100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Mat. 13:44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El reino de los cielos es semejante a un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tesoro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escondido en el campo, que al encontrarlo un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hombre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, lo vuelve a esconder, y de alegría por ello, </a:t>
            </a:r>
            <a:r>
              <a:rPr lang="es-E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va, vende todo lo que tiene y compra aquel campo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496142F5-4A45-94D6-68C8-1AE27959EAA7}"/>
              </a:ext>
            </a:extLst>
          </p:cNvPr>
          <p:cNvSpPr txBox="1">
            <a:spLocks/>
          </p:cNvSpPr>
          <p:nvPr/>
        </p:nvSpPr>
        <p:spPr>
          <a:xfrm>
            <a:off x="4503420" y="17647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Mat.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19:16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«Maestro, ¿qué cosa buena haré para obtener la vida eterna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?»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22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Pero al oír el joven estas palabras, </a:t>
            </a:r>
            <a:r>
              <a:rPr lang="es-E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se fue triste, porque era dueño de muchos bienes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n-US" sz="1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4F56D95D-B885-560A-22DB-4D3D8682B8CE}"/>
              </a:ext>
            </a:extLst>
          </p:cNvPr>
          <p:cNvSpPr txBox="1">
            <a:spLocks/>
          </p:cNvSpPr>
          <p:nvPr/>
        </p:nvSpPr>
        <p:spPr>
          <a:xfrm>
            <a:off x="139446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Lucas 9:59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«Señor, </a:t>
            </a:r>
            <a:r>
              <a:rPr lang="es-E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permíteme que vaya primero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a enterrar a mi padre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»….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61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«Te seguiré, Señor; </a:t>
            </a:r>
            <a:r>
              <a:rPr lang="es-E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pero primero permíteme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despedirme de los de mi casa». 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191FF140-CE70-F38D-5947-B81B2C939C76}"/>
              </a:ext>
            </a:extLst>
          </p:cNvPr>
          <p:cNvSpPr txBox="1">
            <a:spLocks/>
          </p:cNvSpPr>
          <p:nvPr/>
        </p:nvSpPr>
        <p:spPr>
          <a:xfrm>
            <a:off x="450342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Flp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3:18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Porque muchos andan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que son enemigos de la cruz de Cristo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19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s-E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cuyo dios es su apetito y cuya gloria está en su vergüenza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, los cuales piensan solo en las cosas terrenales. 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C6215C1-3B8A-418A-0A1C-EFB845BC2A8A}"/>
              </a:ext>
            </a:extLst>
          </p:cNvPr>
          <p:cNvSpPr txBox="1"/>
          <p:nvPr/>
        </p:nvSpPr>
        <p:spPr>
          <a:xfrm>
            <a:off x="1778508" y="1093060"/>
            <a:ext cx="2340864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3200" dirty="0"/>
              <a:t>Importante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ECEC445-934F-7BCE-771D-A634BE979097}"/>
              </a:ext>
            </a:extLst>
          </p:cNvPr>
          <p:cNvSpPr txBox="1"/>
          <p:nvPr/>
        </p:nvSpPr>
        <p:spPr>
          <a:xfrm>
            <a:off x="4887468" y="1093059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No importante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B5D7864-BF0B-E5EC-47A1-EDA754462255}"/>
              </a:ext>
            </a:extLst>
          </p:cNvPr>
          <p:cNvSpPr txBox="1"/>
          <p:nvPr/>
        </p:nvSpPr>
        <p:spPr>
          <a:xfrm rot="16200000">
            <a:off x="-11601" y="4393546"/>
            <a:ext cx="1852298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No urgente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E50A08D-C01F-F7DB-3B8E-0BBBC1A6671E}"/>
              </a:ext>
            </a:extLst>
          </p:cNvPr>
          <p:cNvSpPr txBox="1"/>
          <p:nvPr/>
        </p:nvSpPr>
        <p:spPr>
          <a:xfrm rot="16200000">
            <a:off x="-11603" y="2450446"/>
            <a:ext cx="1852301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Urgente</a:t>
            </a:r>
          </a:p>
        </p:txBody>
      </p:sp>
    </p:spTree>
    <p:extLst>
      <p:ext uri="{BB962C8B-B14F-4D97-AF65-F5344CB8AC3E}">
        <p14:creationId xmlns:p14="http://schemas.microsoft.com/office/powerpoint/2010/main" val="4201359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04CDC1-1639-A1F1-36AC-E1F6C13D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18740"/>
          </a:xfrm>
        </p:spPr>
        <p:txBody>
          <a:bodyPr/>
          <a:lstStyle/>
          <a:p>
            <a:pPr algn="ctr" rtl="0"/>
            <a:r>
              <a:rPr lang="en-US" dirty="0"/>
              <a:t>Los cristianos y la matriz de Eisenhower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A29475EC-A356-3578-10B3-C41874C13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460" y="1764792"/>
            <a:ext cx="3108960" cy="1943100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 rtl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Trabajo/plazos</a:t>
            </a:r>
          </a:p>
          <a:p>
            <a:pPr marL="0" indent="0" algn="ctr">
              <a:buNone/>
            </a:pP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Deportes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recitales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b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prácticas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/etc.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hijos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rtl="0">
              <a:buNone/>
            </a:pP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Redes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gobierno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noticias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rtl="0">
              <a:buNone/>
            </a:pP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Culto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dom.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por la mañana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496142F5-4A45-94D6-68C8-1AE27959EAA7}"/>
              </a:ext>
            </a:extLst>
          </p:cNvPr>
          <p:cNvSpPr txBox="1">
            <a:spLocks/>
          </p:cNvSpPr>
          <p:nvPr/>
        </p:nvSpPr>
        <p:spPr>
          <a:xfrm>
            <a:off x="4503420" y="17647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Cosas “cristianas” generales</a:t>
            </a:r>
          </a:p>
          <a:p>
            <a:pPr marL="0" indent="0" algn="ctr" rtl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Leer un capítulo/orar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pero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recordar lo leído</a:t>
            </a:r>
          </a:p>
          <a:p>
            <a:pPr marL="0" indent="0" algn="ctr" rtl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Buscar ayuda (cuando las cosas van mal)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4F56D95D-B885-560A-22DB-4D3D8682B8CE}"/>
              </a:ext>
            </a:extLst>
          </p:cNvPr>
          <p:cNvSpPr txBox="1">
            <a:spLocks/>
          </p:cNvSpPr>
          <p:nvPr/>
        </p:nvSpPr>
        <p:spPr>
          <a:xfrm>
            <a:off x="139446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Cosas “cristianas” generales que no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haces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rtl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Actividades espirituales “extracurriculares”</a:t>
            </a:r>
          </a:p>
          <a:p>
            <a:pPr marL="0" indent="0" algn="ctr" rtl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Servir 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hnos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visitar 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enfermos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arrepentirse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191FF140-CE70-F38D-5947-B81B2C939C76}"/>
              </a:ext>
            </a:extLst>
          </p:cNvPr>
          <p:cNvSpPr txBox="1">
            <a:spLocks/>
          </p:cNvSpPr>
          <p:nvPr/>
        </p:nvSpPr>
        <p:spPr>
          <a:xfrm>
            <a:off x="450342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N/A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C6215C1-3B8A-418A-0A1C-EFB845BC2A8A}"/>
              </a:ext>
            </a:extLst>
          </p:cNvPr>
          <p:cNvSpPr txBox="1"/>
          <p:nvPr/>
        </p:nvSpPr>
        <p:spPr>
          <a:xfrm>
            <a:off x="1778508" y="1093060"/>
            <a:ext cx="2340864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3200" dirty="0"/>
              <a:t>Importante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ECEC445-934F-7BCE-771D-A634BE979097}"/>
              </a:ext>
            </a:extLst>
          </p:cNvPr>
          <p:cNvSpPr txBox="1"/>
          <p:nvPr/>
        </p:nvSpPr>
        <p:spPr>
          <a:xfrm>
            <a:off x="4887468" y="1093059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No importante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B5D7864-BF0B-E5EC-47A1-EDA754462255}"/>
              </a:ext>
            </a:extLst>
          </p:cNvPr>
          <p:cNvSpPr txBox="1"/>
          <p:nvPr/>
        </p:nvSpPr>
        <p:spPr>
          <a:xfrm rot="16200000">
            <a:off x="-11601" y="4393546"/>
            <a:ext cx="1852298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No urgente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E50A08D-C01F-F7DB-3B8E-0BBBC1A6671E}"/>
              </a:ext>
            </a:extLst>
          </p:cNvPr>
          <p:cNvSpPr txBox="1"/>
          <p:nvPr/>
        </p:nvSpPr>
        <p:spPr>
          <a:xfrm rot="16200000">
            <a:off x="-11603" y="2450446"/>
            <a:ext cx="1852301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Urgente</a:t>
            </a:r>
          </a:p>
        </p:txBody>
      </p:sp>
    </p:spTree>
    <p:extLst>
      <p:ext uri="{BB962C8B-B14F-4D97-AF65-F5344CB8AC3E}">
        <p14:creationId xmlns:p14="http://schemas.microsoft.com/office/powerpoint/2010/main" val="812279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04CDC1-1639-A1F1-36AC-E1F6C13D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18740"/>
          </a:xfrm>
        </p:spPr>
        <p:txBody>
          <a:bodyPr/>
          <a:lstStyle/>
          <a:p>
            <a:pPr algn="ctr" rtl="0"/>
            <a:r>
              <a:rPr lang="en-US" dirty="0"/>
              <a:t>Los cristianos y la matriz de Eisenhower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A29475EC-A356-3578-10B3-C41874C13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460" y="1764792"/>
            <a:ext cx="3108960" cy="1943100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 rtl="0"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Siempre harás esto.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496142F5-4A45-94D6-68C8-1AE27959EAA7}"/>
              </a:ext>
            </a:extLst>
          </p:cNvPr>
          <p:cNvSpPr txBox="1">
            <a:spLocks/>
          </p:cNvSpPr>
          <p:nvPr/>
        </p:nvSpPr>
        <p:spPr>
          <a:xfrm>
            <a:off x="4503420" y="17647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Generalmente harás esto, pero nunca bien.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4F56D95D-B885-560A-22DB-4D3D8682B8CE}"/>
              </a:ext>
            </a:extLst>
          </p:cNvPr>
          <p:cNvSpPr txBox="1">
            <a:spLocks/>
          </p:cNvSpPr>
          <p:nvPr/>
        </p:nvSpPr>
        <p:spPr>
          <a:xfrm>
            <a:off x="139446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veces harás esto y te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sentirás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regañado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 hacerlo más.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191FF140-CE70-F38D-5947-B81B2C939C76}"/>
              </a:ext>
            </a:extLst>
          </p:cNvPr>
          <p:cNvSpPr txBox="1">
            <a:spLocks/>
          </p:cNvSpPr>
          <p:nvPr/>
        </p:nvSpPr>
        <p:spPr>
          <a:xfrm>
            <a:off x="450342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 /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C6215C1-3B8A-418A-0A1C-EFB845BC2A8A}"/>
              </a:ext>
            </a:extLst>
          </p:cNvPr>
          <p:cNvSpPr txBox="1"/>
          <p:nvPr/>
        </p:nvSpPr>
        <p:spPr>
          <a:xfrm>
            <a:off x="1778508" y="1093060"/>
            <a:ext cx="2340864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3200" dirty="0"/>
              <a:t>Importante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ECEC445-934F-7BCE-771D-A634BE979097}"/>
              </a:ext>
            </a:extLst>
          </p:cNvPr>
          <p:cNvSpPr txBox="1"/>
          <p:nvPr/>
        </p:nvSpPr>
        <p:spPr>
          <a:xfrm>
            <a:off x="4887468" y="1093059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No importante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B5D7864-BF0B-E5EC-47A1-EDA754462255}"/>
              </a:ext>
            </a:extLst>
          </p:cNvPr>
          <p:cNvSpPr txBox="1"/>
          <p:nvPr/>
        </p:nvSpPr>
        <p:spPr>
          <a:xfrm rot="16200000">
            <a:off x="-11601" y="4393546"/>
            <a:ext cx="1852298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No urgente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E50A08D-C01F-F7DB-3B8E-0BBBC1A6671E}"/>
              </a:ext>
            </a:extLst>
          </p:cNvPr>
          <p:cNvSpPr txBox="1"/>
          <p:nvPr/>
        </p:nvSpPr>
        <p:spPr>
          <a:xfrm rot="16200000">
            <a:off x="-11603" y="2450446"/>
            <a:ext cx="1852301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800" dirty="0"/>
              <a:t>Urgente</a:t>
            </a:r>
          </a:p>
        </p:txBody>
      </p:sp>
    </p:spTree>
    <p:extLst>
      <p:ext uri="{BB962C8B-B14F-4D97-AF65-F5344CB8AC3E}">
        <p14:creationId xmlns:p14="http://schemas.microsoft.com/office/powerpoint/2010/main" val="1433152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84BD97-3CCA-204F-ED4D-2E38E4DEB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09" y="15213"/>
            <a:ext cx="9000877" cy="935763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/>
              <a:t>Nuestras prioridades están ligadas a nuestros deseos.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15EB3F-0D0F-6C92-48D7-50FA8D3C1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88" y="877825"/>
            <a:ext cx="8531352" cy="47000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/>
              <a:t>Salmo 73:1 </a:t>
            </a:r>
            <a:r>
              <a:rPr lang="es-ES" sz="2800" dirty="0" smtClean="0"/>
              <a:t>Ciertamente </a:t>
            </a:r>
            <a:r>
              <a:rPr lang="es-ES" sz="2800" dirty="0"/>
              <a:t>Dios es bueno para con Israel, Para con los puros de corazón.  2  En cuanto a mí, </a:t>
            </a:r>
            <a:r>
              <a:rPr lang="es-ES" sz="2800" i="1" dirty="0"/>
              <a:t>mis pies estuvieron a punto de tropezar, Casi resbalaron mis pasos</a:t>
            </a:r>
            <a:r>
              <a:rPr lang="es-ES" sz="2800" dirty="0"/>
              <a:t>.  3  </a:t>
            </a:r>
            <a:r>
              <a:rPr lang="es-ES" sz="2800" b="1" dirty="0"/>
              <a:t>Porque tuve envidia de los arrogantes </a:t>
            </a:r>
            <a:r>
              <a:rPr lang="es-ES" sz="2800" u="sng" dirty="0"/>
              <a:t>Al ver la prosperidad de los impíos</a:t>
            </a:r>
            <a:r>
              <a:rPr lang="es-ES" sz="2800" dirty="0"/>
              <a:t>.  4  Porque </a:t>
            </a:r>
            <a:r>
              <a:rPr lang="es-ES" sz="2800" u="sng" dirty="0"/>
              <a:t>no hay dolores en su muerte</a:t>
            </a:r>
            <a:r>
              <a:rPr lang="es-ES" sz="2800" dirty="0"/>
              <a:t>, Y </a:t>
            </a:r>
            <a:r>
              <a:rPr lang="es-ES" sz="2800" u="sng" dirty="0"/>
              <a:t>su cuerpo es robusto</a:t>
            </a:r>
            <a:r>
              <a:rPr lang="es-ES" sz="2800" dirty="0"/>
              <a:t>.  5  </a:t>
            </a:r>
            <a:r>
              <a:rPr lang="es-ES" sz="2800" u="sng" dirty="0"/>
              <a:t>No sufren penalidades como los mortales, Ni son azotados como los demás hombres</a:t>
            </a:r>
            <a:r>
              <a:rPr lang="es-ES" sz="2800" dirty="0"/>
              <a:t>.  6  Por tanto, el orgullo es su collar; El manto de la violencia los cubre.  7  </a:t>
            </a:r>
            <a:r>
              <a:rPr lang="es-ES" sz="2800" u="sng" dirty="0"/>
              <a:t>Los ojos se les saltan de gordura</a:t>
            </a:r>
            <a:r>
              <a:rPr lang="es-ES" sz="2800" dirty="0"/>
              <a:t>; </a:t>
            </a:r>
            <a:r>
              <a:rPr lang="es-ES" sz="2800" u="sng" dirty="0"/>
              <a:t>Se desborda su corazón con sus antojos</a:t>
            </a:r>
            <a:r>
              <a:rPr lang="es-ES" sz="2800" dirty="0"/>
              <a:t>.  8  Se burlan, y con maldad hablan de opresión; </a:t>
            </a:r>
            <a:r>
              <a:rPr lang="es-ES" sz="2800" u="sng" dirty="0"/>
              <a:t>Hablan desde su encumbrada posición</a:t>
            </a:r>
            <a:r>
              <a:rPr lang="es-ES" sz="2800" dirty="0"/>
              <a:t>.  9  Contra el cielo han puesto su boca, Y su lengua se pasea por la tierra.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757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84BD97-3CCA-204F-ED4D-2E38E4DEB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935763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/>
              <a:t>Nuestras prioridades están ligadas a nuestros deseos.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15EB3F-0D0F-6C92-48D7-50FA8D3C1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88" y="877825"/>
            <a:ext cx="8531352" cy="48219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dirty="0" smtClean="0"/>
              <a:t>Sal 73:13 </a:t>
            </a:r>
            <a:r>
              <a:rPr lang="es-ES" sz="2800" u="sng" dirty="0" smtClean="0"/>
              <a:t>Ciertamente </a:t>
            </a:r>
            <a:r>
              <a:rPr lang="es-ES" sz="2800" u="sng" dirty="0"/>
              <a:t>en vano he guardado puro mi corazón Y lavado mis manos en inocencia</a:t>
            </a:r>
            <a:r>
              <a:rPr lang="es-ES" sz="2800" dirty="0"/>
              <a:t>,  14  </a:t>
            </a:r>
            <a:r>
              <a:rPr lang="es-ES" sz="2800" u="sng" dirty="0"/>
              <a:t>Pues he sido azotado todo el día Y castigado cada mañana</a:t>
            </a:r>
            <a:r>
              <a:rPr lang="es-ES" sz="2800" dirty="0"/>
              <a:t>.  15  Si yo hubiera dicho: «Así hablaré», Habría traicionado a la generación de Tus hijos.  16  Cuando pensaba, tratando de entender esto, Fue difícil para mí,  17  Hasta que entré en el santuario de Dios; </a:t>
            </a:r>
            <a:r>
              <a:rPr lang="es-ES" sz="2800" i="1" u="sng" dirty="0"/>
              <a:t>Entonces comprendí el fin de ellos</a:t>
            </a:r>
            <a:r>
              <a:rPr lang="es-ES" sz="2800" dirty="0"/>
              <a:t>.  18  Ciertamente Tú los pones en lugares resbaladizos; Los arrojas a la destrucción.  19  ¡Cómo son destruidos en un momento! Son totalmente consumidos por terrores repentinos.  20  Como un sueño del que despierta, Oh Señor, cuando te levantes, despreciarás su apariencia.  21  </a:t>
            </a:r>
            <a:r>
              <a:rPr lang="es-ES" sz="2800" i="1" dirty="0"/>
              <a:t>Cuando mi corazón se llenó de amargura, Y en mi interior sentía punzadas</a:t>
            </a:r>
            <a:r>
              <a:rPr lang="es-ES" sz="2800" dirty="0"/>
              <a:t>,  22  </a:t>
            </a:r>
            <a:r>
              <a:rPr lang="es-ES" sz="2800" i="1" dirty="0"/>
              <a:t>Entonces era yo torpe y sin entendimiento; Era como una bestia delante de Ti</a:t>
            </a:r>
            <a:r>
              <a:rPr lang="es-E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1642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4C3881-E91D-5A6D-96BA-1217DDAF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Dando valor a nuestros días (Salmo 84)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B95009-853D-862B-81C5-7F401FBCA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729" y="1252728"/>
            <a:ext cx="6622542" cy="1429512"/>
          </a:xfrm>
          <a:ln w="254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3200" dirty="0" smtClean="0"/>
              <a:t>Deja de </a:t>
            </a:r>
            <a:r>
              <a:rPr lang="en-US" sz="3200" dirty="0" err="1" smtClean="0"/>
              <a:t>ingerir</a:t>
            </a:r>
            <a:r>
              <a:rPr lang="en-US" sz="3200" dirty="0" smtClean="0"/>
              <a:t> el </a:t>
            </a:r>
            <a:r>
              <a:rPr lang="en-US" sz="3200" dirty="0" err="1"/>
              <a:t>mundo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y </a:t>
            </a:r>
            <a:r>
              <a:rPr lang="en-US" sz="3200" dirty="0" err="1" smtClean="0"/>
              <a:t>aprende</a:t>
            </a:r>
            <a:r>
              <a:rPr lang="en-US" sz="3200" dirty="0" smtClean="0"/>
              <a:t> </a:t>
            </a:r>
            <a:r>
              <a:rPr lang="en-US" sz="3200" dirty="0"/>
              <a:t>a anhelar a Dios.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A45B730A-6C5B-8615-09D9-80CF6B763B1F}"/>
              </a:ext>
            </a:extLst>
          </p:cNvPr>
          <p:cNvSpPr txBox="1">
            <a:spLocks/>
          </p:cNvSpPr>
          <p:nvPr/>
        </p:nvSpPr>
        <p:spPr>
          <a:xfrm>
            <a:off x="1260729" y="2737104"/>
            <a:ext cx="6622542" cy="1429512"/>
          </a:xfrm>
          <a:prstGeom prst="rect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 err="1" smtClean="0"/>
              <a:t>Haz</a:t>
            </a:r>
            <a:r>
              <a:rPr lang="en-US" sz="3200" dirty="0" smtClean="0"/>
              <a:t> </a:t>
            </a:r>
            <a:r>
              <a:rPr lang="en-US" sz="3200" dirty="0"/>
              <a:t>que sea una </a:t>
            </a:r>
            <a:r>
              <a:rPr lang="en-US" sz="3200" dirty="0" err="1"/>
              <a:t>prioridad</a:t>
            </a:r>
            <a:r>
              <a:rPr lang="en-US" sz="3200" dirty="0"/>
              <a:t> </a:t>
            </a:r>
            <a:r>
              <a:rPr lang="en-US" sz="3200" dirty="0" err="1" smtClean="0"/>
              <a:t>desacelerar</a:t>
            </a:r>
            <a:r>
              <a:rPr lang="en-US" sz="3200" dirty="0" smtClean="0"/>
              <a:t> </a:t>
            </a:r>
            <a:r>
              <a:rPr lang="en-US" sz="3200" dirty="0"/>
              <a:t>y considerar la casa del Señor.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E863D678-D815-9FE7-BB9B-7084F724EBB9}"/>
              </a:ext>
            </a:extLst>
          </p:cNvPr>
          <p:cNvSpPr txBox="1">
            <a:spLocks/>
          </p:cNvSpPr>
          <p:nvPr/>
        </p:nvSpPr>
        <p:spPr>
          <a:xfrm>
            <a:off x="1260729" y="4221480"/>
            <a:ext cx="6622542" cy="1429512"/>
          </a:xfrm>
          <a:prstGeom prst="rect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Mira </a:t>
            </a:r>
            <a:r>
              <a:rPr lang="en-US" sz="3200" dirty="0" smtClean="0"/>
              <a:t>de </a:t>
            </a:r>
            <a:r>
              <a:rPr lang="en-US" sz="3200" dirty="0" err="1" smtClean="0"/>
              <a:t>donde</a:t>
            </a:r>
            <a:r>
              <a:rPr lang="en-US" sz="3200" dirty="0" smtClean="0"/>
              <a:t> </a:t>
            </a:r>
            <a:r>
              <a:rPr lang="en-US" sz="3200" dirty="0"/>
              <a:t>la </a:t>
            </a:r>
            <a:r>
              <a:rPr lang="en-US" sz="3200" dirty="0" err="1"/>
              <a:t>verdadera</a:t>
            </a:r>
            <a:r>
              <a:rPr lang="en-US" sz="3200" dirty="0"/>
              <a:t> </a:t>
            </a:r>
            <a:r>
              <a:rPr lang="en-US" sz="3200" dirty="0" err="1" smtClean="0"/>
              <a:t>bienaventuranza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8385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34A539-1E5C-87C5-8853-2F38D8E3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8401"/>
            <a:ext cx="7886700" cy="403819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17 </a:t>
            </a:r>
            <a:r>
              <a:rPr lang="es-ES" sz="3600" dirty="0">
                <a:latin typeface="Calibri" panose="020F0502020204030204" pitchFamily="34" charset="0"/>
                <a:cs typeface="Calibri" panose="020F0502020204030204" pitchFamily="34" charset="0"/>
              </a:rPr>
              <a:t>Y sea la gracia del Señor nuestro Dios sobre nosotros. </a:t>
            </a:r>
            <a:r>
              <a:rPr lang="es-ES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Confirma, pues, sobre nosotros la obra de nuestras manos</a:t>
            </a:r>
            <a:r>
              <a:rPr lang="es-ES" sz="3600" dirty="0">
                <a:latin typeface="Calibri" panose="020F0502020204030204" pitchFamily="34" charset="0"/>
                <a:cs typeface="Calibri" panose="020F0502020204030204" pitchFamily="34" charset="0"/>
              </a:rPr>
              <a:t>; Sí, </a:t>
            </a:r>
            <a:r>
              <a:rPr lang="es-ES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la obra de nuestras manos confirma</a:t>
            </a:r>
            <a:r>
              <a:rPr lang="es-ES" sz="36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4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BBB02E-05D6-ED2C-1AC8-4C8C15E1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395654"/>
            <a:ext cx="8642838" cy="513470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900" dirty="0" smtClean="0"/>
              <a:t>[</a:t>
            </a:r>
            <a:r>
              <a:rPr lang="en-US" sz="2900" dirty="0" err="1" smtClean="0"/>
              <a:t>Ecl</a:t>
            </a:r>
            <a:r>
              <a:rPr lang="en-US" sz="2900" dirty="0" smtClean="0"/>
              <a:t> 4:4-8 NBLA] 4 </a:t>
            </a:r>
            <a:r>
              <a:rPr lang="es-ES" sz="2900" dirty="0" smtClean="0"/>
              <a:t>He visto que todo trabajo y toda obra hábil que se hace es el resultado de la rivalidad entre el hombre y su prójimo. También esto es vanidad y correr tras el viento.  5  El necio se cruza de manos Y devora su propia carne.  6  Más vale una mano llena de descanso Que dos puños llenos de trabajo y correr tras el viento.  7  Entonces yo me volví y observé la vanidad bajo el sol:  8  Había un hombre solo, sin sucesor, Que no tenía hijo ni hermano, Sin embargo, no había fin a todo su trabajo. En verdad, sus ojos no se saciaban de las riquezas, Y nunca se preguntó: «¿Para quién trabajo yo Y privo a mi vida del placer?». También esto es vanidad y tarea penosa.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19486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BBB02E-05D6-ED2C-1AC8-4C8C15E1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395654"/>
            <a:ext cx="8642838" cy="513470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900" dirty="0" smtClean="0"/>
              <a:t>[</a:t>
            </a:r>
            <a:r>
              <a:rPr lang="en-US" sz="2900" dirty="0" err="1" smtClean="0"/>
              <a:t>Ecl</a:t>
            </a:r>
            <a:r>
              <a:rPr lang="en-US" sz="2900" dirty="0" smtClean="0"/>
              <a:t> 4:4-8 NBLA] 4 </a:t>
            </a:r>
            <a:r>
              <a:rPr lang="es-ES" sz="2900" dirty="0" smtClean="0"/>
              <a:t>He visto que todo trabajo y toda obra hábil que se hace es </a:t>
            </a:r>
            <a:r>
              <a:rPr lang="es-ES" sz="2900" u="sng" dirty="0" smtClean="0"/>
              <a:t>el resultado de la rivalidad entre el hombre y su prójimo</a:t>
            </a:r>
            <a:r>
              <a:rPr lang="es-ES" sz="2900" dirty="0" smtClean="0"/>
              <a:t>. También esto es vanidad y correr tras el viento.  5  El necio se cruza de manos Y devora su propia carne.  6  Más vale una mano llena de descanso Que dos puños llenos de trabajo y correr tras el viento.  7  Entonces yo me volví y observé la vanidad bajo el sol:  8  Había un hombre solo, sin sucesor, Que no tenía hijo ni hermano, Sin embargo, no había fin a todo su trabajo. En verdad, sus ojos no se saciaban de las riquezas, Y nunca se preguntó: «¿Para quién trabajo yo Y privo a mi vida del placer?». También esto es vanidad y tarea penosa.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32247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BBB02E-05D6-ED2C-1AC8-4C8C15E1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395654"/>
            <a:ext cx="8642838" cy="513470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900" dirty="0" smtClean="0"/>
              <a:t>[</a:t>
            </a:r>
            <a:r>
              <a:rPr lang="en-US" sz="2900" dirty="0" err="1" smtClean="0"/>
              <a:t>Ecl</a:t>
            </a:r>
            <a:r>
              <a:rPr lang="en-US" sz="2900" dirty="0" smtClean="0"/>
              <a:t> 4:4-8 NBLA] 4 </a:t>
            </a:r>
            <a:r>
              <a:rPr lang="es-ES" sz="2900" dirty="0" smtClean="0"/>
              <a:t>He visto que todo trabajo y toda obra hábil que se hace es el resultado de la rivalidad entre el hombre y su prójimo. También esto es vanidad y correr tras el viento.  5  El necio se cruza de manos Y devora su propia carne.  6  Más vale una mano llena de descanso Que dos puños llenos de trabajo y correr tras el viento.  7  Entonces yo me volví y observé la vanidad bajo el sol:  8  Había un hombre solo, sin sucesor, Que no tenía hijo ni hermano, Sin embargo, no había fin a todo su trabajo. En verdad, sus ojos no se saciaban de </a:t>
            </a:r>
            <a:r>
              <a:rPr lang="es-ES" sz="2900" u="sng" dirty="0" smtClean="0"/>
              <a:t>las riquezas, Y nunca se preguntó: «¿Para quién trabajo yo Y privo a mi vida del placer?»</a:t>
            </a:r>
            <a:r>
              <a:rPr lang="es-ES" sz="2900" dirty="0" smtClean="0"/>
              <a:t>. También esto es vanidad y tarea penosa.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96133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BBB02E-05D6-ED2C-1AC8-4C8C15E1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654" y="1002324"/>
            <a:ext cx="3033346" cy="1855176"/>
          </a:xfr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 rtl="0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Perezoso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="" xmlns:a16="http://schemas.microsoft.com/office/drawing/2014/main" id="{F294FE6B-1A49-C014-51C2-4D4073310ED2}"/>
              </a:ext>
            </a:extLst>
          </p:cNvPr>
          <p:cNvSpPr txBox="1">
            <a:spLocks/>
          </p:cNvSpPr>
          <p:nvPr/>
        </p:nvSpPr>
        <p:spPr>
          <a:xfrm>
            <a:off x="4572000" y="1002324"/>
            <a:ext cx="3033346" cy="1855176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Ocupado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4D415E9B-19E3-56C3-FAD6-926919207B86}"/>
              </a:ext>
            </a:extLst>
          </p:cNvPr>
          <p:cNvSpPr txBox="1">
            <a:spLocks/>
          </p:cNvSpPr>
          <p:nvPr/>
        </p:nvSpPr>
        <p:spPr>
          <a:xfrm>
            <a:off x="1538654" y="2857500"/>
            <a:ext cx="3033346" cy="1855176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Productivo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4541827C-E50D-DF4D-85DC-BBAEF99900C6}"/>
              </a:ext>
            </a:extLst>
          </p:cNvPr>
          <p:cNvSpPr txBox="1">
            <a:spLocks/>
          </p:cNvSpPr>
          <p:nvPr/>
        </p:nvSpPr>
        <p:spPr>
          <a:xfrm>
            <a:off x="4572000" y="2857500"/>
            <a:ext cx="3033346" cy="1855176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Fructífero</a:t>
            </a:r>
          </a:p>
        </p:txBody>
      </p:sp>
    </p:spTree>
    <p:extLst>
      <p:ext uri="{BB962C8B-B14F-4D97-AF65-F5344CB8AC3E}">
        <p14:creationId xmlns:p14="http://schemas.microsoft.com/office/powerpoint/2010/main" val="266965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2F08D3-C75D-EE6F-C88C-2573CA0DE8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6000" dirty="0"/>
              <a:t>Enséñanos a</a:t>
            </a:r>
            <a:br>
              <a:rPr lang="en-US" sz="6000" dirty="0"/>
            </a:br>
            <a:r>
              <a:rPr lang="en-US" sz="6000" dirty="0"/>
              <a:t>contar nuestros días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B34282-CE8A-5A66-FD7E-21AC37C79C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2800" dirty="0"/>
              <a:t>Una lección </a:t>
            </a:r>
            <a:r>
              <a:rPr lang="en-US" sz="2800" dirty="0" err="1"/>
              <a:t>sobre</a:t>
            </a:r>
            <a:r>
              <a:rPr lang="en-US" sz="2800" dirty="0"/>
              <a:t> </a:t>
            </a:r>
            <a:r>
              <a:rPr lang="en-US" sz="2800" dirty="0" smtClean="0"/>
              <a:t>las </a:t>
            </a:r>
            <a:r>
              <a:rPr lang="en-US" sz="2800" dirty="0" err="1" smtClean="0"/>
              <a:t>prioridades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y </a:t>
            </a:r>
            <a:r>
              <a:rPr lang="en-US" sz="2800" dirty="0"/>
              <a:t>desear a Dios</a:t>
            </a:r>
          </a:p>
        </p:txBody>
      </p:sp>
    </p:spTree>
    <p:extLst>
      <p:ext uri="{BB962C8B-B14F-4D97-AF65-F5344CB8AC3E}">
        <p14:creationId xmlns:p14="http://schemas.microsoft.com/office/powerpoint/2010/main" val="382184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AA58D-944D-212D-4426-E2607D6F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152"/>
            <a:ext cx="7886700" cy="1335755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La eternidad de Dios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y la </a:t>
            </a:r>
            <a:r>
              <a:rPr lang="en-US" sz="4000" dirty="0" err="1" smtClean="0"/>
              <a:t>fugacidad</a:t>
            </a:r>
            <a:r>
              <a:rPr lang="en-US" sz="4000" dirty="0" smtClean="0"/>
              <a:t> del </a:t>
            </a:r>
            <a:r>
              <a:rPr lang="en-US" sz="4000" dirty="0"/>
              <a:t>hombre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34A539-1E5C-87C5-8853-2F38D8E3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403819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/>
              <a:t>Salmo 90:1 </a:t>
            </a:r>
            <a:r>
              <a:rPr lang="es-ES" sz="2800" dirty="0" smtClean="0"/>
              <a:t>Oración </a:t>
            </a:r>
            <a:r>
              <a:rPr lang="es-ES" sz="2800" dirty="0"/>
              <a:t>de Moisés, hombre de Dios. Señor, Tú has sido un refugio para nosotros De generación en generación.  2  Antes que los montes fueran engendrados, Y nacieran la tierra y el mundo, </a:t>
            </a:r>
            <a:r>
              <a:rPr lang="es-ES" sz="2800" i="1" dirty="0"/>
              <a:t>Desde la eternidad y hasta la eternidad, Tú eres Dios</a:t>
            </a:r>
            <a:r>
              <a:rPr lang="es-ES" sz="2800" dirty="0"/>
              <a:t>.  3  </a:t>
            </a:r>
            <a:r>
              <a:rPr lang="es-ES" sz="2800" b="1" u="sng" dirty="0"/>
              <a:t>Haces que el hombre vuelva a ser polvo</a:t>
            </a:r>
            <a:r>
              <a:rPr lang="es-ES" sz="2800" dirty="0"/>
              <a:t>, Y dices: «Vuelvan, hijos de los hombres».  4  </a:t>
            </a:r>
            <a:r>
              <a:rPr lang="es-ES" sz="2800" i="1" dirty="0"/>
              <a:t>Porque mil años ante Tus ojos</a:t>
            </a:r>
            <a:r>
              <a:rPr lang="es-ES" sz="2800" dirty="0"/>
              <a:t> Son como el día de ayer que ya pasó, Y como una vigilia de la noche.  5  Tú los has barrido como un torrente, son como un sueño; Son como la hierba que por la mañana reverdece;</a:t>
            </a:r>
            <a:r>
              <a:rPr lang="en-US" sz="2800" dirty="0" smtClean="0"/>
              <a:t>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794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AA58D-944D-212D-4426-E2607D6F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152"/>
            <a:ext cx="7886700" cy="133575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La </a:t>
            </a:r>
            <a:r>
              <a:rPr lang="en-US" sz="4000" dirty="0" err="1"/>
              <a:t>eternidad</a:t>
            </a:r>
            <a:r>
              <a:rPr lang="en-US" sz="4000" dirty="0"/>
              <a:t> de Dios </a:t>
            </a:r>
            <a:br>
              <a:rPr lang="en-US" sz="4000" dirty="0"/>
            </a:br>
            <a:r>
              <a:rPr lang="en-US" sz="4000" dirty="0"/>
              <a:t>y la </a:t>
            </a:r>
            <a:r>
              <a:rPr lang="en-US" sz="4000" dirty="0" err="1"/>
              <a:t>fugacidad</a:t>
            </a:r>
            <a:r>
              <a:rPr lang="en-US" sz="4000" dirty="0"/>
              <a:t> del hombre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34A539-1E5C-87C5-8853-2F38D8E3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403819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Salmo 90:</a:t>
            </a:r>
            <a:r>
              <a:rPr lang="en-US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 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Porque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por Tu furor </a:t>
            </a:r>
            <a:r>
              <a:rPr lang="es-E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han declinado todos nuestros días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; Acabamos </a:t>
            </a:r>
            <a:r>
              <a:rPr lang="es-E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nuestros años como un suspiro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.  10  Los días de nuestra vida </a:t>
            </a:r>
            <a:r>
              <a:rPr lang="es-E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llegan a setenta años; Y en caso de mayor vigor, a ochenta años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. Con todo, su orgullo es solo trabajo y pesar, Porque pronto pasa, y volamos.  11  ¿Quién conoce el poder de Tu ira, Y Tu furor conforme al temor que se debe a Ti?  12  </a:t>
            </a:r>
            <a:r>
              <a:rPr lang="es-ES" sz="2800" i="1" dirty="0">
                <a:latin typeface="Calibri" panose="020F0502020204030204" pitchFamily="34" charset="0"/>
                <a:cs typeface="Calibri" panose="020F0502020204030204" pitchFamily="34" charset="0"/>
              </a:rPr>
              <a:t>Enséñanos a contar de tal modo nuestros días, Que traigamos al corazón sabiduría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14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AA58D-944D-212D-4426-E2607D6F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152"/>
            <a:ext cx="7886700" cy="133575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La </a:t>
            </a:r>
            <a:r>
              <a:rPr lang="en-US" sz="4000" dirty="0" err="1"/>
              <a:t>eternidad</a:t>
            </a:r>
            <a:r>
              <a:rPr lang="en-US" sz="4000" dirty="0"/>
              <a:t> de Dios </a:t>
            </a:r>
            <a:br>
              <a:rPr lang="en-US" sz="4000" dirty="0"/>
            </a:br>
            <a:r>
              <a:rPr lang="en-US" sz="4000" dirty="0"/>
              <a:t>y la </a:t>
            </a:r>
            <a:r>
              <a:rPr lang="en-US" sz="4000" dirty="0" err="1"/>
              <a:t>fugacidad</a:t>
            </a:r>
            <a:r>
              <a:rPr lang="en-US" sz="4000" dirty="0"/>
              <a:t> del hombre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34A539-1E5C-87C5-8853-2F38D8E3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7632"/>
            <a:ext cx="7886700" cy="3931920"/>
          </a:xfrm>
        </p:spPr>
        <p:txBody>
          <a:bodyPr anchor="ctr">
            <a:normAutofit/>
          </a:bodyPr>
          <a:lstStyle/>
          <a:p>
            <a:pPr algn="l" rtl="0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 somos eternos, nuestros días aquí están contados y debemos considerar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mejor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aprovecharlos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pecado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consume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nuestros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años.</a:t>
            </a:r>
          </a:p>
          <a:p>
            <a:pPr algn="l" rtl="0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Necesitamos aprender de Dios cómo priorizar nuestras vidas aquí,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necesitamos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ense</a:t>
            </a:r>
            <a:r>
              <a:rPr lang="es-E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ñados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Lo que establezcas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prioridades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también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enseñará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las personas que te rodean acerca de lo que crees que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importante.</a:t>
            </a:r>
          </a:p>
          <a:p>
            <a:pPr algn="l" rtl="0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30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umber your days" id="{54B11A4F-EE2D-EB42-9A44-6CBEB5D57F10}" vid="{87193DA8-0A2C-7944-9CB4-5A103B64E3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Number your days</Template>
  <TotalTime>68</TotalTime>
  <Words>1483</Words>
  <Application>Microsoft Office PowerPoint</Application>
  <PresentationFormat>On-screen Show (16:10)</PresentationFormat>
  <Paragraphs>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Enséñanos a contar nuestros días</vt:lpstr>
      <vt:lpstr>La eternidad de Dios  y la fugacidad del hombre</vt:lpstr>
      <vt:lpstr>La eternidad de Dios  y la fugacidad del hombre</vt:lpstr>
      <vt:lpstr>La eternidad de Dios  y la fugacidad del hombre</vt:lpstr>
      <vt:lpstr>Las prioridades  de Jesús</vt:lpstr>
      <vt:lpstr>Los cristianos y la matriz de Eisenhower</vt:lpstr>
      <vt:lpstr>Los cristianos y la matriz de Eisenhower</vt:lpstr>
      <vt:lpstr>Los cristianos y la matriz de Eisenhower</vt:lpstr>
      <vt:lpstr>Los cristianos y la matriz de Eisenhower</vt:lpstr>
      <vt:lpstr>Nuestras prioridades están ligadas a nuestros deseos.</vt:lpstr>
      <vt:lpstr>Nuestras prioridades están ligadas a nuestros deseos.</vt:lpstr>
      <vt:lpstr>Dando valor a nuestros días (Salmo 84)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Eubanks</dc:creator>
  <cp:lastModifiedBy>Esther Eubanks</cp:lastModifiedBy>
  <cp:revision>12</cp:revision>
  <cp:lastPrinted>2023-11-04T23:46:22Z</cp:lastPrinted>
  <dcterms:created xsi:type="dcterms:W3CDTF">2023-11-04T22:36:04Z</dcterms:created>
  <dcterms:modified xsi:type="dcterms:W3CDTF">2023-11-04T23:46:41Z</dcterms:modified>
</cp:coreProperties>
</file>