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5" r:id="rId3"/>
    <p:sldId id="266" r:id="rId4"/>
    <p:sldId id="267" r:id="rId5"/>
    <p:sldId id="268" r:id="rId6"/>
    <p:sldId id="269" r:id="rId7"/>
    <p:sldId id="270" r:id="rId8"/>
    <p:sldId id="271" r:id="rId9"/>
    <p:sldId id="272" r:id="rId10"/>
    <p:sldId id="273"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07" d="100"/>
          <a:sy n="107" d="100"/>
        </p:scale>
        <p:origin x="138" y="2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C701EEB7-8396-41A1-9716-6788B2B4296E}" type="datetimeFigureOut">
              <a:rPr lang="en-US" smtClean="0"/>
              <a:t>11/1/2023</a:t>
            </a:fld>
            <a:endParaRPr lang="en-US"/>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DEF7254E-A3CB-4C8D-8A38-E5CD39CE9B46}" type="slidenum">
              <a:rPr lang="en-US" smtClean="0"/>
              <a:t>‹#›</a:t>
            </a:fld>
            <a:endParaRPr lang="en-US"/>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60158252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01EEB7-8396-41A1-9716-6788B2B4296E}" type="datetimeFigureOut">
              <a:rPr lang="en-US" smtClean="0"/>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F7254E-A3CB-4C8D-8A38-E5CD39CE9B46}" type="slidenum">
              <a:rPr lang="en-US" smtClean="0"/>
              <a:t>‹#›</a:t>
            </a:fld>
            <a:endParaRPr lang="en-US"/>
          </a:p>
        </p:txBody>
      </p:sp>
    </p:spTree>
    <p:extLst>
      <p:ext uri="{BB962C8B-B14F-4D97-AF65-F5344CB8AC3E}">
        <p14:creationId xmlns:p14="http://schemas.microsoft.com/office/powerpoint/2010/main" val="2898506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01EEB7-8396-41A1-9716-6788B2B4296E}" type="datetimeFigureOut">
              <a:rPr lang="en-US" smtClean="0"/>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F7254E-A3CB-4C8D-8A38-E5CD39CE9B46}" type="slidenum">
              <a:rPr lang="en-US" smtClean="0"/>
              <a:t>‹#›</a:t>
            </a:fld>
            <a:endParaRPr lang="en-US"/>
          </a:p>
        </p:txBody>
      </p:sp>
    </p:spTree>
    <p:extLst>
      <p:ext uri="{BB962C8B-B14F-4D97-AF65-F5344CB8AC3E}">
        <p14:creationId xmlns:p14="http://schemas.microsoft.com/office/powerpoint/2010/main" val="1097080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01EEB7-8396-41A1-9716-6788B2B4296E}" type="datetimeFigureOut">
              <a:rPr lang="en-US" smtClean="0"/>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F7254E-A3CB-4C8D-8A38-E5CD39CE9B46}" type="slidenum">
              <a:rPr lang="en-US" smtClean="0"/>
              <a:t>‹#›</a:t>
            </a:fld>
            <a:endParaRPr lang="en-US"/>
          </a:p>
        </p:txBody>
      </p:sp>
    </p:spTree>
    <p:extLst>
      <p:ext uri="{BB962C8B-B14F-4D97-AF65-F5344CB8AC3E}">
        <p14:creationId xmlns:p14="http://schemas.microsoft.com/office/powerpoint/2010/main" val="1008724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en-US"/>
              <a:t>Click to edit Master title style</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01EEB7-8396-41A1-9716-6788B2B4296E}" type="datetimeFigureOut">
              <a:rPr lang="en-US" smtClean="0"/>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F7254E-A3CB-4C8D-8A38-E5CD39CE9B46}" type="slidenum">
              <a:rPr lang="en-US" smtClean="0"/>
              <a:t>‹#›</a:t>
            </a:fld>
            <a:endParaRPr lang="en-US"/>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732104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01EEB7-8396-41A1-9716-6788B2B4296E}" type="datetimeFigureOut">
              <a:rPr lang="en-US" smtClean="0"/>
              <a:t>11/1/2023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F7254E-A3CB-4C8D-8A38-E5CD39CE9B46}" type="slidenum">
              <a:rPr lang="en-US" smtClean="0"/>
              <a:t>‹#›</a:t>
            </a:fld>
            <a:endParaRPr lang="en-US"/>
          </a:p>
        </p:txBody>
      </p:sp>
    </p:spTree>
    <p:extLst>
      <p:ext uri="{BB962C8B-B14F-4D97-AF65-F5344CB8AC3E}">
        <p14:creationId xmlns:p14="http://schemas.microsoft.com/office/powerpoint/2010/main" val="40436067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en-US"/>
              <a:t>Click to edit Master text styles</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01EEB7-8396-41A1-9716-6788B2B4296E}" type="datetimeFigureOut">
              <a:rPr lang="en-US" smtClean="0"/>
              <a:t>11/1/2023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F7254E-A3CB-4C8D-8A38-E5CD39CE9B46}" type="slidenum">
              <a:rPr lang="en-US" smtClean="0"/>
              <a:t>‹#›</a:t>
            </a:fld>
            <a:endParaRPr lang="en-US"/>
          </a:p>
        </p:txBody>
      </p:sp>
    </p:spTree>
    <p:extLst>
      <p:ext uri="{BB962C8B-B14F-4D97-AF65-F5344CB8AC3E}">
        <p14:creationId xmlns:p14="http://schemas.microsoft.com/office/powerpoint/2010/main" val="165334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01EEB7-8396-41A1-9716-6788B2B4296E}" type="datetimeFigureOut">
              <a:rPr lang="en-US" smtClean="0"/>
              <a:t>11/1/2023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F7254E-A3CB-4C8D-8A38-E5CD39CE9B46}" type="slidenum">
              <a:rPr lang="en-US" smtClean="0"/>
              <a:t>‹#›</a:t>
            </a:fld>
            <a:endParaRPr lang="en-US"/>
          </a:p>
        </p:txBody>
      </p:sp>
    </p:spTree>
    <p:extLst>
      <p:ext uri="{BB962C8B-B14F-4D97-AF65-F5344CB8AC3E}">
        <p14:creationId xmlns:p14="http://schemas.microsoft.com/office/powerpoint/2010/main" val="1733914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01EEB7-8396-41A1-9716-6788B2B4296E}" type="datetimeFigureOut">
              <a:rPr lang="en-US" smtClean="0"/>
              <a:t>11/1/2023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F7254E-A3CB-4C8D-8A38-E5CD39CE9B46}" type="slidenum">
              <a:rPr lang="en-US" smtClean="0"/>
              <a:t>‹#›</a:t>
            </a:fld>
            <a:endParaRPr lang="en-US"/>
          </a:p>
        </p:txBody>
      </p:sp>
    </p:spTree>
    <p:extLst>
      <p:ext uri="{BB962C8B-B14F-4D97-AF65-F5344CB8AC3E}">
        <p14:creationId xmlns:p14="http://schemas.microsoft.com/office/powerpoint/2010/main" val="32025042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701EEB7-8396-41A1-9716-6788B2B4296E}" type="datetimeFigureOut">
              <a:rPr lang="en-US" smtClean="0"/>
              <a:t>11/1/2023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F7254E-A3CB-4C8D-8A38-E5CD39CE9B46}" type="slidenum">
              <a:rPr lang="en-US" smtClean="0"/>
              <a:t>‹#›</a:t>
            </a:fld>
            <a:endParaRPr lang="en-US"/>
          </a:p>
        </p:txBody>
      </p:sp>
    </p:spTree>
    <p:extLst>
      <p:ext uri="{BB962C8B-B14F-4D97-AF65-F5344CB8AC3E}">
        <p14:creationId xmlns:p14="http://schemas.microsoft.com/office/powerpoint/2010/main" val="20844333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1292840" cy="5128923"/>
          </a:xfrm>
          <a:solidFill>
            <a:schemeClr val="accent1"/>
          </a:solid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701EEB7-8396-41A1-9716-6788B2B4296E}" type="datetimeFigureOut">
              <a:rPr lang="en-US" smtClean="0"/>
              <a:t>11/1/2023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F7254E-A3CB-4C8D-8A38-E5CD39CE9B46}" type="slidenum">
              <a:rPr lang="en-US" smtClean="0"/>
              <a:t>‹#›</a:t>
            </a:fld>
            <a:endParaRPr lang="en-US"/>
          </a:p>
        </p:txBody>
      </p:sp>
    </p:spTree>
    <p:extLst>
      <p:ext uri="{BB962C8B-B14F-4D97-AF65-F5344CB8AC3E}">
        <p14:creationId xmlns:p14="http://schemas.microsoft.com/office/powerpoint/2010/main" val="9829299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C701EEB7-8396-41A1-9716-6788B2B4296E}" type="datetimeFigureOut">
              <a:rPr lang="en-US" smtClean="0"/>
              <a:t>11/1/2023</a:t>
            </a:fld>
            <a:endParaRPr lang="en-US"/>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en-US"/>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DEF7254E-A3CB-4C8D-8A38-E5CD39CE9B46}" type="slidenum">
              <a:rPr lang="en-US" smtClean="0"/>
              <a:t>‹#›</a:t>
            </a:fld>
            <a:endParaRPr lang="en-US"/>
          </a:p>
        </p:txBody>
      </p:sp>
    </p:spTree>
    <p:extLst>
      <p:ext uri="{BB962C8B-B14F-4D97-AF65-F5344CB8AC3E}">
        <p14:creationId xmlns:p14="http://schemas.microsoft.com/office/powerpoint/2010/main" val="868488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24E1D8-B891-0F0E-AB17-88DD5B5CB728}"/>
              </a:ext>
            </a:extLst>
          </p:cNvPr>
          <p:cNvSpPr>
            <a:spLocks noGrp="1"/>
          </p:cNvSpPr>
          <p:nvPr>
            <p:ph type="ctrTitle"/>
          </p:nvPr>
        </p:nvSpPr>
        <p:spPr/>
        <p:txBody>
          <a:bodyPr/>
          <a:lstStyle/>
          <a:p>
            <a:r>
              <a:rPr lang="en-US"/>
              <a:t>The Gospel of Mark</a:t>
            </a:r>
          </a:p>
        </p:txBody>
      </p:sp>
      <p:sp>
        <p:nvSpPr>
          <p:cNvPr id="3" name="Subtitle 2">
            <a:extLst>
              <a:ext uri="{FF2B5EF4-FFF2-40B4-BE49-F238E27FC236}">
                <a16:creationId xmlns:a16="http://schemas.microsoft.com/office/drawing/2014/main" id="{36CCCF8E-142F-FB25-FF3C-80EFA7B2B465}"/>
              </a:ext>
            </a:extLst>
          </p:cNvPr>
          <p:cNvSpPr>
            <a:spLocks noGrp="1"/>
          </p:cNvSpPr>
          <p:nvPr>
            <p:ph type="subTitle" idx="1"/>
          </p:nvPr>
        </p:nvSpPr>
        <p:spPr/>
        <p:txBody>
          <a:bodyPr/>
          <a:lstStyle/>
          <a:p>
            <a:r>
              <a:rPr lang="en-US" dirty="0"/>
              <a:t>Lesson 2</a:t>
            </a:r>
          </a:p>
          <a:p>
            <a:r>
              <a:rPr lang="en-US" dirty="0"/>
              <a:t>Mark 2-3:13</a:t>
            </a:r>
          </a:p>
        </p:txBody>
      </p:sp>
    </p:spTree>
    <p:extLst>
      <p:ext uri="{BB962C8B-B14F-4D97-AF65-F5344CB8AC3E}">
        <p14:creationId xmlns:p14="http://schemas.microsoft.com/office/powerpoint/2010/main" val="36182084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803CA6-AE2B-ADD8-D547-0881919511B4}"/>
              </a:ext>
            </a:extLst>
          </p:cNvPr>
          <p:cNvSpPr>
            <a:spLocks noGrp="1"/>
          </p:cNvSpPr>
          <p:nvPr>
            <p:ph type="title"/>
          </p:nvPr>
        </p:nvSpPr>
        <p:spPr/>
        <p:txBody>
          <a:bodyPr>
            <a:normAutofit/>
          </a:bodyPr>
          <a:lstStyle/>
          <a:p>
            <a:r>
              <a:rPr lang="en-US" sz="4000" dirty="0"/>
              <a:t>Ch 2-3:13 - The beginning of Opposition</a:t>
            </a:r>
          </a:p>
        </p:txBody>
      </p:sp>
      <p:sp>
        <p:nvSpPr>
          <p:cNvPr id="3" name="Content Placeholder 2">
            <a:extLst>
              <a:ext uri="{FF2B5EF4-FFF2-40B4-BE49-F238E27FC236}">
                <a16:creationId xmlns:a16="http://schemas.microsoft.com/office/drawing/2014/main" id="{D757A772-AC84-86E8-8050-E3D7CBC3246C}"/>
              </a:ext>
            </a:extLst>
          </p:cNvPr>
          <p:cNvSpPr>
            <a:spLocks noGrp="1"/>
          </p:cNvSpPr>
          <p:nvPr>
            <p:ph idx="1"/>
          </p:nvPr>
        </p:nvSpPr>
        <p:spPr>
          <a:xfrm>
            <a:off x="1261872" y="1828800"/>
            <a:ext cx="8662304" cy="4500282"/>
          </a:xfrm>
        </p:spPr>
        <p:txBody>
          <a:bodyPr>
            <a:noAutofit/>
          </a:bodyPr>
          <a:lstStyle/>
          <a:p>
            <a:pPr>
              <a:spcBef>
                <a:spcPts val="600"/>
              </a:spcBef>
            </a:pPr>
            <a:r>
              <a:rPr lang="en-US" sz="2000" b="1" dirty="0"/>
              <a:t>2:1-12; </a:t>
            </a:r>
            <a:r>
              <a:rPr lang="en-US" sz="2000" dirty="0"/>
              <a:t>The Paralytic</a:t>
            </a:r>
          </a:p>
          <a:p>
            <a:pPr>
              <a:spcBef>
                <a:spcPts val="600"/>
              </a:spcBef>
            </a:pPr>
            <a:r>
              <a:rPr lang="en-US" sz="2000" b="1" dirty="0"/>
              <a:t>2:14-17;</a:t>
            </a:r>
            <a:r>
              <a:rPr lang="en-US" sz="2000" dirty="0"/>
              <a:t> Tax Collectors and Sinners</a:t>
            </a:r>
            <a:endParaRPr lang="en-US" sz="2000" i="1" dirty="0"/>
          </a:p>
          <a:p>
            <a:pPr>
              <a:spcBef>
                <a:spcPts val="600"/>
              </a:spcBef>
            </a:pPr>
            <a:r>
              <a:rPr lang="en-US" sz="2000" b="1" dirty="0"/>
              <a:t>2:18-22; </a:t>
            </a:r>
            <a:r>
              <a:rPr lang="en-US" sz="2000" dirty="0"/>
              <a:t>Questions on Fasting</a:t>
            </a:r>
            <a:endParaRPr lang="en-US" sz="2000" i="1" dirty="0"/>
          </a:p>
          <a:p>
            <a:pPr>
              <a:spcBef>
                <a:spcPts val="600"/>
              </a:spcBef>
            </a:pPr>
            <a:r>
              <a:rPr lang="en-US" sz="2000" b="1" dirty="0"/>
              <a:t>2:23-28; </a:t>
            </a:r>
            <a:r>
              <a:rPr lang="en-US" sz="2000" dirty="0"/>
              <a:t>Breaking the Sabbath?</a:t>
            </a:r>
          </a:p>
          <a:p>
            <a:pPr>
              <a:spcBef>
                <a:spcPts val="600"/>
              </a:spcBef>
            </a:pPr>
            <a:r>
              <a:rPr lang="en-US" sz="2000" b="1" dirty="0"/>
              <a:t>3:1-6; “</a:t>
            </a:r>
            <a:r>
              <a:rPr lang="en-US" sz="2000" dirty="0"/>
              <a:t>Is it lawful to do good or harm on the Sabbath?”</a:t>
            </a:r>
          </a:p>
          <a:p>
            <a:pPr lvl="1">
              <a:spcBef>
                <a:spcPts val="600"/>
              </a:spcBef>
            </a:pPr>
            <a:r>
              <a:rPr lang="en-US" dirty="0"/>
              <a:t>1 He entered again into a synagogue; and a man was there whose hand was withered. 2 They were watching Him </a:t>
            </a:r>
            <a:r>
              <a:rPr lang="en-US" i="1" dirty="0"/>
              <a:t>to see</a:t>
            </a:r>
            <a:r>
              <a:rPr lang="en-US" dirty="0"/>
              <a:t> if He would heal him on the Sabbath, so that they might accuse Him. 3 He said to the man with the withered hand, “Get up and come forward!” 4 And He said to them, </a:t>
            </a:r>
            <a:r>
              <a:rPr lang="en-US" b="1" dirty="0"/>
              <a:t>“Is it lawful to do good or to do harm on the Sabbath, to save a life or to kill?”</a:t>
            </a:r>
            <a:r>
              <a:rPr lang="en-US" dirty="0"/>
              <a:t> But they kept silent. 5 After looking around at them with anger, grieved at their hardness of heart, He said to the man, “Stretch out your hand.” And he stretched it out, and his hand was restored. 6 The Pharisees went out and immediately </a:t>
            </a:r>
            <a:r>
              <a:rPr lang="en-US" i="1" dirty="0"/>
              <a:t>began</a:t>
            </a:r>
            <a:r>
              <a:rPr lang="en-US" dirty="0"/>
              <a:t> conspiring with the Herodians against Him, </a:t>
            </a:r>
            <a:r>
              <a:rPr lang="en-US" i="1" dirty="0"/>
              <a:t>as to</a:t>
            </a:r>
            <a:r>
              <a:rPr lang="en-US" dirty="0"/>
              <a:t> how they might destroy Him.</a:t>
            </a:r>
          </a:p>
          <a:p>
            <a:pPr>
              <a:spcBef>
                <a:spcPts val="600"/>
              </a:spcBef>
            </a:pPr>
            <a:r>
              <a:rPr lang="en-US" sz="2000" b="1" dirty="0"/>
              <a:t>3:7-13;</a:t>
            </a:r>
            <a:r>
              <a:rPr lang="en-US" sz="2000" i="1" dirty="0"/>
              <a:t> </a:t>
            </a:r>
            <a:r>
              <a:rPr lang="en-US" sz="2000" dirty="0"/>
              <a:t>Increase in popularity</a:t>
            </a:r>
          </a:p>
          <a:p>
            <a:pPr>
              <a:spcBef>
                <a:spcPts val="600"/>
              </a:spcBef>
            </a:pPr>
            <a:endParaRPr lang="en-US" sz="2000" i="1" dirty="0"/>
          </a:p>
        </p:txBody>
      </p:sp>
      <p:sp>
        <p:nvSpPr>
          <p:cNvPr id="5" name="Rectangle 4">
            <a:extLst>
              <a:ext uri="{FF2B5EF4-FFF2-40B4-BE49-F238E27FC236}">
                <a16:creationId xmlns:a16="http://schemas.microsoft.com/office/drawing/2014/main" id="{CD197018-2628-1C69-C3E5-47F24A251C98}"/>
              </a:ext>
            </a:extLst>
          </p:cNvPr>
          <p:cNvSpPr/>
          <p:nvPr/>
        </p:nvSpPr>
        <p:spPr>
          <a:xfrm>
            <a:off x="8322701" y="5361123"/>
            <a:ext cx="1039413" cy="242045"/>
          </a:xfrm>
          <a:prstGeom prst="rect">
            <a:avLst/>
          </a:prstGeom>
          <a:noFill/>
          <a:ln w="38100">
            <a:solidFill>
              <a:srgbClr val="00B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63A60A12-161F-AE32-1A43-2BB3A3AF3CA0}"/>
              </a:ext>
            </a:extLst>
          </p:cNvPr>
          <p:cNvSpPr/>
          <p:nvPr/>
        </p:nvSpPr>
        <p:spPr>
          <a:xfrm>
            <a:off x="4957894" y="5578001"/>
            <a:ext cx="2801923" cy="242045"/>
          </a:xfrm>
          <a:prstGeom prst="rect">
            <a:avLst/>
          </a:prstGeom>
          <a:noFill/>
          <a:ln w="38100">
            <a:solidFill>
              <a:srgbClr val="00B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01472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803CA6-AE2B-ADD8-D547-0881919511B4}"/>
              </a:ext>
            </a:extLst>
          </p:cNvPr>
          <p:cNvSpPr>
            <a:spLocks noGrp="1"/>
          </p:cNvSpPr>
          <p:nvPr>
            <p:ph type="title"/>
          </p:nvPr>
        </p:nvSpPr>
        <p:spPr/>
        <p:txBody>
          <a:bodyPr/>
          <a:lstStyle/>
          <a:p>
            <a:r>
              <a:rPr lang="en-US" dirty="0"/>
              <a:t>Chapter 1 - 10 in 1</a:t>
            </a:r>
          </a:p>
        </p:txBody>
      </p:sp>
      <p:sp>
        <p:nvSpPr>
          <p:cNvPr id="3" name="Content Placeholder 2">
            <a:extLst>
              <a:ext uri="{FF2B5EF4-FFF2-40B4-BE49-F238E27FC236}">
                <a16:creationId xmlns:a16="http://schemas.microsoft.com/office/drawing/2014/main" id="{D757A772-AC84-86E8-8050-E3D7CBC3246C}"/>
              </a:ext>
            </a:extLst>
          </p:cNvPr>
          <p:cNvSpPr>
            <a:spLocks noGrp="1"/>
          </p:cNvSpPr>
          <p:nvPr>
            <p:ph idx="1"/>
          </p:nvPr>
        </p:nvSpPr>
        <p:spPr>
          <a:xfrm>
            <a:off x="1261872" y="1828800"/>
            <a:ext cx="8595360" cy="4500282"/>
          </a:xfrm>
        </p:spPr>
        <p:txBody>
          <a:bodyPr>
            <a:noAutofit/>
          </a:bodyPr>
          <a:lstStyle/>
          <a:p>
            <a:pPr>
              <a:spcBef>
                <a:spcPts val="600"/>
              </a:spcBef>
            </a:pPr>
            <a:r>
              <a:rPr lang="en-US" sz="2000" b="1" dirty="0"/>
              <a:t>vs. 1-3; </a:t>
            </a:r>
            <a:r>
              <a:rPr lang="en-US" sz="2000" dirty="0"/>
              <a:t>Intro and Prophecy about John the Baptist </a:t>
            </a:r>
          </a:p>
          <a:p>
            <a:pPr>
              <a:spcBef>
                <a:spcPts val="600"/>
              </a:spcBef>
            </a:pPr>
            <a:r>
              <a:rPr lang="en-US" sz="2000" b="1" dirty="0"/>
              <a:t>vs. 4-8;</a:t>
            </a:r>
            <a:r>
              <a:rPr lang="en-US" sz="2000" dirty="0"/>
              <a:t> John’s Ministry - </a:t>
            </a:r>
            <a:r>
              <a:rPr lang="en-US" sz="2000" i="1" dirty="0"/>
              <a:t>Preparing the way</a:t>
            </a:r>
          </a:p>
          <a:p>
            <a:pPr>
              <a:spcBef>
                <a:spcPts val="600"/>
              </a:spcBef>
            </a:pPr>
            <a:r>
              <a:rPr lang="en-US" sz="2000" b="1" dirty="0"/>
              <a:t>vs. 9-11; </a:t>
            </a:r>
            <a:r>
              <a:rPr lang="en-US" sz="2000" dirty="0"/>
              <a:t>Baptism of Jesus - </a:t>
            </a:r>
            <a:r>
              <a:rPr lang="en-US" sz="2000" i="1" dirty="0"/>
              <a:t>“This is my beloved Son”</a:t>
            </a:r>
          </a:p>
          <a:p>
            <a:pPr>
              <a:spcBef>
                <a:spcPts val="600"/>
              </a:spcBef>
            </a:pPr>
            <a:r>
              <a:rPr lang="en-US" sz="2000" b="1" dirty="0"/>
              <a:t>vs. 12-13; </a:t>
            </a:r>
            <a:r>
              <a:rPr lang="en-US" sz="2000" dirty="0"/>
              <a:t>Tempted in the Wilderness</a:t>
            </a:r>
          </a:p>
          <a:p>
            <a:pPr>
              <a:spcBef>
                <a:spcPts val="600"/>
              </a:spcBef>
            </a:pPr>
            <a:r>
              <a:rPr lang="en-US" sz="2000" b="1" dirty="0"/>
              <a:t>vs. 14-15; </a:t>
            </a:r>
            <a:r>
              <a:rPr lang="en-US" sz="2000" dirty="0"/>
              <a:t>Early ministry - </a:t>
            </a:r>
            <a:r>
              <a:rPr lang="en-US" sz="2000" i="1" dirty="0"/>
              <a:t>“The kingdom of God is at hand, repent and believe in the gospel”</a:t>
            </a:r>
          </a:p>
          <a:p>
            <a:pPr>
              <a:spcBef>
                <a:spcPts val="600"/>
              </a:spcBef>
            </a:pPr>
            <a:r>
              <a:rPr lang="en-US" sz="2000" b="1" dirty="0"/>
              <a:t>vs. 16-20;</a:t>
            </a:r>
            <a:r>
              <a:rPr lang="en-US" sz="2000" dirty="0"/>
              <a:t> Jesus Calls the first Four - </a:t>
            </a:r>
            <a:r>
              <a:rPr lang="en-US" sz="2000" i="1" dirty="0"/>
              <a:t>“Follow me and I will make you become fishers of men” </a:t>
            </a:r>
          </a:p>
          <a:p>
            <a:pPr>
              <a:spcBef>
                <a:spcPts val="600"/>
              </a:spcBef>
            </a:pPr>
            <a:r>
              <a:rPr lang="en-US" sz="2000" b="1" dirty="0"/>
              <a:t>vs. 21-28;</a:t>
            </a:r>
            <a:r>
              <a:rPr lang="en-US" sz="2000" dirty="0"/>
              <a:t> Teaching in the Synagogue</a:t>
            </a:r>
          </a:p>
          <a:p>
            <a:pPr>
              <a:spcBef>
                <a:spcPts val="600"/>
              </a:spcBef>
            </a:pPr>
            <a:r>
              <a:rPr lang="en-US" sz="2000" b="1" dirty="0"/>
              <a:t>vs. 29-34; </a:t>
            </a:r>
            <a:r>
              <a:rPr lang="en-US" sz="2000" dirty="0"/>
              <a:t>Healing</a:t>
            </a:r>
            <a:endParaRPr lang="en-US" sz="2000" b="1" dirty="0"/>
          </a:p>
          <a:p>
            <a:pPr>
              <a:spcBef>
                <a:spcPts val="600"/>
              </a:spcBef>
            </a:pPr>
            <a:r>
              <a:rPr lang="en-US" sz="2000" b="1" dirty="0"/>
              <a:t>vs. 35-39; </a:t>
            </a:r>
            <a:r>
              <a:rPr lang="en-US" sz="2000" dirty="0"/>
              <a:t>Moving</a:t>
            </a:r>
          </a:p>
          <a:p>
            <a:pPr>
              <a:spcBef>
                <a:spcPts val="600"/>
              </a:spcBef>
            </a:pPr>
            <a:r>
              <a:rPr lang="en-US" sz="2000" b="1" dirty="0"/>
              <a:t>vs. 40-45; </a:t>
            </a:r>
            <a:r>
              <a:rPr lang="en-US" sz="2000" dirty="0"/>
              <a:t>Cleansing the Leper; Willingness with power.</a:t>
            </a:r>
            <a:endParaRPr lang="en-US" sz="2000" b="1" dirty="0"/>
          </a:p>
        </p:txBody>
      </p:sp>
    </p:spTree>
    <p:extLst>
      <p:ext uri="{BB962C8B-B14F-4D97-AF65-F5344CB8AC3E}">
        <p14:creationId xmlns:p14="http://schemas.microsoft.com/office/powerpoint/2010/main" val="271204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A0FB8A-018E-8F67-95A2-201821CCDF3F}"/>
              </a:ext>
            </a:extLst>
          </p:cNvPr>
          <p:cNvSpPr>
            <a:spLocks noGrp="1"/>
          </p:cNvSpPr>
          <p:nvPr>
            <p:ph type="title"/>
          </p:nvPr>
        </p:nvSpPr>
        <p:spPr/>
        <p:txBody>
          <a:bodyPr/>
          <a:lstStyle/>
          <a:p>
            <a:r>
              <a:rPr lang="en-US" b="1" dirty="0"/>
              <a:t>Vs. 40-45</a:t>
            </a:r>
            <a:r>
              <a:rPr lang="en-US" dirty="0"/>
              <a:t>; Cleansing the Leper</a:t>
            </a:r>
          </a:p>
        </p:txBody>
      </p:sp>
      <p:sp>
        <p:nvSpPr>
          <p:cNvPr id="3" name="Content Placeholder 2">
            <a:extLst>
              <a:ext uri="{FF2B5EF4-FFF2-40B4-BE49-F238E27FC236}">
                <a16:creationId xmlns:a16="http://schemas.microsoft.com/office/drawing/2014/main" id="{858272FF-26B8-F881-E9EE-C5404A2DA878}"/>
              </a:ext>
            </a:extLst>
          </p:cNvPr>
          <p:cNvSpPr>
            <a:spLocks noGrp="1"/>
          </p:cNvSpPr>
          <p:nvPr>
            <p:ph idx="1"/>
          </p:nvPr>
        </p:nvSpPr>
        <p:spPr>
          <a:xfrm>
            <a:off x="1261872" y="1828800"/>
            <a:ext cx="8509657" cy="4351337"/>
          </a:xfrm>
        </p:spPr>
        <p:txBody>
          <a:bodyPr>
            <a:normAutofit/>
          </a:bodyPr>
          <a:lstStyle/>
          <a:p>
            <a:pPr marL="0" indent="0">
              <a:buNone/>
            </a:pPr>
            <a:r>
              <a:rPr lang="en-US" sz="2000" dirty="0"/>
              <a:t>40 And a leper came to Jesus, beseeching Him and falling on his knees before Him, and saying, “If You are willing, You can make me clean.” 41 Moved with compassion, Jesus stretched out His hand and touched him, and said to him, “I am willing; be cleansed.” 42 Immediately the leprosy left him and he was cleansed. 43 And He sternly warned him and immediately sent him away, 44 and He said to him, “See that you say nothing to anyone; but go, show yourself to the priest and offer for your cleansing what Moses commanded, as a testimony to them.” 45 But he went out and began to proclaim it freely and to spread the news around, to such an extent that Jesus could no longer publicly enter a city, but stayed out in unpopulated areas; and they were coming to Him from everywhere.</a:t>
            </a:r>
          </a:p>
        </p:txBody>
      </p:sp>
      <p:cxnSp>
        <p:nvCxnSpPr>
          <p:cNvPr id="4" name="Straight Arrow Connector 3">
            <a:extLst>
              <a:ext uri="{FF2B5EF4-FFF2-40B4-BE49-F238E27FC236}">
                <a16:creationId xmlns:a16="http://schemas.microsoft.com/office/drawing/2014/main" id="{6093ECC8-2BF3-730D-BAF0-C1FA61633C4F}"/>
              </a:ext>
            </a:extLst>
          </p:cNvPr>
          <p:cNvCxnSpPr>
            <a:cxnSpLocks/>
          </p:cNvCxnSpPr>
          <p:nvPr/>
        </p:nvCxnSpPr>
        <p:spPr>
          <a:xfrm>
            <a:off x="5074023" y="2456329"/>
            <a:ext cx="4285130" cy="0"/>
          </a:xfrm>
          <a:prstGeom prst="straightConnector1">
            <a:avLst/>
          </a:prstGeom>
          <a:noFill/>
          <a:ln w="38100">
            <a:solidFill>
              <a:srgbClr val="00B050"/>
            </a:solidFill>
          </a:ln>
        </p:spPr>
        <p:style>
          <a:lnRef idx="2">
            <a:schemeClr val="accent1">
              <a:shade val="15000"/>
            </a:schemeClr>
          </a:lnRef>
          <a:fillRef idx="1">
            <a:schemeClr val="accent1"/>
          </a:fillRef>
          <a:effectRef idx="0">
            <a:schemeClr val="accent1"/>
          </a:effectRef>
          <a:fontRef idx="minor">
            <a:schemeClr val="lt1"/>
          </a:fontRef>
        </p:style>
      </p:cxnSp>
      <p:cxnSp>
        <p:nvCxnSpPr>
          <p:cNvPr id="7" name="Straight Arrow Connector 6">
            <a:extLst>
              <a:ext uri="{FF2B5EF4-FFF2-40B4-BE49-F238E27FC236}">
                <a16:creationId xmlns:a16="http://schemas.microsoft.com/office/drawing/2014/main" id="{8EEA62DE-971D-33C2-07DA-979EE81BA44B}"/>
              </a:ext>
            </a:extLst>
          </p:cNvPr>
          <p:cNvCxnSpPr>
            <a:cxnSpLocks/>
          </p:cNvCxnSpPr>
          <p:nvPr/>
        </p:nvCxnSpPr>
        <p:spPr>
          <a:xfrm>
            <a:off x="5074023" y="3039034"/>
            <a:ext cx="2877671" cy="0"/>
          </a:xfrm>
          <a:prstGeom prst="straightConnector1">
            <a:avLst/>
          </a:prstGeom>
          <a:noFill/>
          <a:ln w="38100">
            <a:solidFill>
              <a:srgbClr val="00B050"/>
            </a:solidFill>
          </a:ln>
        </p:spPr>
        <p:style>
          <a:lnRef idx="2">
            <a:schemeClr val="accent1">
              <a:shade val="15000"/>
            </a:schemeClr>
          </a:lnRef>
          <a:fillRef idx="1">
            <a:schemeClr val="accent1"/>
          </a:fillRef>
          <a:effectRef idx="0">
            <a:schemeClr val="accent1"/>
          </a:effectRef>
          <a:fontRef idx="minor">
            <a:schemeClr val="lt1"/>
          </a:fontRef>
        </p:style>
      </p:cxnSp>
      <p:sp>
        <p:nvSpPr>
          <p:cNvPr id="10" name="Rectangle 9">
            <a:extLst>
              <a:ext uri="{FF2B5EF4-FFF2-40B4-BE49-F238E27FC236}">
                <a16:creationId xmlns:a16="http://schemas.microsoft.com/office/drawing/2014/main" id="{D9102AEA-1D0D-5E6D-0BE6-4E4CF8EE52B4}"/>
              </a:ext>
            </a:extLst>
          </p:cNvPr>
          <p:cNvSpPr/>
          <p:nvPr/>
        </p:nvSpPr>
        <p:spPr>
          <a:xfrm>
            <a:off x="1255059" y="2796988"/>
            <a:ext cx="1685365" cy="242045"/>
          </a:xfrm>
          <a:prstGeom prst="rect">
            <a:avLst/>
          </a:prstGeom>
          <a:noFill/>
          <a:ln w="38100">
            <a:solidFill>
              <a:srgbClr val="00B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Arrow Connector 14">
            <a:extLst>
              <a:ext uri="{FF2B5EF4-FFF2-40B4-BE49-F238E27FC236}">
                <a16:creationId xmlns:a16="http://schemas.microsoft.com/office/drawing/2014/main" id="{7461B6CC-6858-2918-8B67-4487D90C2438}"/>
              </a:ext>
            </a:extLst>
          </p:cNvPr>
          <p:cNvCxnSpPr>
            <a:cxnSpLocks/>
          </p:cNvCxnSpPr>
          <p:nvPr/>
        </p:nvCxnSpPr>
        <p:spPr>
          <a:xfrm>
            <a:off x="1362634" y="2743201"/>
            <a:ext cx="609600" cy="0"/>
          </a:xfrm>
          <a:prstGeom prst="straightConnector1">
            <a:avLst/>
          </a:prstGeom>
          <a:noFill/>
          <a:ln w="38100">
            <a:solidFill>
              <a:srgbClr val="00B050"/>
            </a:solidFill>
          </a:ln>
        </p:spPr>
        <p:style>
          <a:lnRef idx="2">
            <a:schemeClr val="accent1">
              <a:shade val="15000"/>
            </a:schemeClr>
          </a:lnRef>
          <a:fillRef idx="1">
            <a:schemeClr val="accent1"/>
          </a:fillRef>
          <a:effectRef idx="0">
            <a:schemeClr val="accent1"/>
          </a:effectRef>
          <a:fontRef idx="minor">
            <a:schemeClr val="lt1"/>
          </a:fontRef>
        </p:style>
      </p:cxnSp>
      <p:cxnSp>
        <p:nvCxnSpPr>
          <p:cNvPr id="18" name="Straight Arrow Connector 17">
            <a:extLst>
              <a:ext uri="{FF2B5EF4-FFF2-40B4-BE49-F238E27FC236}">
                <a16:creationId xmlns:a16="http://schemas.microsoft.com/office/drawing/2014/main" id="{74BB5F91-C412-7F63-BE75-5AD1AF17C2B5}"/>
              </a:ext>
            </a:extLst>
          </p:cNvPr>
          <p:cNvCxnSpPr>
            <a:cxnSpLocks/>
          </p:cNvCxnSpPr>
          <p:nvPr/>
        </p:nvCxnSpPr>
        <p:spPr>
          <a:xfrm>
            <a:off x="1362634" y="5065058"/>
            <a:ext cx="4114801" cy="0"/>
          </a:xfrm>
          <a:prstGeom prst="straightConnector1">
            <a:avLst/>
          </a:prstGeom>
          <a:noFill/>
          <a:ln w="38100">
            <a:solidFill>
              <a:srgbClr val="00B050"/>
            </a:solidFill>
          </a:ln>
        </p:spPr>
        <p:style>
          <a:lnRef idx="2">
            <a:schemeClr val="accent1">
              <a:shade val="15000"/>
            </a:schemeClr>
          </a:lnRef>
          <a:fillRef idx="1">
            <a:schemeClr val="accent1"/>
          </a:fillRef>
          <a:effectRef idx="0">
            <a:schemeClr val="accent1"/>
          </a:effectRef>
          <a:fontRef idx="minor">
            <a:schemeClr val="lt1"/>
          </a:fontRef>
        </p:style>
      </p:cxnSp>
    </p:spTree>
    <p:extLst>
      <p:ext uri="{BB962C8B-B14F-4D97-AF65-F5344CB8AC3E}">
        <p14:creationId xmlns:p14="http://schemas.microsoft.com/office/powerpoint/2010/main" val="3422868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803CA6-AE2B-ADD8-D547-0881919511B4}"/>
              </a:ext>
            </a:extLst>
          </p:cNvPr>
          <p:cNvSpPr>
            <a:spLocks noGrp="1"/>
          </p:cNvSpPr>
          <p:nvPr>
            <p:ph type="title"/>
          </p:nvPr>
        </p:nvSpPr>
        <p:spPr/>
        <p:txBody>
          <a:bodyPr>
            <a:normAutofit/>
          </a:bodyPr>
          <a:lstStyle/>
          <a:p>
            <a:r>
              <a:rPr lang="en-US" sz="4000" dirty="0"/>
              <a:t>Ch 2-3:13 - The beginning of Opposition</a:t>
            </a:r>
          </a:p>
        </p:txBody>
      </p:sp>
      <p:sp>
        <p:nvSpPr>
          <p:cNvPr id="3" name="Content Placeholder 2">
            <a:extLst>
              <a:ext uri="{FF2B5EF4-FFF2-40B4-BE49-F238E27FC236}">
                <a16:creationId xmlns:a16="http://schemas.microsoft.com/office/drawing/2014/main" id="{D757A772-AC84-86E8-8050-E3D7CBC3246C}"/>
              </a:ext>
            </a:extLst>
          </p:cNvPr>
          <p:cNvSpPr>
            <a:spLocks noGrp="1"/>
          </p:cNvSpPr>
          <p:nvPr>
            <p:ph idx="1"/>
          </p:nvPr>
        </p:nvSpPr>
        <p:spPr>
          <a:xfrm>
            <a:off x="1261872" y="1828800"/>
            <a:ext cx="8595360" cy="4500282"/>
          </a:xfrm>
        </p:spPr>
        <p:txBody>
          <a:bodyPr>
            <a:noAutofit/>
          </a:bodyPr>
          <a:lstStyle/>
          <a:p>
            <a:pPr>
              <a:spcBef>
                <a:spcPts val="600"/>
              </a:spcBef>
            </a:pPr>
            <a:r>
              <a:rPr lang="en-US" sz="2000" b="1" dirty="0"/>
              <a:t>2:1-12; </a:t>
            </a:r>
            <a:r>
              <a:rPr lang="en-US" sz="2000" dirty="0"/>
              <a:t>The Paralytic</a:t>
            </a:r>
          </a:p>
        </p:txBody>
      </p:sp>
    </p:spTree>
    <p:extLst>
      <p:ext uri="{BB962C8B-B14F-4D97-AF65-F5344CB8AC3E}">
        <p14:creationId xmlns:p14="http://schemas.microsoft.com/office/powerpoint/2010/main" val="3536524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A0FB8A-018E-8F67-95A2-201821CCDF3F}"/>
              </a:ext>
            </a:extLst>
          </p:cNvPr>
          <p:cNvSpPr>
            <a:spLocks noGrp="1"/>
          </p:cNvSpPr>
          <p:nvPr>
            <p:ph type="title"/>
          </p:nvPr>
        </p:nvSpPr>
        <p:spPr/>
        <p:txBody>
          <a:bodyPr/>
          <a:lstStyle/>
          <a:p>
            <a:r>
              <a:rPr lang="en-US" b="1" dirty="0"/>
              <a:t>2:1-12; </a:t>
            </a:r>
            <a:r>
              <a:rPr lang="en-US" dirty="0"/>
              <a:t>The Paralytic</a:t>
            </a:r>
          </a:p>
        </p:txBody>
      </p:sp>
      <p:sp>
        <p:nvSpPr>
          <p:cNvPr id="3" name="Content Placeholder 2">
            <a:extLst>
              <a:ext uri="{FF2B5EF4-FFF2-40B4-BE49-F238E27FC236}">
                <a16:creationId xmlns:a16="http://schemas.microsoft.com/office/drawing/2014/main" id="{858272FF-26B8-F881-E9EE-C5404A2DA878}"/>
              </a:ext>
            </a:extLst>
          </p:cNvPr>
          <p:cNvSpPr>
            <a:spLocks noGrp="1"/>
          </p:cNvSpPr>
          <p:nvPr>
            <p:ph idx="1"/>
          </p:nvPr>
        </p:nvSpPr>
        <p:spPr>
          <a:xfrm>
            <a:off x="1261872" y="1828800"/>
            <a:ext cx="8509657" cy="4351337"/>
          </a:xfrm>
        </p:spPr>
        <p:txBody>
          <a:bodyPr>
            <a:noAutofit/>
          </a:bodyPr>
          <a:lstStyle/>
          <a:p>
            <a:pPr marL="0" indent="0">
              <a:buNone/>
            </a:pPr>
            <a:r>
              <a:rPr lang="en-US" dirty="0"/>
              <a:t>2 And many were gathered together, so that there was no longer room, not even near the door; and He was speaking the word to them. 3 And they came, bringing to Him a paralytic, carried by four men. 4 Being unable to get to Him because of the crowd, they removed the roof above Him; and when they had dug an opening, they let down the pallet on which the paralytic was lying. 5 And Jesus seeing their faith said to the paralytic, “Son, your sins are forgiven.” 6 But some of the scribes were sitting there and reasoning in their hearts, 7 “Why does this man speak that way? He is blaspheming; who can forgive sins but God alone?” 8 Immediately Jesus, aware in His spirit that they were reasoning that way within themselves, said to them, “Why are you reasoning about these things in your hearts? 9 Which is easier, to say to the paralytic, ‘Your sins are forgiven’; or to say, ‘Get up, and pick up your pallet and walk’? 10 But so that you may know that the Son of Man has authority on earth to forgive sins” He said to the paralytic, 11 “I say to you, get up, pick up your pallet and go home.” 12 And he got up and immediately picked up the pallet and went out in the sight of everyone, so that they were all amazed and were glorifying God, saying, “We have never seen anything like this.”</a:t>
            </a:r>
          </a:p>
        </p:txBody>
      </p:sp>
      <p:cxnSp>
        <p:nvCxnSpPr>
          <p:cNvPr id="4" name="Straight Arrow Connector 3">
            <a:extLst>
              <a:ext uri="{FF2B5EF4-FFF2-40B4-BE49-F238E27FC236}">
                <a16:creationId xmlns:a16="http://schemas.microsoft.com/office/drawing/2014/main" id="{6093ECC8-2BF3-730D-BAF0-C1FA61633C4F}"/>
              </a:ext>
            </a:extLst>
          </p:cNvPr>
          <p:cNvCxnSpPr>
            <a:cxnSpLocks/>
          </p:cNvCxnSpPr>
          <p:nvPr/>
        </p:nvCxnSpPr>
        <p:spPr>
          <a:xfrm>
            <a:off x="6340761" y="3956299"/>
            <a:ext cx="3004575" cy="0"/>
          </a:xfrm>
          <a:prstGeom prst="straightConnector1">
            <a:avLst/>
          </a:prstGeom>
          <a:noFill/>
          <a:ln w="38100">
            <a:solidFill>
              <a:srgbClr val="00B050"/>
            </a:solidFill>
          </a:ln>
        </p:spPr>
        <p:style>
          <a:lnRef idx="2">
            <a:schemeClr val="accent1">
              <a:shade val="15000"/>
            </a:schemeClr>
          </a:lnRef>
          <a:fillRef idx="1">
            <a:schemeClr val="accent1"/>
          </a:fillRef>
          <a:effectRef idx="0">
            <a:schemeClr val="accent1"/>
          </a:effectRef>
          <a:fontRef idx="minor">
            <a:schemeClr val="lt1"/>
          </a:fontRef>
        </p:style>
      </p:cxnSp>
      <p:cxnSp>
        <p:nvCxnSpPr>
          <p:cNvPr id="7" name="Straight Arrow Connector 6">
            <a:extLst>
              <a:ext uri="{FF2B5EF4-FFF2-40B4-BE49-F238E27FC236}">
                <a16:creationId xmlns:a16="http://schemas.microsoft.com/office/drawing/2014/main" id="{8EEA62DE-971D-33C2-07DA-979EE81BA44B}"/>
              </a:ext>
            </a:extLst>
          </p:cNvPr>
          <p:cNvCxnSpPr>
            <a:cxnSpLocks/>
          </p:cNvCxnSpPr>
          <p:nvPr/>
        </p:nvCxnSpPr>
        <p:spPr>
          <a:xfrm>
            <a:off x="4413471" y="2661529"/>
            <a:ext cx="2079608" cy="0"/>
          </a:xfrm>
          <a:prstGeom prst="straightConnector1">
            <a:avLst/>
          </a:prstGeom>
          <a:noFill/>
          <a:ln w="38100">
            <a:solidFill>
              <a:srgbClr val="00B050"/>
            </a:solidFill>
          </a:ln>
        </p:spPr>
        <p:style>
          <a:lnRef idx="2">
            <a:schemeClr val="accent1">
              <a:shade val="15000"/>
            </a:schemeClr>
          </a:lnRef>
          <a:fillRef idx="1">
            <a:schemeClr val="accent1"/>
          </a:fillRef>
          <a:effectRef idx="0">
            <a:schemeClr val="accent1"/>
          </a:effectRef>
          <a:fontRef idx="minor">
            <a:schemeClr val="lt1"/>
          </a:fontRef>
        </p:style>
      </p:cxnSp>
      <p:sp>
        <p:nvSpPr>
          <p:cNvPr id="10" name="Rectangle 9">
            <a:extLst>
              <a:ext uri="{FF2B5EF4-FFF2-40B4-BE49-F238E27FC236}">
                <a16:creationId xmlns:a16="http://schemas.microsoft.com/office/drawing/2014/main" id="{D9102AEA-1D0D-5E6D-0BE6-4E4CF8EE52B4}"/>
              </a:ext>
            </a:extLst>
          </p:cNvPr>
          <p:cNvSpPr/>
          <p:nvPr/>
        </p:nvSpPr>
        <p:spPr>
          <a:xfrm>
            <a:off x="1800958" y="2934070"/>
            <a:ext cx="1685365" cy="242045"/>
          </a:xfrm>
          <a:prstGeom prst="rect">
            <a:avLst/>
          </a:prstGeom>
          <a:noFill/>
          <a:ln w="38100">
            <a:solidFill>
              <a:srgbClr val="00B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Arrow Connector 14">
            <a:extLst>
              <a:ext uri="{FF2B5EF4-FFF2-40B4-BE49-F238E27FC236}">
                <a16:creationId xmlns:a16="http://schemas.microsoft.com/office/drawing/2014/main" id="{7461B6CC-6858-2918-8B67-4487D90C2438}"/>
              </a:ext>
            </a:extLst>
          </p:cNvPr>
          <p:cNvCxnSpPr>
            <a:cxnSpLocks/>
          </p:cNvCxnSpPr>
          <p:nvPr/>
        </p:nvCxnSpPr>
        <p:spPr>
          <a:xfrm>
            <a:off x="3378089" y="3448655"/>
            <a:ext cx="1806307" cy="0"/>
          </a:xfrm>
          <a:prstGeom prst="straightConnector1">
            <a:avLst/>
          </a:prstGeom>
          <a:noFill/>
          <a:ln w="38100">
            <a:solidFill>
              <a:srgbClr val="00B050"/>
            </a:solidFill>
          </a:ln>
        </p:spPr>
        <p:style>
          <a:lnRef idx="2">
            <a:schemeClr val="accent1">
              <a:shade val="15000"/>
            </a:schemeClr>
          </a:lnRef>
          <a:fillRef idx="1">
            <a:schemeClr val="accent1"/>
          </a:fillRef>
          <a:effectRef idx="0">
            <a:schemeClr val="accent1"/>
          </a:effectRef>
          <a:fontRef idx="minor">
            <a:schemeClr val="lt1"/>
          </a:fontRef>
        </p:style>
      </p:cxnSp>
      <p:cxnSp>
        <p:nvCxnSpPr>
          <p:cNvPr id="13" name="Straight Arrow Connector 12">
            <a:extLst>
              <a:ext uri="{FF2B5EF4-FFF2-40B4-BE49-F238E27FC236}">
                <a16:creationId xmlns:a16="http://schemas.microsoft.com/office/drawing/2014/main" id="{5B818ED1-A7B3-6D64-47A4-199629F8C7A5}"/>
              </a:ext>
            </a:extLst>
          </p:cNvPr>
          <p:cNvCxnSpPr>
            <a:cxnSpLocks/>
          </p:cNvCxnSpPr>
          <p:nvPr/>
        </p:nvCxnSpPr>
        <p:spPr>
          <a:xfrm>
            <a:off x="1405935" y="4226144"/>
            <a:ext cx="2704671" cy="0"/>
          </a:xfrm>
          <a:prstGeom prst="straightConnector1">
            <a:avLst/>
          </a:prstGeom>
          <a:noFill/>
          <a:ln w="38100">
            <a:solidFill>
              <a:srgbClr val="00B050"/>
            </a:solidFill>
          </a:ln>
        </p:spPr>
        <p:style>
          <a:lnRef idx="2">
            <a:schemeClr val="accent1">
              <a:shade val="15000"/>
            </a:schemeClr>
          </a:lnRef>
          <a:fillRef idx="1">
            <a:schemeClr val="accent1"/>
          </a:fillRef>
          <a:effectRef idx="0">
            <a:schemeClr val="accent1"/>
          </a:effectRef>
          <a:fontRef idx="minor">
            <a:schemeClr val="lt1"/>
          </a:fontRef>
        </p:style>
      </p:cxnSp>
      <p:cxnSp>
        <p:nvCxnSpPr>
          <p:cNvPr id="16" name="Straight Arrow Connector 15">
            <a:extLst>
              <a:ext uri="{FF2B5EF4-FFF2-40B4-BE49-F238E27FC236}">
                <a16:creationId xmlns:a16="http://schemas.microsoft.com/office/drawing/2014/main" id="{F4C19941-684C-9F5D-3715-1D3CB22A6725}"/>
              </a:ext>
            </a:extLst>
          </p:cNvPr>
          <p:cNvCxnSpPr>
            <a:cxnSpLocks/>
          </p:cNvCxnSpPr>
          <p:nvPr/>
        </p:nvCxnSpPr>
        <p:spPr>
          <a:xfrm>
            <a:off x="3294856" y="5250999"/>
            <a:ext cx="6050480" cy="0"/>
          </a:xfrm>
          <a:prstGeom prst="straightConnector1">
            <a:avLst/>
          </a:prstGeom>
          <a:noFill/>
          <a:ln w="38100">
            <a:solidFill>
              <a:srgbClr val="00B050"/>
            </a:solidFill>
          </a:ln>
        </p:spPr>
        <p:style>
          <a:lnRef idx="2">
            <a:schemeClr val="accent1">
              <a:shade val="15000"/>
            </a:schemeClr>
          </a:lnRef>
          <a:fillRef idx="1">
            <a:schemeClr val="accent1"/>
          </a:fillRef>
          <a:effectRef idx="0">
            <a:schemeClr val="accent1"/>
          </a:effectRef>
          <a:fontRef idx="minor">
            <a:schemeClr val="lt1"/>
          </a:fontRef>
        </p:style>
      </p:cxnSp>
      <p:cxnSp>
        <p:nvCxnSpPr>
          <p:cNvPr id="19" name="Straight Arrow Connector 18">
            <a:extLst>
              <a:ext uri="{FF2B5EF4-FFF2-40B4-BE49-F238E27FC236}">
                <a16:creationId xmlns:a16="http://schemas.microsoft.com/office/drawing/2014/main" id="{BD310D41-339A-5AF4-18C2-8F2D79BDD891}"/>
              </a:ext>
            </a:extLst>
          </p:cNvPr>
          <p:cNvCxnSpPr>
            <a:cxnSpLocks/>
          </p:cNvCxnSpPr>
          <p:nvPr/>
        </p:nvCxnSpPr>
        <p:spPr>
          <a:xfrm>
            <a:off x="1388231" y="5529234"/>
            <a:ext cx="2386815" cy="0"/>
          </a:xfrm>
          <a:prstGeom prst="straightConnector1">
            <a:avLst/>
          </a:prstGeom>
          <a:noFill/>
          <a:ln w="38100">
            <a:solidFill>
              <a:srgbClr val="00B050"/>
            </a:solidFill>
          </a:ln>
        </p:spPr>
        <p:style>
          <a:lnRef idx="2">
            <a:schemeClr val="accent1">
              <a:shade val="15000"/>
            </a:schemeClr>
          </a:lnRef>
          <a:fillRef idx="1">
            <a:schemeClr val="accent1"/>
          </a:fillRef>
          <a:effectRef idx="0">
            <a:schemeClr val="accent1"/>
          </a:effectRef>
          <a:fontRef idx="minor">
            <a:schemeClr val="lt1"/>
          </a:fontRef>
        </p:style>
      </p:cxnSp>
    </p:spTree>
    <p:extLst>
      <p:ext uri="{BB962C8B-B14F-4D97-AF65-F5344CB8AC3E}">
        <p14:creationId xmlns:p14="http://schemas.microsoft.com/office/powerpoint/2010/main" val="1881512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803CA6-AE2B-ADD8-D547-0881919511B4}"/>
              </a:ext>
            </a:extLst>
          </p:cNvPr>
          <p:cNvSpPr>
            <a:spLocks noGrp="1"/>
          </p:cNvSpPr>
          <p:nvPr>
            <p:ph type="title"/>
          </p:nvPr>
        </p:nvSpPr>
        <p:spPr/>
        <p:txBody>
          <a:bodyPr>
            <a:normAutofit/>
          </a:bodyPr>
          <a:lstStyle/>
          <a:p>
            <a:r>
              <a:rPr lang="en-US" sz="4000" dirty="0"/>
              <a:t>Ch 2-3:13 - The beginning of Opposition</a:t>
            </a:r>
          </a:p>
        </p:txBody>
      </p:sp>
      <p:sp>
        <p:nvSpPr>
          <p:cNvPr id="3" name="Content Placeholder 2">
            <a:extLst>
              <a:ext uri="{FF2B5EF4-FFF2-40B4-BE49-F238E27FC236}">
                <a16:creationId xmlns:a16="http://schemas.microsoft.com/office/drawing/2014/main" id="{D757A772-AC84-86E8-8050-E3D7CBC3246C}"/>
              </a:ext>
            </a:extLst>
          </p:cNvPr>
          <p:cNvSpPr>
            <a:spLocks noGrp="1"/>
          </p:cNvSpPr>
          <p:nvPr>
            <p:ph idx="1"/>
          </p:nvPr>
        </p:nvSpPr>
        <p:spPr>
          <a:xfrm>
            <a:off x="1261872" y="1828800"/>
            <a:ext cx="8595360" cy="4500282"/>
          </a:xfrm>
        </p:spPr>
        <p:txBody>
          <a:bodyPr>
            <a:noAutofit/>
          </a:bodyPr>
          <a:lstStyle/>
          <a:p>
            <a:pPr>
              <a:spcBef>
                <a:spcPts val="600"/>
              </a:spcBef>
            </a:pPr>
            <a:r>
              <a:rPr lang="en-US" sz="2000" b="1" dirty="0"/>
              <a:t>2:1-12; </a:t>
            </a:r>
            <a:r>
              <a:rPr lang="en-US" sz="2000" dirty="0"/>
              <a:t>The Paralytic</a:t>
            </a:r>
          </a:p>
          <a:p>
            <a:pPr>
              <a:spcBef>
                <a:spcPts val="600"/>
              </a:spcBef>
            </a:pPr>
            <a:r>
              <a:rPr lang="en-US" sz="2000" b="1" dirty="0"/>
              <a:t>2:14-17;</a:t>
            </a:r>
            <a:r>
              <a:rPr lang="en-US" sz="2000" dirty="0"/>
              <a:t> Tax Collectors and Sinners</a:t>
            </a:r>
            <a:endParaRPr lang="en-US" sz="2000" i="1" dirty="0"/>
          </a:p>
        </p:txBody>
      </p:sp>
    </p:spTree>
    <p:extLst>
      <p:ext uri="{BB962C8B-B14F-4D97-AF65-F5344CB8AC3E}">
        <p14:creationId xmlns:p14="http://schemas.microsoft.com/office/powerpoint/2010/main" val="1970851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A0FB8A-018E-8F67-95A2-201821CCDF3F}"/>
              </a:ext>
            </a:extLst>
          </p:cNvPr>
          <p:cNvSpPr>
            <a:spLocks noGrp="1"/>
          </p:cNvSpPr>
          <p:nvPr>
            <p:ph type="title"/>
          </p:nvPr>
        </p:nvSpPr>
        <p:spPr/>
        <p:txBody>
          <a:bodyPr/>
          <a:lstStyle/>
          <a:p>
            <a:r>
              <a:rPr lang="en-US" b="1" dirty="0"/>
              <a:t>2:14-17; </a:t>
            </a:r>
            <a:r>
              <a:rPr lang="en-US" dirty="0"/>
              <a:t>Tax Collectors and Sinners</a:t>
            </a:r>
          </a:p>
        </p:txBody>
      </p:sp>
      <p:sp>
        <p:nvSpPr>
          <p:cNvPr id="3" name="Content Placeholder 2">
            <a:extLst>
              <a:ext uri="{FF2B5EF4-FFF2-40B4-BE49-F238E27FC236}">
                <a16:creationId xmlns:a16="http://schemas.microsoft.com/office/drawing/2014/main" id="{858272FF-26B8-F881-E9EE-C5404A2DA878}"/>
              </a:ext>
            </a:extLst>
          </p:cNvPr>
          <p:cNvSpPr>
            <a:spLocks noGrp="1"/>
          </p:cNvSpPr>
          <p:nvPr>
            <p:ph idx="1"/>
          </p:nvPr>
        </p:nvSpPr>
        <p:spPr>
          <a:xfrm>
            <a:off x="1261872" y="1828800"/>
            <a:ext cx="8509657" cy="4351337"/>
          </a:xfrm>
        </p:spPr>
        <p:txBody>
          <a:bodyPr>
            <a:noAutofit/>
          </a:bodyPr>
          <a:lstStyle/>
          <a:p>
            <a:pPr marL="0" indent="0">
              <a:buNone/>
            </a:pPr>
            <a:r>
              <a:rPr lang="en-US" dirty="0"/>
              <a:t>14 As He passed by, He saw Levi the son of Alphaeus sitting in the tax booth, and He said to him, “Follow Me!” And he got up and followed Him.</a:t>
            </a:r>
          </a:p>
          <a:p>
            <a:pPr marL="0" indent="0">
              <a:buNone/>
            </a:pPr>
            <a:r>
              <a:rPr lang="en-US" dirty="0"/>
              <a:t>15 And it happened that He was reclining at the table in his house, and many tax collectors and sinners were dining with Jesus and His disciples; for there were many of them, and they were following Him. 16 When the scribes of the Pharisees saw that He was eating with the sinners and tax collectors, they said to His disciples, “Why is He eating and drinking with tax collectors and sinners?” 17 And hearing this, Jesus said to them, “It is not those who are healthy who need a physician, but those who are sick; I did not come to call the righteous, but sinners.”</a:t>
            </a:r>
          </a:p>
        </p:txBody>
      </p:sp>
      <p:cxnSp>
        <p:nvCxnSpPr>
          <p:cNvPr id="7" name="Straight Arrow Connector 6">
            <a:extLst>
              <a:ext uri="{FF2B5EF4-FFF2-40B4-BE49-F238E27FC236}">
                <a16:creationId xmlns:a16="http://schemas.microsoft.com/office/drawing/2014/main" id="{8EEA62DE-971D-33C2-07DA-979EE81BA44B}"/>
              </a:ext>
            </a:extLst>
          </p:cNvPr>
          <p:cNvCxnSpPr>
            <a:cxnSpLocks/>
          </p:cNvCxnSpPr>
          <p:nvPr/>
        </p:nvCxnSpPr>
        <p:spPr>
          <a:xfrm>
            <a:off x="1373429" y="3903100"/>
            <a:ext cx="2079608" cy="0"/>
          </a:xfrm>
          <a:prstGeom prst="straightConnector1">
            <a:avLst/>
          </a:prstGeom>
          <a:noFill/>
          <a:ln w="38100">
            <a:solidFill>
              <a:srgbClr val="00B050"/>
            </a:solidFill>
          </a:ln>
        </p:spPr>
        <p:style>
          <a:lnRef idx="2">
            <a:schemeClr val="accent1">
              <a:shade val="15000"/>
            </a:schemeClr>
          </a:lnRef>
          <a:fillRef idx="1">
            <a:schemeClr val="accent1"/>
          </a:fillRef>
          <a:effectRef idx="0">
            <a:schemeClr val="accent1"/>
          </a:effectRef>
          <a:fontRef idx="minor">
            <a:schemeClr val="lt1"/>
          </a:fontRef>
        </p:style>
      </p:cxnSp>
      <p:cxnSp>
        <p:nvCxnSpPr>
          <p:cNvPr id="16" name="Straight Arrow Connector 15">
            <a:extLst>
              <a:ext uri="{FF2B5EF4-FFF2-40B4-BE49-F238E27FC236}">
                <a16:creationId xmlns:a16="http://schemas.microsoft.com/office/drawing/2014/main" id="{F4C19941-684C-9F5D-3715-1D3CB22A6725}"/>
              </a:ext>
            </a:extLst>
          </p:cNvPr>
          <p:cNvCxnSpPr>
            <a:cxnSpLocks/>
          </p:cNvCxnSpPr>
          <p:nvPr/>
        </p:nvCxnSpPr>
        <p:spPr>
          <a:xfrm>
            <a:off x="7155809" y="4420489"/>
            <a:ext cx="2237495" cy="0"/>
          </a:xfrm>
          <a:prstGeom prst="straightConnector1">
            <a:avLst/>
          </a:prstGeom>
          <a:noFill/>
          <a:ln w="38100">
            <a:solidFill>
              <a:srgbClr val="00B050"/>
            </a:solidFill>
          </a:ln>
        </p:spPr>
        <p:style>
          <a:lnRef idx="2">
            <a:schemeClr val="accent1">
              <a:shade val="15000"/>
            </a:schemeClr>
          </a:lnRef>
          <a:fillRef idx="1">
            <a:schemeClr val="accent1"/>
          </a:fillRef>
          <a:effectRef idx="0">
            <a:schemeClr val="accent1"/>
          </a:effectRef>
          <a:fontRef idx="minor">
            <a:schemeClr val="lt1"/>
          </a:fontRef>
        </p:style>
      </p:cxnSp>
      <p:cxnSp>
        <p:nvCxnSpPr>
          <p:cNvPr id="19" name="Straight Arrow Connector 18">
            <a:extLst>
              <a:ext uri="{FF2B5EF4-FFF2-40B4-BE49-F238E27FC236}">
                <a16:creationId xmlns:a16="http://schemas.microsoft.com/office/drawing/2014/main" id="{BD310D41-339A-5AF4-18C2-8F2D79BDD891}"/>
              </a:ext>
            </a:extLst>
          </p:cNvPr>
          <p:cNvCxnSpPr>
            <a:cxnSpLocks/>
          </p:cNvCxnSpPr>
          <p:nvPr/>
        </p:nvCxnSpPr>
        <p:spPr>
          <a:xfrm>
            <a:off x="1373429" y="4690335"/>
            <a:ext cx="2787510" cy="0"/>
          </a:xfrm>
          <a:prstGeom prst="straightConnector1">
            <a:avLst/>
          </a:prstGeom>
          <a:noFill/>
          <a:ln w="38100">
            <a:solidFill>
              <a:srgbClr val="00B050"/>
            </a:solidFill>
          </a:ln>
        </p:spPr>
        <p:style>
          <a:lnRef idx="2">
            <a:schemeClr val="accent1">
              <a:shade val="15000"/>
            </a:schemeClr>
          </a:lnRef>
          <a:fillRef idx="1">
            <a:schemeClr val="accent1"/>
          </a:fillRef>
          <a:effectRef idx="0">
            <a:schemeClr val="accent1"/>
          </a:effectRef>
          <a:fontRef idx="minor">
            <a:schemeClr val="lt1"/>
          </a:fontRef>
        </p:style>
      </p:cxnSp>
    </p:spTree>
    <p:extLst>
      <p:ext uri="{BB962C8B-B14F-4D97-AF65-F5344CB8AC3E}">
        <p14:creationId xmlns:p14="http://schemas.microsoft.com/office/powerpoint/2010/main" val="2202916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803CA6-AE2B-ADD8-D547-0881919511B4}"/>
              </a:ext>
            </a:extLst>
          </p:cNvPr>
          <p:cNvSpPr>
            <a:spLocks noGrp="1"/>
          </p:cNvSpPr>
          <p:nvPr>
            <p:ph type="title"/>
          </p:nvPr>
        </p:nvSpPr>
        <p:spPr/>
        <p:txBody>
          <a:bodyPr>
            <a:normAutofit/>
          </a:bodyPr>
          <a:lstStyle/>
          <a:p>
            <a:r>
              <a:rPr lang="en-US" sz="4000" dirty="0"/>
              <a:t>Ch 2-3:13 - The beginning of Opposition</a:t>
            </a:r>
          </a:p>
        </p:txBody>
      </p:sp>
      <p:sp>
        <p:nvSpPr>
          <p:cNvPr id="3" name="Content Placeholder 2">
            <a:extLst>
              <a:ext uri="{FF2B5EF4-FFF2-40B4-BE49-F238E27FC236}">
                <a16:creationId xmlns:a16="http://schemas.microsoft.com/office/drawing/2014/main" id="{D757A772-AC84-86E8-8050-E3D7CBC3246C}"/>
              </a:ext>
            </a:extLst>
          </p:cNvPr>
          <p:cNvSpPr>
            <a:spLocks noGrp="1"/>
          </p:cNvSpPr>
          <p:nvPr>
            <p:ph idx="1"/>
          </p:nvPr>
        </p:nvSpPr>
        <p:spPr>
          <a:xfrm>
            <a:off x="1261872" y="1828800"/>
            <a:ext cx="8595360" cy="4500282"/>
          </a:xfrm>
        </p:spPr>
        <p:txBody>
          <a:bodyPr>
            <a:noAutofit/>
          </a:bodyPr>
          <a:lstStyle/>
          <a:p>
            <a:pPr>
              <a:spcBef>
                <a:spcPts val="600"/>
              </a:spcBef>
            </a:pPr>
            <a:r>
              <a:rPr lang="en-US" sz="2000" b="1" dirty="0"/>
              <a:t>2:1-12; </a:t>
            </a:r>
            <a:r>
              <a:rPr lang="en-US" sz="2000" dirty="0"/>
              <a:t>The Paralytic</a:t>
            </a:r>
          </a:p>
          <a:p>
            <a:pPr>
              <a:spcBef>
                <a:spcPts val="600"/>
              </a:spcBef>
            </a:pPr>
            <a:r>
              <a:rPr lang="en-US" sz="2000" b="1" dirty="0"/>
              <a:t>2:14-17;</a:t>
            </a:r>
            <a:r>
              <a:rPr lang="en-US" sz="2000" dirty="0"/>
              <a:t> Tax Collectors and Sinners</a:t>
            </a:r>
            <a:endParaRPr lang="en-US" sz="2000" i="1" dirty="0"/>
          </a:p>
          <a:p>
            <a:pPr>
              <a:spcBef>
                <a:spcPts val="600"/>
              </a:spcBef>
            </a:pPr>
            <a:r>
              <a:rPr lang="en-US" sz="2000" b="1" dirty="0"/>
              <a:t>2:18-22; </a:t>
            </a:r>
            <a:r>
              <a:rPr lang="en-US" sz="2000" dirty="0"/>
              <a:t>Questions on Fasting</a:t>
            </a:r>
            <a:endParaRPr lang="en-US" sz="2000" i="1" dirty="0"/>
          </a:p>
          <a:p>
            <a:pPr>
              <a:spcBef>
                <a:spcPts val="600"/>
              </a:spcBef>
            </a:pPr>
            <a:r>
              <a:rPr lang="en-US" sz="2000" b="1" dirty="0"/>
              <a:t>2:23-28; </a:t>
            </a:r>
            <a:r>
              <a:rPr lang="en-US" sz="2000" dirty="0"/>
              <a:t>Breaking the Sabbath?</a:t>
            </a:r>
          </a:p>
        </p:txBody>
      </p:sp>
    </p:spTree>
    <p:extLst>
      <p:ext uri="{BB962C8B-B14F-4D97-AF65-F5344CB8AC3E}">
        <p14:creationId xmlns:p14="http://schemas.microsoft.com/office/powerpoint/2010/main" val="866249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A0FB8A-018E-8F67-95A2-201821CCDF3F}"/>
              </a:ext>
            </a:extLst>
          </p:cNvPr>
          <p:cNvSpPr>
            <a:spLocks noGrp="1"/>
          </p:cNvSpPr>
          <p:nvPr>
            <p:ph type="title"/>
          </p:nvPr>
        </p:nvSpPr>
        <p:spPr/>
        <p:txBody>
          <a:bodyPr/>
          <a:lstStyle/>
          <a:p>
            <a:r>
              <a:rPr lang="en-US" b="1" dirty="0"/>
              <a:t>2:23-28; </a:t>
            </a:r>
            <a:r>
              <a:rPr lang="en-US" dirty="0"/>
              <a:t>Breaking the Sabbath?</a:t>
            </a:r>
          </a:p>
        </p:txBody>
      </p:sp>
      <p:sp>
        <p:nvSpPr>
          <p:cNvPr id="3" name="Content Placeholder 2">
            <a:extLst>
              <a:ext uri="{FF2B5EF4-FFF2-40B4-BE49-F238E27FC236}">
                <a16:creationId xmlns:a16="http://schemas.microsoft.com/office/drawing/2014/main" id="{858272FF-26B8-F881-E9EE-C5404A2DA878}"/>
              </a:ext>
            </a:extLst>
          </p:cNvPr>
          <p:cNvSpPr>
            <a:spLocks noGrp="1"/>
          </p:cNvSpPr>
          <p:nvPr>
            <p:ph idx="1"/>
          </p:nvPr>
        </p:nvSpPr>
        <p:spPr>
          <a:xfrm>
            <a:off x="1261872" y="1828800"/>
            <a:ext cx="8509657" cy="4351337"/>
          </a:xfrm>
        </p:spPr>
        <p:txBody>
          <a:bodyPr>
            <a:noAutofit/>
          </a:bodyPr>
          <a:lstStyle/>
          <a:p>
            <a:pPr marL="0" indent="0">
              <a:buNone/>
            </a:pPr>
            <a:r>
              <a:rPr lang="en-US" dirty="0"/>
              <a:t>23 And it happened that He was passing through the grainfields on the Sabbath, and His disciples began to make their way along while picking the heads of grain. 24 The Pharisees were saying to Him, “Look, why are they doing what is not lawful on the Sabbath?” 25 And He said to them, “Have you never read what David did when he was in need and he and his companions became hungry; 26 how he entered the house of God in the time of </a:t>
            </a:r>
            <a:r>
              <a:rPr lang="en-US" dirty="0" err="1"/>
              <a:t>Abiathar</a:t>
            </a:r>
            <a:r>
              <a:rPr lang="en-US" dirty="0"/>
              <a:t> the high priest, and ate the consecrated bread, which is not lawful for anyone to eat except the priests, and he also gave it to those who were with him?” 27 Jesus said to them, “The Sabbath was made for man, and not man for the Sabbath. 28 So the Son of Man is Lord even of the Sabbath.”</a:t>
            </a:r>
          </a:p>
        </p:txBody>
      </p:sp>
      <p:cxnSp>
        <p:nvCxnSpPr>
          <p:cNvPr id="7" name="Straight Arrow Connector 6">
            <a:extLst>
              <a:ext uri="{FF2B5EF4-FFF2-40B4-BE49-F238E27FC236}">
                <a16:creationId xmlns:a16="http://schemas.microsoft.com/office/drawing/2014/main" id="{8EEA62DE-971D-33C2-07DA-979EE81BA44B}"/>
              </a:ext>
            </a:extLst>
          </p:cNvPr>
          <p:cNvCxnSpPr>
            <a:cxnSpLocks/>
          </p:cNvCxnSpPr>
          <p:nvPr/>
        </p:nvCxnSpPr>
        <p:spPr>
          <a:xfrm>
            <a:off x="5467257" y="2644751"/>
            <a:ext cx="1453660" cy="0"/>
          </a:xfrm>
          <a:prstGeom prst="straightConnector1">
            <a:avLst/>
          </a:prstGeom>
          <a:noFill/>
          <a:ln w="38100">
            <a:solidFill>
              <a:srgbClr val="00B050"/>
            </a:solidFill>
          </a:ln>
        </p:spPr>
        <p:style>
          <a:lnRef idx="2">
            <a:schemeClr val="accent1">
              <a:shade val="15000"/>
            </a:schemeClr>
          </a:lnRef>
          <a:fillRef idx="1">
            <a:schemeClr val="accent1"/>
          </a:fillRef>
          <a:effectRef idx="0">
            <a:schemeClr val="accent1"/>
          </a:effectRef>
          <a:fontRef idx="minor">
            <a:schemeClr val="lt1"/>
          </a:fontRef>
        </p:style>
      </p:cxnSp>
      <p:cxnSp>
        <p:nvCxnSpPr>
          <p:cNvPr id="16" name="Straight Arrow Connector 15">
            <a:extLst>
              <a:ext uri="{FF2B5EF4-FFF2-40B4-BE49-F238E27FC236}">
                <a16:creationId xmlns:a16="http://schemas.microsoft.com/office/drawing/2014/main" id="{F4C19941-684C-9F5D-3715-1D3CB22A6725}"/>
              </a:ext>
            </a:extLst>
          </p:cNvPr>
          <p:cNvCxnSpPr>
            <a:cxnSpLocks/>
          </p:cNvCxnSpPr>
          <p:nvPr/>
        </p:nvCxnSpPr>
        <p:spPr>
          <a:xfrm>
            <a:off x="3598877" y="4227542"/>
            <a:ext cx="5603846" cy="0"/>
          </a:xfrm>
          <a:prstGeom prst="straightConnector1">
            <a:avLst/>
          </a:prstGeom>
          <a:noFill/>
          <a:ln w="38100">
            <a:solidFill>
              <a:srgbClr val="00B050"/>
            </a:solidFill>
          </a:ln>
        </p:spPr>
        <p:style>
          <a:lnRef idx="2">
            <a:schemeClr val="accent1">
              <a:shade val="15000"/>
            </a:schemeClr>
          </a:lnRef>
          <a:fillRef idx="1">
            <a:schemeClr val="accent1"/>
          </a:fillRef>
          <a:effectRef idx="0">
            <a:schemeClr val="accent1"/>
          </a:effectRef>
          <a:fontRef idx="minor">
            <a:schemeClr val="lt1"/>
          </a:fontRef>
        </p:style>
      </p:cxnSp>
      <p:cxnSp>
        <p:nvCxnSpPr>
          <p:cNvPr id="19" name="Straight Arrow Connector 18">
            <a:extLst>
              <a:ext uri="{FF2B5EF4-FFF2-40B4-BE49-F238E27FC236}">
                <a16:creationId xmlns:a16="http://schemas.microsoft.com/office/drawing/2014/main" id="{BD310D41-339A-5AF4-18C2-8F2D79BDD891}"/>
              </a:ext>
            </a:extLst>
          </p:cNvPr>
          <p:cNvCxnSpPr>
            <a:cxnSpLocks/>
          </p:cNvCxnSpPr>
          <p:nvPr/>
        </p:nvCxnSpPr>
        <p:spPr>
          <a:xfrm>
            <a:off x="1356651" y="4488999"/>
            <a:ext cx="916766" cy="0"/>
          </a:xfrm>
          <a:prstGeom prst="straightConnector1">
            <a:avLst/>
          </a:prstGeom>
          <a:noFill/>
          <a:ln w="38100">
            <a:solidFill>
              <a:srgbClr val="00B050"/>
            </a:solidFill>
          </a:ln>
        </p:spPr>
        <p:style>
          <a:lnRef idx="2">
            <a:schemeClr val="accent1">
              <a:shade val="15000"/>
            </a:schemeClr>
          </a:lnRef>
          <a:fillRef idx="1">
            <a:schemeClr val="accent1"/>
          </a:fillRef>
          <a:effectRef idx="0">
            <a:schemeClr val="accent1"/>
          </a:effectRef>
          <a:fontRef idx="minor">
            <a:schemeClr val="lt1"/>
          </a:fontRef>
        </p:style>
      </p:cxnSp>
      <p:cxnSp>
        <p:nvCxnSpPr>
          <p:cNvPr id="8" name="Straight Arrow Connector 7">
            <a:extLst>
              <a:ext uri="{FF2B5EF4-FFF2-40B4-BE49-F238E27FC236}">
                <a16:creationId xmlns:a16="http://schemas.microsoft.com/office/drawing/2014/main" id="{3925A89A-C92B-CE6B-A9BF-C03A9D2677FE}"/>
              </a:ext>
            </a:extLst>
          </p:cNvPr>
          <p:cNvCxnSpPr>
            <a:cxnSpLocks/>
          </p:cNvCxnSpPr>
          <p:nvPr/>
        </p:nvCxnSpPr>
        <p:spPr>
          <a:xfrm>
            <a:off x="6425000" y="3694773"/>
            <a:ext cx="1989158" cy="0"/>
          </a:xfrm>
          <a:prstGeom prst="straightConnector1">
            <a:avLst/>
          </a:prstGeom>
          <a:noFill/>
          <a:ln w="38100">
            <a:solidFill>
              <a:srgbClr val="00B050"/>
            </a:solidFill>
          </a:ln>
        </p:spPr>
        <p:style>
          <a:lnRef idx="2">
            <a:schemeClr val="accent1">
              <a:shade val="15000"/>
            </a:schemeClr>
          </a:lnRef>
          <a:fillRef idx="1">
            <a:schemeClr val="accent1"/>
          </a:fillRef>
          <a:effectRef idx="0">
            <a:schemeClr val="accent1"/>
          </a:effectRef>
          <a:fontRef idx="minor">
            <a:schemeClr val="lt1"/>
          </a:fontRef>
        </p:style>
      </p:cxnSp>
      <p:sp>
        <p:nvSpPr>
          <p:cNvPr id="10" name="Rectangle 9">
            <a:extLst>
              <a:ext uri="{FF2B5EF4-FFF2-40B4-BE49-F238E27FC236}">
                <a16:creationId xmlns:a16="http://schemas.microsoft.com/office/drawing/2014/main" id="{DE7C0E81-C2D5-48B2-FDBD-385A442FEAFF}"/>
              </a:ext>
            </a:extLst>
          </p:cNvPr>
          <p:cNvSpPr/>
          <p:nvPr/>
        </p:nvSpPr>
        <p:spPr>
          <a:xfrm>
            <a:off x="2832847" y="2665104"/>
            <a:ext cx="1156448" cy="242045"/>
          </a:xfrm>
          <a:prstGeom prst="rect">
            <a:avLst/>
          </a:prstGeom>
          <a:noFill/>
          <a:ln w="38100">
            <a:solidFill>
              <a:srgbClr val="00B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41434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theme/theme1.xml><?xml version="1.0" encoding="utf-8"?>
<a:theme xmlns:a="http://schemas.openxmlformats.org/drawingml/2006/main" name="View">
  <a:themeElements>
    <a:clrScheme name="View">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docProps/app.xml><?xml version="1.0" encoding="utf-8"?>
<Properties xmlns="http://schemas.openxmlformats.org/officeDocument/2006/extended-properties" xmlns:vt="http://schemas.openxmlformats.org/officeDocument/2006/docPropsVTypes">
  <Template>View</Template>
  <TotalTime>236</TotalTime>
  <Words>1202</Words>
  <Application>Microsoft Office PowerPoint</Application>
  <PresentationFormat>Widescreen</PresentationFormat>
  <Paragraphs>41</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Century Schoolbook</vt:lpstr>
      <vt:lpstr>Wingdings 2</vt:lpstr>
      <vt:lpstr>View</vt:lpstr>
      <vt:lpstr>The Gospel of Mark</vt:lpstr>
      <vt:lpstr>Chapter 1 - 10 in 1</vt:lpstr>
      <vt:lpstr>Vs. 40-45; Cleansing the Leper</vt:lpstr>
      <vt:lpstr>Ch 2-3:13 - The beginning of Opposition</vt:lpstr>
      <vt:lpstr>2:1-12; The Paralytic</vt:lpstr>
      <vt:lpstr>Ch 2-3:13 - The beginning of Opposition</vt:lpstr>
      <vt:lpstr>2:14-17; Tax Collectors and Sinners</vt:lpstr>
      <vt:lpstr>Ch 2-3:13 - The beginning of Opposition</vt:lpstr>
      <vt:lpstr>2:23-28; Breaking the Sabbath?</vt:lpstr>
      <vt:lpstr>Ch 2-3:13 - The beginning of Opposition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Gospel of Mark</dc:title>
  <dc:creator>Ryan Poe</dc:creator>
  <cp:lastModifiedBy>Ryan Poe</cp:lastModifiedBy>
  <cp:revision>7</cp:revision>
  <dcterms:created xsi:type="dcterms:W3CDTF">2023-10-29T00:36:01Z</dcterms:created>
  <dcterms:modified xsi:type="dcterms:W3CDTF">2023-11-01T22:22:17Z</dcterms:modified>
</cp:coreProperties>
</file>