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77" r:id="rId4"/>
    <p:sldId id="278" r:id="rId5"/>
    <p:sldId id="266" r:id="rId6"/>
    <p:sldId id="275" r:id="rId7"/>
    <p:sldId id="276" r:id="rId8"/>
    <p:sldId id="279" r:id="rId9"/>
    <p:sldId id="281" r:id="rId10"/>
    <p:sldId id="283" r:id="rId11"/>
    <p:sldId id="282" r:id="rId12"/>
    <p:sldId id="28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73" autoAdjust="0"/>
    <p:restoredTop sz="94660"/>
  </p:normalViewPr>
  <p:slideViewPr>
    <p:cSldViewPr snapToGrid="0">
      <p:cViewPr varScale="1">
        <p:scale>
          <a:sx n="112" d="100"/>
          <a:sy n="112" d="100"/>
        </p:scale>
        <p:origin x="132"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C701EEB7-8396-41A1-9716-6788B2B4296E}" type="datetimeFigureOut">
              <a:rPr lang="en-US" smtClean="0"/>
              <a:t>11/5/2023</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DEF7254E-A3CB-4C8D-8A38-E5CD39CE9B46}"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0158252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1EEB7-8396-41A1-9716-6788B2B4296E}" type="datetimeFigureOut">
              <a:rPr lang="en-US" smtClean="0"/>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2898506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1EEB7-8396-41A1-9716-6788B2B4296E}" type="datetimeFigureOut">
              <a:rPr lang="en-US" smtClean="0"/>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097080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1EEB7-8396-41A1-9716-6788B2B4296E}" type="datetimeFigureOut">
              <a:rPr lang="en-US" smtClean="0"/>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008724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01EEB7-8396-41A1-9716-6788B2B4296E}" type="datetimeFigureOut">
              <a:rPr lang="en-US" smtClean="0"/>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32104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01EEB7-8396-41A1-9716-6788B2B4296E}" type="datetimeFigureOut">
              <a:rPr lang="en-US" smtClean="0"/>
              <a:t>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4043606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01EEB7-8396-41A1-9716-6788B2B4296E}" type="datetimeFigureOut">
              <a:rPr lang="en-US" smtClean="0"/>
              <a:t>11/5/2023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65334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01EEB7-8396-41A1-9716-6788B2B4296E}" type="datetimeFigureOut">
              <a:rPr lang="en-US" smtClean="0"/>
              <a:t>11/5/2023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73391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01EEB7-8396-41A1-9716-6788B2B4296E}" type="datetimeFigureOut">
              <a:rPr lang="en-US" smtClean="0"/>
              <a:t>11/5/2023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3202504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01EEB7-8396-41A1-9716-6788B2B4296E}" type="datetimeFigureOut">
              <a:rPr lang="en-US" smtClean="0"/>
              <a:t>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2084433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01EEB7-8396-41A1-9716-6788B2B4296E}" type="datetimeFigureOut">
              <a:rPr lang="en-US" smtClean="0"/>
              <a:t>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982929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C701EEB7-8396-41A1-9716-6788B2B4296E}" type="datetimeFigureOut">
              <a:rPr lang="en-US" smtClean="0"/>
              <a:t>11/5/2023</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DEF7254E-A3CB-4C8D-8A38-E5CD39CE9B46}" type="slidenum">
              <a:rPr lang="en-US" smtClean="0"/>
              <a:t>‹#›</a:t>
            </a:fld>
            <a:endParaRPr lang="en-US"/>
          </a:p>
        </p:txBody>
      </p:sp>
    </p:spTree>
    <p:extLst>
      <p:ext uri="{BB962C8B-B14F-4D97-AF65-F5344CB8AC3E}">
        <p14:creationId xmlns:p14="http://schemas.microsoft.com/office/powerpoint/2010/main" val="86848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4E1D8-B891-0F0E-AB17-88DD5B5CB728}"/>
              </a:ext>
            </a:extLst>
          </p:cNvPr>
          <p:cNvSpPr>
            <a:spLocks noGrp="1"/>
          </p:cNvSpPr>
          <p:nvPr>
            <p:ph type="ctrTitle"/>
          </p:nvPr>
        </p:nvSpPr>
        <p:spPr/>
        <p:txBody>
          <a:bodyPr/>
          <a:lstStyle/>
          <a:p>
            <a:r>
              <a:rPr lang="en-US" dirty="0"/>
              <a:t>The Gospel of Mark</a:t>
            </a:r>
          </a:p>
        </p:txBody>
      </p:sp>
      <p:sp>
        <p:nvSpPr>
          <p:cNvPr id="3" name="Subtitle 2">
            <a:extLst>
              <a:ext uri="{FF2B5EF4-FFF2-40B4-BE49-F238E27FC236}">
                <a16:creationId xmlns:a16="http://schemas.microsoft.com/office/drawing/2014/main" id="{36CCCF8E-142F-FB25-FF3C-80EFA7B2B465}"/>
              </a:ext>
            </a:extLst>
          </p:cNvPr>
          <p:cNvSpPr>
            <a:spLocks noGrp="1"/>
          </p:cNvSpPr>
          <p:nvPr>
            <p:ph type="subTitle" idx="1"/>
          </p:nvPr>
        </p:nvSpPr>
        <p:spPr/>
        <p:txBody>
          <a:bodyPr/>
          <a:lstStyle/>
          <a:p>
            <a:r>
              <a:rPr lang="en-US" dirty="0"/>
              <a:t>Lesson 3</a:t>
            </a:r>
          </a:p>
          <a:p>
            <a:r>
              <a:rPr lang="en-US" dirty="0"/>
              <a:t>Mark 3:14-4:34</a:t>
            </a:r>
          </a:p>
        </p:txBody>
      </p:sp>
    </p:spTree>
    <p:extLst>
      <p:ext uri="{BB962C8B-B14F-4D97-AF65-F5344CB8AC3E}">
        <p14:creationId xmlns:p14="http://schemas.microsoft.com/office/powerpoint/2010/main" val="3618208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marL="0" indent="0">
              <a:spcBef>
                <a:spcPts val="600"/>
              </a:spcBef>
              <a:buNone/>
            </a:pPr>
            <a:r>
              <a:rPr lang="en-US" sz="2000" dirty="0"/>
              <a:t>10 As soon as He was alone, His followers, along with the twelve, began asking Him about the parables. 11 And He was saying to them, “To you has been given the </a:t>
            </a:r>
            <a:r>
              <a:rPr lang="en-US" sz="2000" b="1" dirty="0"/>
              <a:t>mystery of the kingdom of God</a:t>
            </a:r>
            <a:r>
              <a:rPr lang="en-US" sz="2000" dirty="0"/>
              <a:t>, but those who are outside get everything in parables, 12 so that WHILE SEEING, THEY MAY SEE AND NOT PERCEIVE, AND WHILE HEARING, THEY MAY HEAR AND NOT UNDERSTAND, OTHERWISE THEY MIGHT RETURN AND BE FORGIVEN.”</a:t>
            </a:r>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Parable of the Sower 4:10-11</a:t>
            </a:r>
          </a:p>
        </p:txBody>
      </p:sp>
    </p:spTree>
    <p:extLst>
      <p:ext uri="{BB962C8B-B14F-4D97-AF65-F5344CB8AC3E}">
        <p14:creationId xmlns:p14="http://schemas.microsoft.com/office/powerpoint/2010/main" val="2984792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marL="0" indent="0">
              <a:spcBef>
                <a:spcPts val="600"/>
              </a:spcBef>
              <a:buNone/>
            </a:pPr>
            <a:r>
              <a:rPr lang="en-US" sz="2000" dirty="0"/>
              <a:t>13 And He said to them, “Do you not understand this parable? How will you understand all the parables? 14 The </a:t>
            </a:r>
            <a:r>
              <a:rPr lang="en-US" sz="2000" dirty="0" err="1"/>
              <a:t>sower</a:t>
            </a:r>
            <a:r>
              <a:rPr lang="en-US" sz="2000" dirty="0"/>
              <a:t> sows the word. 15 These are the ones who are beside the road where the word is sown; and when they hear, immediately Satan comes and takes away the word which has been sown in them. 16 In a similar way these are the ones on whom seed was sown on the rocky places, who, when they hear the word, immediately receive it with joy; 17 and they have no firm root in themselves, but are only temporary; then, when affliction or persecution arises because of the word, immediately they fall away. 18 And others are the ones on whom seed was sown among the thorns; these are the ones who have heard the word, 19 but the worries of the world, and the deceitfulness of riches, and the desires for other things enter in and choke the word, and it becomes unfruitful. 20 And those are the ones on whom seed was sown on the good soil; and they hear the word and accept it and bear fruit, thirty, sixty, and a hundredfold.”</a:t>
            </a:r>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Parable of the Sower 4:1-25</a:t>
            </a:r>
          </a:p>
        </p:txBody>
      </p:sp>
      <p:cxnSp>
        <p:nvCxnSpPr>
          <p:cNvPr id="2" name="Straight Arrow Connector 1">
            <a:extLst>
              <a:ext uri="{FF2B5EF4-FFF2-40B4-BE49-F238E27FC236}">
                <a16:creationId xmlns:a16="http://schemas.microsoft.com/office/drawing/2014/main" id="{8E10E2BC-E94C-C2D9-98FF-362B79D527ED}"/>
              </a:ext>
            </a:extLst>
          </p:cNvPr>
          <p:cNvCxnSpPr>
            <a:cxnSpLocks/>
          </p:cNvCxnSpPr>
          <p:nvPr/>
        </p:nvCxnSpPr>
        <p:spPr>
          <a:xfrm>
            <a:off x="7519279" y="3028897"/>
            <a:ext cx="1727271"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cxnSp>
        <p:nvCxnSpPr>
          <p:cNvPr id="5" name="Straight Arrow Connector 4">
            <a:extLst>
              <a:ext uri="{FF2B5EF4-FFF2-40B4-BE49-F238E27FC236}">
                <a16:creationId xmlns:a16="http://schemas.microsoft.com/office/drawing/2014/main" id="{5CA49DF8-93B7-9B77-7BC0-DE659681ED17}"/>
              </a:ext>
            </a:extLst>
          </p:cNvPr>
          <p:cNvCxnSpPr>
            <a:cxnSpLocks/>
          </p:cNvCxnSpPr>
          <p:nvPr/>
        </p:nvCxnSpPr>
        <p:spPr>
          <a:xfrm>
            <a:off x="1364883" y="3343667"/>
            <a:ext cx="4095880"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cxnSp>
        <p:nvCxnSpPr>
          <p:cNvPr id="8" name="Straight Arrow Connector 7">
            <a:extLst>
              <a:ext uri="{FF2B5EF4-FFF2-40B4-BE49-F238E27FC236}">
                <a16:creationId xmlns:a16="http://schemas.microsoft.com/office/drawing/2014/main" id="{A402659A-5ECE-D390-A23F-EA6C71C951F4}"/>
              </a:ext>
            </a:extLst>
          </p:cNvPr>
          <p:cNvCxnSpPr>
            <a:cxnSpLocks/>
          </p:cNvCxnSpPr>
          <p:nvPr/>
        </p:nvCxnSpPr>
        <p:spPr>
          <a:xfrm>
            <a:off x="7834050" y="4189701"/>
            <a:ext cx="1727271"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cxnSp>
        <p:nvCxnSpPr>
          <p:cNvPr id="9" name="Straight Arrow Connector 8">
            <a:extLst>
              <a:ext uri="{FF2B5EF4-FFF2-40B4-BE49-F238E27FC236}">
                <a16:creationId xmlns:a16="http://schemas.microsoft.com/office/drawing/2014/main" id="{7F19C868-8A00-9583-23E0-57ED8CC9D2BE}"/>
              </a:ext>
            </a:extLst>
          </p:cNvPr>
          <p:cNvCxnSpPr>
            <a:cxnSpLocks/>
          </p:cNvCxnSpPr>
          <p:nvPr/>
        </p:nvCxnSpPr>
        <p:spPr>
          <a:xfrm>
            <a:off x="1364883" y="4478833"/>
            <a:ext cx="8196438"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cxnSp>
        <p:nvCxnSpPr>
          <p:cNvPr id="11" name="Straight Arrow Connector 10">
            <a:extLst>
              <a:ext uri="{FF2B5EF4-FFF2-40B4-BE49-F238E27FC236}">
                <a16:creationId xmlns:a16="http://schemas.microsoft.com/office/drawing/2014/main" id="{C495C9A3-B2CC-3576-A954-38225327A542}"/>
              </a:ext>
            </a:extLst>
          </p:cNvPr>
          <p:cNvCxnSpPr>
            <a:cxnSpLocks/>
          </p:cNvCxnSpPr>
          <p:nvPr/>
        </p:nvCxnSpPr>
        <p:spPr>
          <a:xfrm>
            <a:off x="8101413" y="5068494"/>
            <a:ext cx="1459908"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cxnSp>
        <p:nvCxnSpPr>
          <p:cNvPr id="12" name="Straight Arrow Connector 11">
            <a:extLst>
              <a:ext uri="{FF2B5EF4-FFF2-40B4-BE49-F238E27FC236}">
                <a16:creationId xmlns:a16="http://schemas.microsoft.com/office/drawing/2014/main" id="{105F8920-9297-7917-398E-7E7F2BF22CF1}"/>
              </a:ext>
            </a:extLst>
          </p:cNvPr>
          <p:cNvCxnSpPr>
            <a:cxnSpLocks/>
          </p:cNvCxnSpPr>
          <p:nvPr/>
        </p:nvCxnSpPr>
        <p:spPr>
          <a:xfrm>
            <a:off x="1364883" y="5357626"/>
            <a:ext cx="8196438"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cxnSp>
        <p:nvCxnSpPr>
          <p:cNvPr id="15" name="Straight Arrow Connector 14">
            <a:extLst>
              <a:ext uri="{FF2B5EF4-FFF2-40B4-BE49-F238E27FC236}">
                <a16:creationId xmlns:a16="http://schemas.microsoft.com/office/drawing/2014/main" id="{EE1FC3A2-4FC6-1E67-3775-7E76B2803DA2}"/>
              </a:ext>
            </a:extLst>
          </p:cNvPr>
          <p:cNvCxnSpPr>
            <a:cxnSpLocks/>
          </p:cNvCxnSpPr>
          <p:nvPr/>
        </p:nvCxnSpPr>
        <p:spPr>
          <a:xfrm>
            <a:off x="1364883" y="5638213"/>
            <a:ext cx="6469167"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sp>
        <p:nvSpPr>
          <p:cNvPr id="17" name="Rectangle 16">
            <a:extLst>
              <a:ext uri="{FF2B5EF4-FFF2-40B4-BE49-F238E27FC236}">
                <a16:creationId xmlns:a16="http://schemas.microsoft.com/office/drawing/2014/main" id="{24860D67-666B-02DE-2B39-6B3B93F1380C}"/>
              </a:ext>
            </a:extLst>
          </p:cNvPr>
          <p:cNvSpPr/>
          <p:nvPr/>
        </p:nvSpPr>
        <p:spPr>
          <a:xfrm>
            <a:off x="2945559" y="5950726"/>
            <a:ext cx="2199009" cy="260055"/>
          </a:xfrm>
          <a:prstGeom prst="rect">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8041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a:spcBef>
                <a:spcPts val="600"/>
              </a:spcBef>
            </a:pPr>
            <a:r>
              <a:rPr lang="en-US" sz="2000" b="1" dirty="0"/>
              <a:t>3:13-19; </a:t>
            </a:r>
            <a:r>
              <a:rPr lang="en-US" sz="2000" dirty="0"/>
              <a:t>Calling the 12</a:t>
            </a:r>
          </a:p>
          <a:p>
            <a:pPr>
              <a:spcBef>
                <a:spcPts val="600"/>
              </a:spcBef>
            </a:pPr>
            <a:r>
              <a:rPr lang="en-US" sz="2000" b="1" dirty="0"/>
              <a:t>3:20-21; </a:t>
            </a:r>
            <a:r>
              <a:rPr lang="en-US" sz="2000" dirty="0"/>
              <a:t>“He has lost His senses”</a:t>
            </a:r>
          </a:p>
          <a:p>
            <a:pPr>
              <a:spcBef>
                <a:spcPts val="600"/>
              </a:spcBef>
            </a:pPr>
            <a:r>
              <a:rPr lang="en-US" sz="2000" b="1" dirty="0"/>
              <a:t>3:22-30; </a:t>
            </a:r>
            <a:r>
              <a:rPr lang="en-US" sz="2000" dirty="0"/>
              <a:t>“He casts out the demons by the ruler of the demons.”</a:t>
            </a:r>
          </a:p>
          <a:p>
            <a:pPr>
              <a:spcBef>
                <a:spcPts val="600"/>
              </a:spcBef>
            </a:pPr>
            <a:r>
              <a:rPr lang="en-US" sz="2000" b="1" dirty="0"/>
              <a:t>3:31-35; </a:t>
            </a:r>
            <a:r>
              <a:rPr lang="en-US" sz="2000" dirty="0"/>
              <a:t>“These are my mother, and my sister, and my brother”</a:t>
            </a:r>
            <a:endParaRPr lang="en-US" sz="2000" b="1" dirty="0"/>
          </a:p>
          <a:p>
            <a:pPr>
              <a:spcBef>
                <a:spcPts val="600"/>
              </a:spcBef>
            </a:pPr>
            <a:r>
              <a:rPr lang="en-US" sz="2000" b="1" dirty="0"/>
              <a:t>4:1-20; </a:t>
            </a:r>
            <a:r>
              <a:rPr lang="en-US" sz="2000" dirty="0"/>
              <a:t>The Parable of the Sower</a:t>
            </a:r>
          </a:p>
          <a:p>
            <a:pPr>
              <a:spcBef>
                <a:spcPts val="600"/>
              </a:spcBef>
            </a:pPr>
            <a:r>
              <a:rPr lang="en-US" sz="2000" b="1" dirty="0"/>
              <a:t>4:21-25; </a:t>
            </a:r>
            <a:r>
              <a:rPr lang="en-US" sz="2000" dirty="0"/>
              <a:t>The intention of the Word</a:t>
            </a:r>
          </a:p>
          <a:p>
            <a:pPr lvl="1">
              <a:spcBef>
                <a:spcPts val="600"/>
              </a:spcBef>
            </a:pPr>
            <a:r>
              <a:rPr lang="en-US" dirty="0"/>
              <a:t>21 And He was saying to them, “A lamp is not brought to be put under a basket, is it, or under a bed? Is it not brought to be put on the lampstand? 22 For nothing is hidden, except to be revealed; nor has anything been secret, but that it would come to light. 23 If anyone has ears to hear, let him hear.” 24 And He was saying to them, “Take care what you listen to. By your standard of measure it will be measured to you; and more will be given you besides. 25 For whoever has, to him more shall be given; and whoever does not have, even what he has shall be taken away from him.”</a:t>
            </a:r>
          </a:p>
          <a:p>
            <a:pPr>
              <a:spcBef>
                <a:spcPts val="600"/>
              </a:spcBef>
            </a:pPr>
            <a:r>
              <a:rPr lang="en-US" sz="2000" b="1" dirty="0"/>
              <a:t>4:26-34; </a:t>
            </a:r>
            <a:r>
              <a:rPr lang="en-US" sz="2000" dirty="0"/>
              <a:t>Kingdom Parables of Growth</a:t>
            </a:r>
            <a:endParaRPr lang="en-US" sz="1800" b="1" dirty="0"/>
          </a:p>
          <a:p>
            <a:pPr lvl="1">
              <a:spcBef>
                <a:spcPts val="600"/>
              </a:spcBef>
            </a:pPr>
            <a:endParaRPr lang="en-US" sz="1800" b="1" dirty="0"/>
          </a:p>
          <a:p>
            <a:pPr>
              <a:spcBef>
                <a:spcPts val="600"/>
              </a:spcBef>
            </a:pPr>
            <a:endParaRPr lang="en-US" sz="2000" dirty="0"/>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Outline 3:13-4:34</a:t>
            </a:r>
          </a:p>
        </p:txBody>
      </p:sp>
    </p:spTree>
    <p:extLst>
      <p:ext uri="{BB962C8B-B14F-4D97-AF65-F5344CB8AC3E}">
        <p14:creationId xmlns:p14="http://schemas.microsoft.com/office/powerpoint/2010/main" val="2846572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a:spcBef>
                <a:spcPts val="600"/>
              </a:spcBef>
            </a:pPr>
            <a:r>
              <a:rPr lang="en-US" sz="2000" b="1" dirty="0"/>
              <a:t>3:13-19; </a:t>
            </a:r>
            <a:r>
              <a:rPr lang="en-US" sz="2000" dirty="0"/>
              <a:t>Calling the 12</a:t>
            </a:r>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Outline 3:13-4:34</a:t>
            </a:r>
          </a:p>
        </p:txBody>
      </p:sp>
    </p:spTree>
    <p:extLst>
      <p:ext uri="{BB962C8B-B14F-4D97-AF65-F5344CB8AC3E}">
        <p14:creationId xmlns:p14="http://schemas.microsoft.com/office/powerpoint/2010/main" val="650464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0FB8A-018E-8F67-95A2-201821CCDF3F}"/>
              </a:ext>
            </a:extLst>
          </p:cNvPr>
          <p:cNvSpPr>
            <a:spLocks noGrp="1"/>
          </p:cNvSpPr>
          <p:nvPr>
            <p:ph type="title"/>
          </p:nvPr>
        </p:nvSpPr>
        <p:spPr/>
        <p:txBody>
          <a:bodyPr/>
          <a:lstStyle/>
          <a:p>
            <a:r>
              <a:rPr lang="en-US" b="1" dirty="0"/>
              <a:t>Vs. 13-19</a:t>
            </a:r>
            <a:r>
              <a:rPr lang="en-US" dirty="0"/>
              <a:t>; Calling the 12</a:t>
            </a:r>
          </a:p>
        </p:txBody>
      </p:sp>
      <p:sp>
        <p:nvSpPr>
          <p:cNvPr id="3" name="Content Placeholder 2">
            <a:extLst>
              <a:ext uri="{FF2B5EF4-FFF2-40B4-BE49-F238E27FC236}">
                <a16:creationId xmlns:a16="http://schemas.microsoft.com/office/drawing/2014/main" id="{858272FF-26B8-F881-E9EE-C5404A2DA878}"/>
              </a:ext>
            </a:extLst>
          </p:cNvPr>
          <p:cNvSpPr>
            <a:spLocks noGrp="1"/>
          </p:cNvSpPr>
          <p:nvPr>
            <p:ph idx="1"/>
          </p:nvPr>
        </p:nvSpPr>
        <p:spPr>
          <a:xfrm>
            <a:off x="1261872" y="1828800"/>
            <a:ext cx="8509657" cy="4351337"/>
          </a:xfrm>
        </p:spPr>
        <p:txBody>
          <a:bodyPr>
            <a:normAutofit/>
          </a:bodyPr>
          <a:lstStyle/>
          <a:p>
            <a:pPr marL="0" indent="0">
              <a:buNone/>
            </a:pPr>
            <a:r>
              <a:rPr lang="en-US" sz="2000" dirty="0"/>
              <a:t>13 And He went up on the mountain and summoned those whom He Himself wanted, and they came to Him. 14 And He appointed twelve, so that they would be with Him and that He could send them out to preach, 15 and to have authority to cast out the demons. </a:t>
            </a:r>
          </a:p>
        </p:txBody>
      </p:sp>
      <p:cxnSp>
        <p:nvCxnSpPr>
          <p:cNvPr id="15" name="Straight Arrow Connector 14">
            <a:extLst>
              <a:ext uri="{FF2B5EF4-FFF2-40B4-BE49-F238E27FC236}">
                <a16:creationId xmlns:a16="http://schemas.microsoft.com/office/drawing/2014/main" id="{7461B6CC-6858-2918-8B67-4487D90C2438}"/>
              </a:ext>
            </a:extLst>
          </p:cNvPr>
          <p:cNvCxnSpPr>
            <a:cxnSpLocks/>
          </p:cNvCxnSpPr>
          <p:nvPr/>
        </p:nvCxnSpPr>
        <p:spPr>
          <a:xfrm>
            <a:off x="3632433" y="2718034"/>
            <a:ext cx="1426128"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cxnSp>
        <p:nvCxnSpPr>
          <p:cNvPr id="7" name="Straight Arrow Connector 6">
            <a:extLst>
              <a:ext uri="{FF2B5EF4-FFF2-40B4-BE49-F238E27FC236}">
                <a16:creationId xmlns:a16="http://schemas.microsoft.com/office/drawing/2014/main" id="{7352692C-ADEF-8E32-C4CF-7F7DD9A1E193}"/>
              </a:ext>
            </a:extLst>
          </p:cNvPr>
          <p:cNvCxnSpPr>
            <a:cxnSpLocks/>
          </p:cNvCxnSpPr>
          <p:nvPr/>
        </p:nvCxnSpPr>
        <p:spPr>
          <a:xfrm>
            <a:off x="1352026" y="3029825"/>
            <a:ext cx="812334"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cxnSp>
        <p:nvCxnSpPr>
          <p:cNvPr id="9" name="Straight Arrow Connector 8">
            <a:extLst>
              <a:ext uri="{FF2B5EF4-FFF2-40B4-BE49-F238E27FC236}">
                <a16:creationId xmlns:a16="http://schemas.microsoft.com/office/drawing/2014/main" id="{DEF4CD7F-2A24-0839-AF8A-47017620539C}"/>
              </a:ext>
            </a:extLst>
          </p:cNvPr>
          <p:cNvCxnSpPr>
            <a:cxnSpLocks/>
          </p:cNvCxnSpPr>
          <p:nvPr/>
        </p:nvCxnSpPr>
        <p:spPr>
          <a:xfrm>
            <a:off x="5615031" y="3029825"/>
            <a:ext cx="2337732"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1615067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a:spcBef>
                <a:spcPts val="600"/>
              </a:spcBef>
            </a:pPr>
            <a:r>
              <a:rPr lang="en-US" sz="2000" b="1" dirty="0"/>
              <a:t>3:13-19; </a:t>
            </a:r>
            <a:r>
              <a:rPr lang="en-US" sz="2000" dirty="0"/>
              <a:t>Calling the 12</a:t>
            </a:r>
          </a:p>
          <a:p>
            <a:pPr>
              <a:spcBef>
                <a:spcPts val="600"/>
              </a:spcBef>
            </a:pPr>
            <a:r>
              <a:rPr lang="en-US" sz="2000" b="1" dirty="0"/>
              <a:t>3:20-21; </a:t>
            </a:r>
            <a:r>
              <a:rPr lang="en-US" sz="2000" dirty="0"/>
              <a:t>“He has lost His senses”</a:t>
            </a:r>
          </a:p>
          <a:p>
            <a:pPr>
              <a:spcBef>
                <a:spcPts val="600"/>
              </a:spcBef>
            </a:pPr>
            <a:r>
              <a:rPr lang="en-US" sz="2000" b="1" dirty="0"/>
              <a:t>3:22-30; </a:t>
            </a:r>
            <a:r>
              <a:rPr lang="en-US" sz="2000" dirty="0"/>
              <a:t>“He casts out the demons by the ruler of the demons.”</a:t>
            </a:r>
            <a:endParaRPr lang="en-US" sz="1800" b="1" dirty="0"/>
          </a:p>
          <a:p>
            <a:pPr>
              <a:spcBef>
                <a:spcPts val="600"/>
              </a:spcBef>
            </a:pPr>
            <a:endParaRPr lang="en-US" sz="2000" dirty="0"/>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Outline 3:13-4:34</a:t>
            </a:r>
          </a:p>
        </p:txBody>
      </p:sp>
    </p:spTree>
    <p:extLst>
      <p:ext uri="{BB962C8B-B14F-4D97-AF65-F5344CB8AC3E}">
        <p14:creationId xmlns:p14="http://schemas.microsoft.com/office/powerpoint/2010/main" val="926332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0FB8A-018E-8F67-95A2-201821CCDF3F}"/>
              </a:ext>
            </a:extLst>
          </p:cNvPr>
          <p:cNvSpPr>
            <a:spLocks noGrp="1"/>
          </p:cNvSpPr>
          <p:nvPr>
            <p:ph type="title"/>
          </p:nvPr>
        </p:nvSpPr>
        <p:spPr/>
        <p:txBody>
          <a:bodyPr/>
          <a:lstStyle/>
          <a:p>
            <a:r>
              <a:rPr lang="en-US" b="1" dirty="0"/>
              <a:t>Vs. 20-22</a:t>
            </a:r>
            <a:r>
              <a:rPr lang="en-US" dirty="0"/>
              <a:t>; He has lost His Senses</a:t>
            </a:r>
          </a:p>
        </p:txBody>
      </p:sp>
      <p:sp>
        <p:nvSpPr>
          <p:cNvPr id="3" name="Content Placeholder 2">
            <a:extLst>
              <a:ext uri="{FF2B5EF4-FFF2-40B4-BE49-F238E27FC236}">
                <a16:creationId xmlns:a16="http://schemas.microsoft.com/office/drawing/2014/main" id="{858272FF-26B8-F881-E9EE-C5404A2DA878}"/>
              </a:ext>
            </a:extLst>
          </p:cNvPr>
          <p:cNvSpPr>
            <a:spLocks noGrp="1"/>
          </p:cNvSpPr>
          <p:nvPr>
            <p:ph idx="1"/>
          </p:nvPr>
        </p:nvSpPr>
        <p:spPr>
          <a:xfrm>
            <a:off x="1261872" y="1828800"/>
            <a:ext cx="8509657" cy="4351337"/>
          </a:xfrm>
        </p:spPr>
        <p:txBody>
          <a:bodyPr>
            <a:normAutofit/>
          </a:bodyPr>
          <a:lstStyle/>
          <a:p>
            <a:pPr marL="0" indent="0">
              <a:buNone/>
            </a:pPr>
            <a:r>
              <a:rPr lang="en-US" sz="2000" dirty="0"/>
              <a:t>20 And He came home, and the crowd gathered again, to such an extent that they could not even eat a meal. 21 When His own people heard of this, they went out to take custody of Him; for they were saying, “He has lost His senses.” </a:t>
            </a:r>
          </a:p>
          <a:p>
            <a:pPr marL="0" indent="0">
              <a:buNone/>
            </a:pPr>
            <a:endParaRPr lang="en-US" sz="2000" dirty="0"/>
          </a:p>
          <a:p>
            <a:pPr marL="0" indent="0">
              <a:buNone/>
            </a:pPr>
            <a:r>
              <a:rPr lang="en-US" sz="2000" dirty="0"/>
              <a:t>22 The scribes who came down from Jerusalem were saying, “He is possessed by </a:t>
            </a:r>
            <a:r>
              <a:rPr lang="en-US" sz="2000" dirty="0" err="1"/>
              <a:t>Beelzebul</a:t>
            </a:r>
            <a:r>
              <a:rPr lang="en-US" sz="2000" dirty="0"/>
              <a:t>,” and “He casts out the demons by the ruler of the demons.” </a:t>
            </a:r>
          </a:p>
        </p:txBody>
      </p:sp>
      <p:cxnSp>
        <p:nvCxnSpPr>
          <p:cNvPr id="4" name="Straight Arrow Connector 3">
            <a:extLst>
              <a:ext uri="{FF2B5EF4-FFF2-40B4-BE49-F238E27FC236}">
                <a16:creationId xmlns:a16="http://schemas.microsoft.com/office/drawing/2014/main" id="{6093ECC8-2BF3-730D-BAF0-C1FA61633C4F}"/>
              </a:ext>
            </a:extLst>
          </p:cNvPr>
          <p:cNvCxnSpPr>
            <a:cxnSpLocks/>
          </p:cNvCxnSpPr>
          <p:nvPr/>
        </p:nvCxnSpPr>
        <p:spPr>
          <a:xfrm>
            <a:off x="6912528" y="2456329"/>
            <a:ext cx="2446625"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sp>
        <p:nvSpPr>
          <p:cNvPr id="10" name="Rectangle 9">
            <a:extLst>
              <a:ext uri="{FF2B5EF4-FFF2-40B4-BE49-F238E27FC236}">
                <a16:creationId xmlns:a16="http://schemas.microsoft.com/office/drawing/2014/main" id="{D9102AEA-1D0D-5E6D-0BE6-4E4CF8EE52B4}"/>
              </a:ext>
            </a:extLst>
          </p:cNvPr>
          <p:cNvSpPr/>
          <p:nvPr/>
        </p:nvSpPr>
        <p:spPr>
          <a:xfrm>
            <a:off x="2253349" y="2776756"/>
            <a:ext cx="2956214" cy="260055"/>
          </a:xfrm>
          <a:prstGeom prst="rect">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a:extLst>
              <a:ext uri="{FF2B5EF4-FFF2-40B4-BE49-F238E27FC236}">
                <a16:creationId xmlns:a16="http://schemas.microsoft.com/office/drawing/2014/main" id="{7461B6CC-6858-2918-8B67-4487D90C2438}"/>
              </a:ext>
            </a:extLst>
          </p:cNvPr>
          <p:cNvCxnSpPr>
            <a:cxnSpLocks/>
          </p:cNvCxnSpPr>
          <p:nvPr/>
        </p:nvCxnSpPr>
        <p:spPr>
          <a:xfrm>
            <a:off x="1362634" y="2718034"/>
            <a:ext cx="5952566"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3422868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a:spcBef>
                <a:spcPts val="600"/>
              </a:spcBef>
            </a:pPr>
            <a:r>
              <a:rPr lang="en-US" sz="2000" b="1" dirty="0"/>
              <a:t>3:13-19; </a:t>
            </a:r>
            <a:r>
              <a:rPr lang="en-US" sz="2000" dirty="0"/>
              <a:t>Calling the 12</a:t>
            </a:r>
          </a:p>
          <a:p>
            <a:pPr>
              <a:spcBef>
                <a:spcPts val="600"/>
              </a:spcBef>
            </a:pPr>
            <a:r>
              <a:rPr lang="en-US" sz="2000" b="1" dirty="0"/>
              <a:t>3:20-21; </a:t>
            </a:r>
            <a:r>
              <a:rPr lang="en-US" sz="2000" dirty="0"/>
              <a:t>“He has lost His senses”</a:t>
            </a:r>
          </a:p>
          <a:p>
            <a:pPr>
              <a:spcBef>
                <a:spcPts val="600"/>
              </a:spcBef>
            </a:pPr>
            <a:r>
              <a:rPr lang="en-US" sz="2000" b="1" dirty="0"/>
              <a:t>3:22-30; </a:t>
            </a:r>
            <a:r>
              <a:rPr lang="en-US" sz="2000" dirty="0"/>
              <a:t>“He casts out the demons by the ruler of the demons.”</a:t>
            </a:r>
          </a:p>
          <a:p>
            <a:pPr>
              <a:spcBef>
                <a:spcPts val="600"/>
              </a:spcBef>
            </a:pPr>
            <a:r>
              <a:rPr lang="en-US" sz="2000" b="1" dirty="0"/>
              <a:t>3:31-35; </a:t>
            </a:r>
            <a:r>
              <a:rPr lang="en-US" sz="2000" dirty="0"/>
              <a:t>“These are my mother, and my sister, and my brother”</a:t>
            </a:r>
            <a:endParaRPr lang="en-US" sz="1800" b="1" dirty="0"/>
          </a:p>
          <a:p>
            <a:pPr>
              <a:spcBef>
                <a:spcPts val="600"/>
              </a:spcBef>
            </a:pPr>
            <a:endParaRPr lang="en-US" sz="2000" dirty="0"/>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Outline 3:13-4:34</a:t>
            </a:r>
          </a:p>
        </p:txBody>
      </p:sp>
    </p:spTree>
    <p:extLst>
      <p:ext uri="{BB962C8B-B14F-4D97-AF65-F5344CB8AC3E}">
        <p14:creationId xmlns:p14="http://schemas.microsoft.com/office/powerpoint/2010/main" val="3577197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0FB8A-018E-8F67-95A2-201821CCDF3F}"/>
              </a:ext>
            </a:extLst>
          </p:cNvPr>
          <p:cNvSpPr>
            <a:spLocks noGrp="1"/>
          </p:cNvSpPr>
          <p:nvPr>
            <p:ph type="title"/>
          </p:nvPr>
        </p:nvSpPr>
        <p:spPr/>
        <p:txBody>
          <a:bodyPr/>
          <a:lstStyle/>
          <a:p>
            <a:r>
              <a:rPr lang="en-US" b="1" dirty="0"/>
              <a:t>Vs. 31-35</a:t>
            </a:r>
            <a:r>
              <a:rPr lang="en-US" dirty="0"/>
              <a:t>; Christ’s Family</a:t>
            </a:r>
          </a:p>
        </p:txBody>
      </p:sp>
      <p:sp>
        <p:nvSpPr>
          <p:cNvPr id="3" name="Content Placeholder 2">
            <a:extLst>
              <a:ext uri="{FF2B5EF4-FFF2-40B4-BE49-F238E27FC236}">
                <a16:creationId xmlns:a16="http://schemas.microsoft.com/office/drawing/2014/main" id="{858272FF-26B8-F881-E9EE-C5404A2DA878}"/>
              </a:ext>
            </a:extLst>
          </p:cNvPr>
          <p:cNvSpPr>
            <a:spLocks noGrp="1"/>
          </p:cNvSpPr>
          <p:nvPr>
            <p:ph idx="1"/>
          </p:nvPr>
        </p:nvSpPr>
        <p:spPr>
          <a:xfrm>
            <a:off x="1261872" y="1828800"/>
            <a:ext cx="8509657" cy="4351337"/>
          </a:xfrm>
        </p:spPr>
        <p:txBody>
          <a:bodyPr>
            <a:normAutofit/>
          </a:bodyPr>
          <a:lstStyle/>
          <a:p>
            <a:pPr marL="0" indent="0">
              <a:buNone/>
            </a:pPr>
            <a:r>
              <a:rPr lang="en-US" sz="2000" dirty="0"/>
              <a:t>31 Then His mother and His brothers arrived, and standing outside they sent word to Him and called Him. 32 A crowd was sitting around Him, and they said to Him, “Behold, Your mother and Your brothers are outside looking for You.” 33 Answering them, He said, “Who are My mother and My brothers?” 34 Looking about at those who were sitting around Him, He said, “Behold My mother and My brothers! 35 For whoever does the will of God, he is My brother and sister and mother.”</a:t>
            </a:r>
          </a:p>
        </p:txBody>
      </p:sp>
      <p:cxnSp>
        <p:nvCxnSpPr>
          <p:cNvPr id="4" name="Straight Arrow Connector 3">
            <a:extLst>
              <a:ext uri="{FF2B5EF4-FFF2-40B4-BE49-F238E27FC236}">
                <a16:creationId xmlns:a16="http://schemas.microsoft.com/office/drawing/2014/main" id="{6093ECC8-2BF3-730D-BAF0-C1FA61633C4F}"/>
              </a:ext>
            </a:extLst>
          </p:cNvPr>
          <p:cNvCxnSpPr>
            <a:cxnSpLocks/>
          </p:cNvCxnSpPr>
          <p:nvPr/>
        </p:nvCxnSpPr>
        <p:spPr>
          <a:xfrm flipV="1">
            <a:off x="4773335" y="2718034"/>
            <a:ext cx="4689447" cy="6744"/>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sp>
        <p:nvSpPr>
          <p:cNvPr id="10" name="Rectangle 9">
            <a:extLst>
              <a:ext uri="{FF2B5EF4-FFF2-40B4-BE49-F238E27FC236}">
                <a16:creationId xmlns:a16="http://schemas.microsoft.com/office/drawing/2014/main" id="{D9102AEA-1D0D-5E6D-0BE6-4E4CF8EE52B4}"/>
              </a:ext>
            </a:extLst>
          </p:cNvPr>
          <p:cNvSpPr/>
          <p:nvPr/>
        </p:nvSpPr>
        <p:spPr>
          <a:xfrm>
            <a:off x="1812022" y="3605620"/>
            <a:ext cx="3464653" cy="283004"/>
          </a:xfrm>
          <a:prstGeom prst="rect">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a:extLst>
              <a:ext uri="{FF2B5EF4-FFF2-40B4-BE49-F238E27FC236}">
                <a16:creationId xmlns:a16="http://schemas.microsoft.com/office/drawing/2014/main" id="{7461B6CC-6858-2918-8B67-4487D90C2438}"/>
              </a:ext>
            </a:extLst>
          </p:cNvPr>
          <p:cNvCxnSpPr>
            <a:cxnSpLocks/>
          </p:cNvCxnSpPr>
          <p:nvPr/>
        </p:nvCxnSpPr>
        <p:spPr>
          <a:xfrm>
            <a:off x="1333850" y="3020034"/>
            <a:ext cx="1342144" cy="0"/>
          </a:xfrm>
          <a:prstGeom prst="straightConnector1">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3908339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a:spcBef>
                <a:spcPts val="600"/>
              </a:spcBef>
            </a:pPr>
            <a:r>
              <a:rPr lang="en-US" sz="2000" b="1" dirty="0"/>
              <a:t>3:13-19; </a:t>
            </a:r>
            <a:r>
              <a:rPr lang="en-US" sz="2000" dirty="0"/>
              <a:t>Calling the 12</a:t>
            </a:r>
          </a:p>
          <a:p>
            <a:pPr>
              <a:spcBef>
                <a:spcPts val="600"/>
              </a:spcBef>
            </a:pPr>
            <a:r>
              <a:rPr lang="en-US" sz="2000" b="1" dirty="0"/>
              <a:t>3:20-21; </a:t>
            </a:r>
            <a:r>
              <a:rPr lang="en-US" sz="2000" dirty="0"/>
              <a:t>“He has lost His senses”</a:t>
            </a:r>
          </a:p>
          <a:p>
            <a:pPr>
              <a:spcBef>
                <a:spcPts val="600"/>
              </a:spcBef>
            </a:pPr>
            <a:r>
              <a:rPr lang="en-US" sz="2000" b="1" dirty="0"/>
              <a:t>3:22-30; </a:t>
            </a:r>
            <a:r>
              <a:rPr lang="en-US" sz="2000" dirty="0"/>
              <a:t>“He casts out the demons by the ruler of the demons.”</a:t>
            </a:r>
          </a:p>
          <a:p>
            <a:pPr>
              <a:spcBef>
                <a:spcPts val="600"/>
              </a:spcBef>
            </a:pPr>
            <a:r>
              <a:rPr lang="en-US" sz="2000" b="1" dirty="0"/>
              <a:t>3:31-35; </a:t>
            </a:r>
            <a:r>
              <a:rPr lang="en-US" sz="2000" dirty="0"/>
              <a:t>“These are my mother, and my sister, and my brother”</a:t>
            </a:r>
            <a:endParaRPr lang="en-US" sz="2000" b="1" dirty="0"/>
          </a:p>
          <a:p>
            <a:pPr>
              <a:spcBef>
                <a:spcPts val="600"/>
              </a:spcBef>
            </a:pPr>
            <a:r>
              <a:rPr lang="en-US" sz="2000" b="1" dirty="0"/>
              <a:t>4:1-20; </a:t>
            </a:r>
            <a:r>
              <a:rPr lang="en-US" sz="2000" dirty="0"/>
              <a:t>The Parable of the Sower</a:t>
            </a:r>
          </a:p>
          <a:p>
            <a:pPr lvl="1">
              <a:spcBef>
                <a:spcPts val="600"/>
              </a:spcBef>
            </a:pPr>
            <a:endParaRPr lang="en-US" sz="1800" b="1" dirty="0"/>
          </a:p>
          <a:p>
            <a:pPr>
              <a:spcBef>
                <a:spcPts val="600"/>
              </a:spcBef>
            </a:pPr>
            <a:endParaRPr lang="en-US" sz="2000" dirty="0"/>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Outline 3:13-4:34</a:t>
            </a:r>
          </a:p>
        </p:txBody>
      </p:sp>
    </p:spTree>
    <p:extLst>
      <p:ext uri="{BB962C8B-B14F-4D97-AF65-F5344CB8AC3E}">
        <p14:creationId xmlns:p14="http://schemas.microsoft.com/office/powerpoint/2010/main" val="30455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marL="0" indent="0">
              <a:spcBef>
                <a:spcPts val="600"/>
              </a:spcBef>
              <a:buNone/>
            </a:pPr>
            <a:r>
              <a:rPr lang="en-US" sz="2000" dirty="0"/>
              <a:t>1 He began to teach again by the sea. And such a very large crowd gathered to Him that He got into a boat in the sea and sat down; and the whole crowd was by the sea on the land. 2 And He was teaching them many things in parables, and was saying to them in His teaching, 3 “Listen to this! Behold, the </a:t>
            </a:r>
            <a:r>
              <a:rPr lang="en-US" sz="2000" dirty="0" err="1"/>
              <a:t>sower</a:t>
            </a:r>
            <a:r>
              <a:rPr lang="en-US" sz="2000" dirty="0"/>
              <a:t> went out to sow; 4 as he was sowing, some seed fell beside the road, and the birds came and ate it up. 5 Other seed fell on the rocky ground where it did not have much soil; and immediately it sprang up because it had no depth of soil. 6 And after the sun had risen, it was scorched; and because it had no root, it withered away. 7 Other seed fell among the thorns, and the thorns came up and choked it, and it yielded no crop. 8 Other seeds fell into the good soil, and as they grew up and increased, they yielded a crop and produced thirty, sixty, and a hundredfold.” 9 And He was saying, “He who has ears to hear, let him hear.”</a:t>
            </a:r>
          </a:p>
          <a:p>
            <a:pPr>
              <a:spcBef>
                <a:spcPts val="600"/>
              </a:spcBef>
            </a:pPr>
            <a:endParaRPr lang="en-US" sz="2000" dirty="0"/>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Parable of the Sower 4:1-25</a:t>
            </a:r>
          </a:p>
        </p:txBody>
      </p:sp>
    </p:spTree>
    <p:extLst>
      <p:ext uri="{BB962C8B-B14F-4D97-AF65-F5344CB8AC3E}">
        <p14:creationId xmlns:p14="http://schemas.microsoft.com/office/powerpoint/2010/main" val="2808164504"/>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View</Template>
  <TotalTime>307</TotalTime>
  <Words>1177</Words>
  <Application>Microsoft Office PowerPoint</Application>
  <PresentationFormat>Widescreen</PresentationFormat>
  <Paragraphs>43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Schoolbook</vt:lpstr>
      <vt:lpstr>Wingdings 2</vt:lpstr>
      <vt:lpstr>View</vt:lpstr>
      <vt:lpstr>The Gospel of Mark</vt:lpstr>
      <vt:lpstr>Outline 3:13-4:34</vt:lpstr>
      <vt:lpstr>Vs. 13-19; Calling the 12</vt:lpstr>
      <vt:lpstr>Outline 3:13-4:34</vt:lpstr>
      <vt:lpstr>Vs. 20-22; He has lost His Senses</vt:lpstr>
      <vt:lpstr>Outline 3:13-4:34</vt:lpstr>
      <vt:lpstr>Vs. 31-35; Christ’s Family</vt:lpstr>
      <vt:lpstr>Outline 3:13-4:34</vt:lpstr>
      <vt:lpstr>Parable of the Sower 4:1-25</vt:lpstr>
      <vt:lpstr>Parable of the Sower 4:10-11</vt:lpstr>
      <vt:lpstr>Parable of the Sower 4:1-25</vt:lpstr>
      <vt:lpstr>Outline 3:13-4:34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Gospel of Mark</dc:title>
  <dc:creator>Ryan Poe</dc:creator>
  <cp:lastModifiedBy>Ryan Poe</cp:lastModifiedBy>
  <cp:revision>12</cp:revision>
  <dcterms:created xsi:type="dcterms:W3CDTF">2023-10-29T00:36:01Z</dcterms:created>
  <dcterms:modified xsi:type="dcterms:W3CDTF">2023-11-05T13:22:12Z</dcterms:modified>
</cp:coreProperties>
</file>