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7" r:id="rId4"/>
    <p:sldId id="284" r:id="rId5"/>
    <p:sldId id="285" r:id="rId6"/>
    <p:sldId id="286" r:id="rId7"/>
    <p:sldId id="287" r:id="rId8"/>
    <p:sldId id="288" r:id="rId9"/>
    <p:sldId id="289" r:id="rId10"/>
    <p:sldId id="290" r:id="rId11"/>
    <p:sldId id="291" r:id="rId12"/>
    <p:sldId id="29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varScale="1">
        <p:scale>
          <a:sx n="108" d="100"/>
          <a:sy n="108" d="100"/>
        </p:scale>
        <p:origin x="114"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11/15/2023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11/15/2023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dirty="0"/>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5</a:t>
            </a:r>
          </a:p>
          <a:p>
            <a:r>
              <a:rPr lang="en-US" dirty="0"/>
              <a:t>Mark 6:1-56</a:t>
            </a:r>
          </a:p>
        </p:txBody>
      </p:sp>
    </p:spTree>
    <p:extLst>
      <p:ext uri="{BB962C8B-B14F-4D97-AF65-F5344CB8AC3E}">
        <p14:creationId xmlns:p14="http://schemas.microsoft.com/office/powerpoint/2010/main" val="3618208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lstStyle/>
          <a:p>
            <a:r>
              <a:rPr lang="en-US" b="1" dirty="0"/>
              <a:t>Vs. 33-44</a:t>
            </a:r>
            <a:r>
              <a:rPr lang="en-US" dirty="0"/>
              <a:t>; Feeding the 5000</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4" y="1313819"/>
            <a:ext cx="5323481" cy="5095369"/>
          </a:xfrm>
        </p:spPr>
        <p:txBody>
          <a:bodyPr>
            <a:noAutofit/>
          </a:bodyPr>
          <a:lstStyle/>
          <a:p>
            <a:pPr marL="0" indent="0">
              <a:buNone/>
            </a:pPr>
            <a:r>
              <a:rPr lang="en-US" dirty="0"/>
              <a:t>38 And He said to them, “How many loaves do you have? Go look!” And when they found out, they said, “Five, and two fish.” 39 And He commanded them all to sit down by groups on the green grass. 40 They sat down in groups of hundreds and of fifties. 41 And He took the five loaves and the two fish, and looking up toward heaven, He blessed the food and broke the loaves and He kept giving them to the disciples to set before them; and He divided up the two fish among them all. 42 They all ate and were satisfied, 43 and they picked up twelve full baskets of the broken pieces, and also of the fish. 44 There were five thousand men who ate the loaves.</a:t>
            </a:r>
          </a:p>
        </p:txBody>
      </p:sp>
      <p:cxnSp>
        <p:nvCxnSpPr>
          <p:cNvPr id="4" name="Straight Arrow Connector 3">
            <a:extLst>
              <a:ext uri="{FF2B5EF4-FFF2-40B4-BE49-F238E27FC236}">
                <a16:creationId xmlns:a16="http://schemas.microsoft.com/office/drawing/2014/main" id="{3E536953-ACBA-4AF6-A8F2-A717F8DF035E}"/>
              </a:ext>
            </a:extLst>
          </p:cNvPr>
          <p:cNvCxnSpPr>
            <a:cxnSpLocks/>
            <a:endCxn id="5" idx="1"/>
          </p:cNvCxnSpPr>
          <p:nvPr/>
        </p:nvCxnSpPr>
        <p:spPr>
          <a:xfrm flipV="1">
            <a:off x="6118085" y="4839528"/>
            <a:ext cx="591598" cy="16870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C2F222D1-A6B8-8C45-E545-786FD9D802F9}"/>
              </a:ext>
            </a:extLst>
          </p:cNvPr>
          <p:cNvSpPr txBox="1"/>
          <p:nvPr/>
        </p:nvSpPr>
        <p:spPr>
          <a:xfrm>
            <a:off x="6709683" y="4377863"/>
            <a:ext cx="3892491" cy="923330"/>
          </a:xfrm>
          <a:prstGeom prst="rect">
            <a:avLst/>
          </a:prstGeom>
          <a:noFill/>
          <a:ln w="12700">
            <a:solidFill>
              <a:srgbClr val="00B050"/>
            </a:solidFill>
          </a:ln>
        </p:spPr>
        <p:txBody>
          <a:bodyPr wrap="square" rtlCol="0">
            <a:spAutoFit/>
          </a:bodyPr>
          <a:lstStyle/>
          <a:p>
            <a:r>
              <a:rPr lang="en-US" dirty="0"/>
              <a:t>JESUS NOT ONLY SATISFIES, BUT THERE IS AN ABUNDANCE MORE!</a:t>
            </a:r>
          </a:p>
        </p:txBody>
      </p:sp>
      <p:grpSp>
        <p:nvGrpSpPr>
          <p:cNvPr id="25" name="Group 24">
            <a:extLst>
              <a:ext uri="{FF2B5EF4-FFF2-40B4-BE49-F238E27FC236}">
                <a16:creationId xmlns:a16="http://schemas.microsoft.com/office/drawing/2014/main" id="{11CB7DA3-C8B4-378C-921A-AF0FC56CE8F4}"/>
              </a:ext>
            </a:extLst>
          </p:cNvPr>
          <p:cNvGrpSpPr/>
          <p:nvPr/>
        </p:nvGrpSpPr>
        <p:grpSpPr>
          <a:xfrm>
            <a:off x="922871" y="3978238"/>
            <a:ext cx="5181877" cy="1298895"/>
            <a:chOff x="922871" y="3978238"/>
            <a:chExt cx="5181877" cy="1298895"/>
          </a:xfrm>
        </p:grpSpPr>
        <p:cxnSp>
          <p:nvCxnSpPr>
            <p:cNvPr id="7" name="Straight Connector 6">
              <a:extLst>
                <a:ext uri="{FF2B5EF4-FFF2-40B4-BE49-F238E27FC236}">
                  <a16:creationId xmlns:a16="http://schemas.microsoft.com/office/drawing/2014/main" id="{55DBBDB0-B01F-2469-DB43-3901D36A4D7A}"/>
                </a:ext>
              </a:extLst>
            </p:cNvPr>
            <p:cNvCxnSpPr>
              <a:cxnSpLocks/>
            </p:cNvCxnSpPr>
            <p:nvPr/>
          </p:nvCxnSpPr>
          <p:spPr>
            <a:xfrm flipH="1">
              <a:off x="922871" y="5277133"/>
              <a:ext cx="5181877"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4428949-723D-D6D1-7108-B17BCA7476D0}"/>
                </a:ext>
              </a:extLst>
            </p:cNvPr>
            <p:cNvCxnSpPr>
              <a:cxnSpLocks/>
            </p:cNvCxnSpPr>
            <p:nvPr/>
          </p:nvCxnSpPr>
          <p:spPr>
            <a:xfrm flipH="1">
              <a:off x="3253530" y="3978238"/>
              <a:ext cx="284247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9577763-8C9C-56EF-C8F6-3A8E53234F64}"/>
                </a:ext>
              </a:extLst>
            </p:cNvPr>
            <p:cNvCxnSpPr>
              <a:cxnSpLocks/>
            </p:cNvCxnSpPr>
            <p:nvPr/>
          </p:nvCxnSpPr>
          <p:spPr>
            <a:xfrm flipV="1">
              <a:off x="6096000" y="3978238"/>
              <a:ext cx="0" cy="1298895"/>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C5E5EAC-BE7A-C87B-5059-B638DA463C7F}"/>
                </a:ext>
              </a:extLst>
            </p:cNvPr>
            <p:cNvCxnSpPr>
              <a:cxnSpLocks/>
            </p:cNvCxnSpPr>
            <p:nvPr/>
          </p:nvCxnSpPr>
          <p:spPr>
            <a:xfrm flipV="1">
              <a:off x="936561" y="4207076"/>
              <a:ext cx="0" cy="107005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A58E70D-AAF3-5E5E-5003-237D89314726}"/>
                </a:ext>
              </a:extLst>
            </p:cNvPr>
            <p:cNvCxnSpPr>
              <a:cxnSpLocks/>
            </p:cNvCxnSpPr>
            <p:nvPr/>
          </p:nvCxnSpPr>
          <p:spPr>
            <a:xfrm flipH="1">
              <a:off x="936208" y="4207076"/>
              <a:ext cx="233549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3BEFF07-84E3-A974-C591-F781D53209C2}"/>
                </a:ext>
              </a:extLst>
            </p:cNvPr>
            <p:cNvCxnSpPr>
              <a:cxnSpLocks/>
            </p:cNvCxnSpPr>
            <p:nvPr/>
          </p:nvCxnSpPr>
          <p:spPr>
            <a:xfrm flipV="1">
              <a:off x="3253530" y="3978238"/>
              <a:ext cx="0" cy="22883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4733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6:1-6; </a:t>
            </a:r>
            <a:r>
              <a:rPr lang="en-US" sz="2000" dirty="0"/>
              <a:t>Disbelief in Nazareth</a:t>
            </a:r>
          </a:p>
          <a:p>
            <a:pPr>
              <a:spcBef>
                <a:spcPts val="600"/>
              </a:spcBef>
            </a:pPr>
            <a:r>
              <a:rPr lang="en-US" sz="2000" b="1" dirty="0"/>
              <a:t>6:7-13; </a:t>
            </a:r>
            <a:r>
              <a:rPr lang="en-US" sz="2000" dirty="0"/>
              <a:t>Disciples sent out to preach</a:t>
            </a:r>
          </a:p>
          <a:p>
            <a:pPr>
              <a:spcBef>
                <a:spcPts val="600"/>
              </a:spcBef>
            </a:pPr>
            <a:r>
              <a:rPr lang="en-US" sz="2000" b="1" dirty="0"/>
              <a:t>6:14-29; </a:t>
            </a:r>
            <a:r>
              <a:rPr lang="en-US" sz="2000" dirty="0"/>
              <a:t>Death of John the Baptist</a:t>
            </a:r>
          </a:p>
          <a:p>
            <a:pPr>
              <a:spcBef>
                <a:spcPts val="600"/>
              </a:spcBef>
            </a:pPr>
            <a:r>
              <a:rPr lang="en-US" sz="2000" b="1" dirty="0"/>
              <a:t>6:30-32; </a:t>
            </a:r>
            <a:r>
              <a:rPr lang="en-US" sz="2000" dirty="0"/>
              <a:t>Return of the Disciples</a:t>
            </a:r>
          </a:p>
          <a:p>
            <a:pPr>
              <a:spcBef>
                <a:spcPts val="600"/>
              </a:spcBef>
            </a:pPr>
            <a:r>
              <a:rPr lang="en-US" sz="2000" b="1" dirty="0"/>
              <a:t>6:33-44; </a:t>
            </a:r>
            <a:r>
              <a:rPr lang="en-US" sz="2000" dirty="0"/>
              <a:t>Feeding of the 5000</a:t>
            </a:r>
          </a:p>
          <a:p>
            <a:pPr>
              <a:spcBef>
                <a:spcPts val="600"/>
              </a:spcBef>
            </a:pPr>
            <a:r>
              <a:rPr lang="en-US" sz="2000" b="1" dirty="0"/>
              <a:t>6:45-52; </a:t>
            </a:r>
            <a:r>
              <a:rPr lang="en-US" sz="2000" dirty="0"/>
              <a:t>Jesus walks on Water</a:t>
            </a:r>
          </a:p>
          <a:p>
            <a:pPr>
              <a:spcBef>
                <a:spcPts val="600"/>
              </a:spcBef>
            </a:pPr>
            <a:endParaRPr lang="en-US" sz="2000" dirty="0"/>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6:1-56</a:t>
            </a:r>
          </a:p>
        </p:txBody>
      </p:sp>
    </p:spTree>
    <p:extLst>
      <p:ext uri="{BB962C8B-B14F-4D97-AF65-F5344CB8AC3E}">
        <p14:creationId xmlns:p14="http://schemas.microsoft.com/office/powerpoint/2010/main" val="259720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lstStyle/>
          <a:p>
            <a:r>
              <a:rPr lang="en-US" b="1" dirty="0"/>
              <a:t>Vs. 33-44</a:t>
            </a:r>
            <a:r>
              <a:rPr lang="en-US" dirty="0"/>
              <a:t>; Feeding the 5000</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4" y="1313819"/>
            <a:ext cx="5323481" cy="5095369"/>
          </a:xfrm>
        </p:spPr>
        <p:txBody>
          <a:bodyPr>
            <a:noAutofit/>
          </a:bodyPr>
          <a:lstStyle/>
          <a:p>
            <a:pPr marL="0" indent="0">
              <a:buNone/>
            </a:pPr>
            <a:r>
              <a:rPr lang="en-US" dirty="0"/>
              <a:t>47 When it was evening, the boat was in the middle of the sea, and He was alone on the land. 48 Seeing them straining at the oars, for the wind was against them, at about the fourth watch of the night He came to them, walking on the sea; and He intended to pass by them. 49 But when they saw Him walking on the sea, they supposed that it was a ghost, and cried out; 50 for they all saw Him and were terrified. But immediately He spoke with them and said to them, “Take courage; it is I, do not be afraid.” 51 Then He got into the boat with them, and the wind stopped; and they were utterly astonished, 52 for they had not gained any insight from the incident of the loaves, but their heart was hardened.</a:t>
            </a:r>
          </a:p>
        </p:txBody>
      </p:sp>
      <p:sp>
        <p:nvSpPr>
          <p:cNvPr id="16" name="TextBox 15">
            <a:extLst>
              <a:ext uri="{FF2B5EF4-FFF2-40B4-BE49-F238E27FC236}">
                <a16:creationId xmlns:a16="http://schemas.microsoft.com/office/drawing/2014/main" id="{A02F82FA-70F8-FBBD-000F-9F1DF4DC5242}"/>
              </a:ext>
            </a:extLst>
          </p:cNvPr>
          <p:cNvSpPr txBox="1"/>
          <p:nvPr/>
        </p:nvSpPr>
        <p:spPr>
          <a:xfrm>
            <a:off x="6709683" y="1898752"/>
            <a:ext cx="3892491" cy="1754326"/>
          </a:xfrm>
          <a:prstGeom prst="rect">
            <a:avLst/>
          </a:prstGeom>
          <a:noFill/>
          <a:ln w="12700">
            <a:solidFill>
              <a:srgbClr val="00B050"/>
            </a:solidFill>
          </a:ln>
        </p:spPr>
        <p:txBody>
          <a:bodyPr wrap="square" rtlCol="0">
            <a:spAutoFit/>
          </a:bodyPr>
          <a:lstStyle/>
          <a:p>
            <a:r>
              <a:rPr lang="en-US" b="1" dirty="0"/>
              <a:t>Job 9:8,11</a:t>
            </a:r>
          </a:p>
          <a:p>
            <a:r>
              <a:rPr lang="en-US" dirty="0"/>
              <a:t>8He alone spreads out the heavens, And treads on the waves of the sea;... 11If He goes by me, I do not see Him; If He moves past, I do not perceive Him;</a:t>
            </a:r>
          </a:p>
        </p:txBody>
      </p:sp>
      <p:cxnSp>
        <p:nvCxnSpPr>
          <p:cNvPr id="4" name="Straight Arrow Connector 3">
            <a:extLst>
              <a:ext uri="{FF2B5EF4-FFF2-40B4-BE49-F238E27FC236}">
                <a16:creationId xmlns:a16="http://schemas.microsoft.com/office/drawing/2014/main" id="{3E536953-ACBA-4AF6-A8F2-A717F8DF035E}"/>
              </a:ext>
            </a:extLst>
          </p:cNvPr>
          <p:cNvCxnSpPr>
            <a:cxnSpLocks/>
          </p:cNvCxnSpPr>
          <p:nvPr/>
        </p:nvCxnSpPr>
        <p:spPr>
          <a:xfrm>
            <a:off x="6096000" y="2652777"/>
            <a:ext cx="613683" cy="315787"/>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3A0CF1EA-EDA9-A745-8F1A-C68C36D0A517}"/>
              </a:ext>
            </a:extLst>
          </p:cNvPr>
          <p:cNvCxnSpPr>
            <a:cxnSpLocks/>
          </p:cNvCxnSpPr>
          <p:nvPr/>
        </p:nvCxnSpPr>
        <p:spPr>
          <a:xfrm flipH="1">
            <a:off x="3010249" y="2652777"/>
            <a:ext cx="3107836"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3DB6064-CB7B-F0AC-7FCB-D3C56F9CB6B8}"/>
              </a:ext>
            </a:extLst>
          </p:cNvPr>
          <p:cNvCxnSpPr>
            <a:cxnSpLocks/>
          </p:cNvCxnSpPr>
          <p:nvPr/>
        </p:nvCxnSpPr>
        <p:spPr>
          <a:xfrm flipH="1">
            <a:off x="1015067" y="2926619"/>
            <a:ext cx="437066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1CB9B4F-0605-D6FF-A090-D02D3891C418}"/>
              </a:ext>
            </a:extLst>
          </p:cNvPr>
          <p:cNvSpPr txBox="1"/>
          <p:nvPr/>
        </p:nvSpPr>
        <p:spPr>
          <a:xfrm>
            <a:off x="6731768" y="3811713"/>
            <a:ext cx="3892491" cy="1200329"/>
          </a:xfrm>
          <a:prstGeom prst="rect">
            <a:avLst/>
          </a:prstGeom>
          <a:noFill/>
          <a:ln w="12700">
            <a:solidFill>
              <a:srgbClr val="00B050"/>
            </a:solidFill>
          </a:ln>
        </p:spPr>
        <p:txBody>
          <a:bodyPr wrap="square" rtlCol="0">
            <a:spAutoFit/>
          </a:bodyPr>
          <a:lstStyle/>
          <a:p>
            <a:r>
              <a:rPr lang="en-US" b="1" dirty="0" err="1"/>
              <a:t>egō</a:t>
            </a:r>
            <a:r>
              <a:rPr lang="en-US" b="1" dirty="0"/>
              <a:t> </a:t>
            </a:r>
            <a:r>
              <a:rPr lang="en-US" b="1" dirty="0" err="1"/>
              <a:t>eimi</a:t>
            </a:r>
            <a:r>
              <a:rPr lang="en-US" b="1" dirty="0"/>
              <a:t> - I AM</a:t>
            </a:r>
          </a:p>
          <a:p>
            <a:pPr marL="285750" indent="-285750">
              <a:buFont typeface="Arial" panose="020B0604020202020204" pitchFamily="34" charset="0"/>
              <a:buChar char="•"/>
            </a:pPr>
            <a:r>
              <a:rPr lang="en-US" dirty="0"/>
              <a:t>John 8:58 (before Abraham was, I AM)</a:t>
            </a:r>
          </a:p>
          <a:p>
            <a:pPr marL="285750" indent="-285750">
              <a:buFont typeface="Arial" panose="020B0604020202020204" pitchFamily="34" charset="0"/>
              <a:buChar char="•"/>
            </a:pPr>
            <a:r>
              <a:rPr lang="en-US" dirty="0"/>
              <a:t>John 18:6-8</a:t>
            </a:r>
            <a:r>
              <a:rPr lang="en-US" b="1" dirty="0"/>
              <a:t> </a:t>
            </a:r>
            <a:r>
              <a:rPr lang="en-US" dirty="0"/>
              <a:t>(I AM </a:t>
            </a:r>
            <a:r>
              <a:rPr lang="en-US" i="1" dirty="0"/>
              <a:t>he</a:t>
            </a:r>
            <a:r>
              <a:rPr lang="en-US" dirty="0"/>
              <a:t>)</a:t>
            </a:r>
          </a:p>
        </p:txBody>
      </p:sp>
      <p:cxnSp>
        <p:nvCxnSpPr>
          <p:cNvPr id="15" name="Straight Arrow Connector 14">
            <a:extLst>
              <a:ext uri="{FF2B5EF4-FFF2-40B4-BE49-F238E27FC236}">
                <a16:creationId xmlns:a16="http://schemas.microsoft.com/office/drawing/2014/main" id="{2FA8FDFC-BC43-6D4C-12CD-2B75F880FD32}"/>
              </a:ext>
            </a:extLst>
          </p:cNvPr>
          <p:cNvCxnSpPr>
            <a:cxnSpLocks/>
          </p:cNvCxnSpPr>
          <p:nvPr/>
        </p:nvCxnSpPr>
        <p:spPr>
          <a:xfrm>
            <a:off x="4177717" y="4127383"/>
            <a:ext cx="2554051" cy="754142"/>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5502DE7C-0890-3615-0A94-6A402A7F7F26}"/>
              </a:ext>
            </a:extLst>
          </p:cNvPr>
          <p:cNvSpPr/>
          <p:nvPr/>
        </p:nvSpPr>
        <p:spPr>
          <a:xfrm>
            <a:off x="3571274" y="3947948"/>
            <a:ext cx="606443" cy="302004"/>
          </a:xfrm>
          <a:prstGeom prst="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33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left)">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500"/>
                                        <p:tgtEl>
                                          <p:spTgt spid="18"/>
                                        </p:tgtEl>
                                      </p:cBhvr>
                                    </p:animEffect>
                                  </p:childTnLst>
                                </p:cTn>
                              </p:par>
                            </p:childTnLst>
                          </p:cTn>
                        </p:par>
                        <p:par>
                          <p:cTn id="24" fill="hold">
                            <p:stCondLst>
                              <p:cond delay="500"/>
                            </p:stCondLst>
                            <p:childTnLst>
                              <p:par>
                                <p:cTn id="25" presetID="22" presetClass="entr" presetSubtype="8"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500"/>
                                        <p:tgtEl>
                                          <p:spTgt spid="15"/>
                                        </p:tgtEl>
                                      </p:cBhvr>
                                    </p:animEffect>
                                  </p:childTnLst>
                                </p:cTn>
                              </p:par>
                            </p:childTnLst>
                          </p:cTn>
                        </p:par>
                        <p:par>
                          <p:cTn id="28" fill="hold">
                            <p:stCondLst>
                              <p:cond delay="1000"/>
                            </p:stCondLst>
                            <p:childTnLst>
                              <p:par>
                                <p:cTn id="29" presetID="22" presetClass="entr" presetSubtype="8"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left)">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4"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6:1-6; </a:t>
            </a:r>
            <a:r>
              <a:rPr lang="en-US" sz="2000" dirty="0"/>
              <a:t>Disbelief in Nazareth</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6:1-56</a:t>
            </a:r>
          </a:p>
        </p:txBody>
      </p:sp>
    </p:spTree>
    <p:extLst>
      <p:ext uri="{BB962C8B-B14F-4D97-AF65-F5344CB8AC3E}">
        <p14:creationId xmlns:p14="http://schemas.microsoft.com/office/powerpoint/2010/main" val="65046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lstStyle/>
          <a:p>
            <a:r>
              <a:rPr lang="en-US" b="1" dirty="0"/>
              <a:t>Vs. 1-6</a:t>
            </a:r>
            <a:r>
              <a:rPr lang="en-US" dirty="0"/>
              <a:t>; Disbelief in Nazareth</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5" y="1313819"/>
            <a:ext cx="5298318" cy="5095369"/>
          </a:xfrm>
        </p:spPr>
        <p:txBody>
          <a:bodyPr>
            <a:noAutofit/>
          </a:bodyPr>
          <a:lstStyle/>
          <a:p>
            <a:pPr marL="0" indent="0">
              <a:buNone/>
            </a:pPr>
            <a:r>
              <a:rPr lang="en-US" dirty="0"/>
              <a:t>1 Jesus went out from there and came into His hometown; and His disciples followed Him. 2 When the Sabbath came, He began to teach in the synagogue; and the many listeners were astonished, saying, “Where did this man get these things, and what is this wisdom given to Him, and such miracles as these performed by His hands? 3 Is not this the carpenter, the son of Mary, and brother of James and </a:t>
            </a:r>
            <a:r>
              <a:rPr lang="en-US" dirty="0" err="1"/>
              <a:t>Joses</a:t>
            </a:r>
            <a:r>
              <a:rPr lang="en-US" dirty="0"/>
              <a:t> and Judas and Simon? Are not His sisters here with us?” And they took offense at Him. 4 Jesus said to them, “A prophet is not without honor except in his hometown and among his own relatives and in his own household.” 5 And He could do no miracle there except that He laid His hands on a few sick people and healed them. 6 And He wondered at their unbelief.  And He was going around the villages teaching.</a:t>
            </a:r>
          </a:p>
        </p:txBody>
      </p:sp>
      <p:sp>
        <p:nvSpPr>
          <p:cNvPr id="4" name="Rectangle 3">
            <a:extLst>
              <a:ext uri="{FF2B5EF4-FFF2-40B4-BE49-F238E27FC236}">
                <a16:creationId xmlns:a16="http://schemas.microsoft.com/office/drawing/2014/main" id="{5B05953D-E716-6A7E-84E2-AF82B8A87CA1}"/>
              </a:ext>
            </a:extLst>
          </p:cNvPr>
          <p:cNvSpPr/>
          <p:nvPr/>
        </p:nvSpPr>
        <p:spPr>
          <a:xfrm>
            <a:off x="4194495" y="2642532"/>
            <a:ext cx="872456" cy="302004"/>
          </a:xfrm>
          <a:prstGeom prst="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B032C59-114F-63DF-3807-74D6B4A4CBD9}"/>
              </a:ext>
            </a:extLst>
          </p:cNvPr>
          <p:cNvSpPr/>
          <p:nvPr/>
        </p:nvSpPr>
        <p:spPr>
          <a:xfrm>
            <a:off x="2592198" y="2919369"/>
            <a:ext cx="964734" cy="302004"/>
          </a:xfrm>
          <a:prstGeom prst="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D3037ACE-EDF2-9084-3756-853E209CAADA}"/>
              </a:ext>
            </a:extLst>
          </p:cNvPr>
          <p:cNvSpPr/>
          <p:nvPr/>
        </p:nvSpPr>
        <p:spPr>
          <a:xfrm>
            <a:off x="973122" y="3161951"/>
            <a:ext cx="1241571" cy="300605"/>
          </a:xfrm>
          <a:prstGeom prst="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5C9E8405-D2CB-68BD-2D4F-D9D4C5D674DE}"/>
              </a:ext>
            </a:extLst>
          </p:cNvPr>
          <p:cNvCxnSpPr/>
          <p:nvPr/>
        </p:nvCxnSpPr>
        <p:spPr>
          <a:xfrm>
            <a:off x="5066951" y="2785145"/>
            <a:ext cx="2365695" cy="376806"/>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EFD774F9-D83D-2864-5661-16E80C698E73}"/>
              </a:ext>
            </a:extLst>
          </p:cNvPr>
          <p:cNvCxnSpPr/>
          <p:nvPr/>
        </p:nvCxnSpPr>
        <p:spPr>
          <a:xfrm>
            <a:off x="3556932" y="3087149"/>
            <a:ext cx="3875714" cy="74802"/>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812843A-C807-56C1-556B-7E29842B48C3}"/>
              </a:ext>
            </a:extLst>
          </p:cNvPr>
          <p:cNvCxnSpPr>
            <a:stCxn id="6" idx="3"/>
          </p:cNvCxnSpPr>
          <p:nvPr/>
        </p:nvCxnSpPr>
        <p:spPr>
          <a:xfrm flipV="1">
            <a:off x="2214693" y="3161951"/>
            <a:ext cx="5217953" cy="150303"/>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02F82FA-70F8-FBBD-000F-9F1DF4DC5242}"/>
              </a:ext>
            </a:extLst>
          </p:cNvPr>
          <p:cNvSpPr txBox="1"/>
          <p:nvPr/>
        </p:nvSpPr>
        <p:spPr>
          <a:xfrm>
            <a:off x="7432646" y="2718032"/>
            <a:ext cx="2416029" cy="923330"/>
          </a:xfrm>
          <a:prstGeom prst="rect">
            <a:avLst/>
          </a:prstGeom>
          <a:noFill/>
          <a:ln w="12700">
            <a:solidFill>
              <a:srgbClr val="00B050"/>
            </a:solidFill>
          </a:ln>
        </p:spPr>
        <p:txBody>
          <a:bodyPr wrap="square" rtlCol="0">
            <a:spAutoFit/>
          </a:bodyPr>
          <a:lstStyle/>
          <a:p>
            <a:r>
              <a:rPr lang="en-US" dirty="0"/>
              <a:t>ADMISSION OF JESUS WISDOM AND POWER!</a:t>
            </a:r>
          </a:p>
        </p:txBody>
      </p:sp>
    </p:spTree>
    <p:extLst>
      <p:ext uri="{BB962C8B-B14F-4D97-AF65-F5344CB8AC3E}">
        <p14:creationId xmlns:p14="http://schemas.microsoft.com/office/powerpoint/2010/main" val="161506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left)">
                                      <p:cBhvr>
                                        <p:cTn id="15" dur="500"/>
                                        <p:tgtEl>
                                          <p:spTgt spid="10"/>
                                        </p:tgtEl>
                                      </p:cBhvr>
                                    </p:animEffect>
                                  </p:childTnLst>
                                </p:cTn>
                              </p:par>
                              <p:par>
                                <p:cTn id="16" presetID="22" presetClass="entr" presetSubtype="8"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par>
                                <p:cTn id="19" presetID="22" presetClass="entr" presetSubtype="8"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lstStyle/>
          <a:p>
            <a:r>
              <a:rPr lang="en-US" b="1" dirty="0"/>
              <a:t>Vs. 1-6</a:t>
            </a:r>
            <a:r>
              <a:rPr lang="en-US" dirty="0"/>
              <a:t>; Disbelief in Nazareth</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5" y="1313819"/>
            <a:ext cx="5298318" cy="5095369"/>
          </a:xfrm>
        </p:spPr>
        <p:txBody>
          <a:bodyPr>
            <a:noAutofit/>
          </a:bodyPr>
          <a:lstStyle/>
          <a:p>
            <a:pPr marL="0" indent="0">
              <a:buNone/>
            </a:pPr>
            <a:r>
              <a:rPr lang="en-US" dirty="0"/>
              <a:t>1 Jesus went out from there and came into His hometown; and His disciples followed Him. 2 When the Sabbath came, He began to teach in the synagogue; and the many listeners were astonished, saying, “Where did this man get these things, and what is this wisdom given to Him, and such miracles as these performed by His hands? 3 Is not this the carpenter, the son of Mary, and brother of James and </a:t>
            </a:r>
            <a:r>
              <a:rPr lang="en-US" dirty="0" err="1"/>
              <a:t>Joses</a:t>
            </a:r>
            <a:r>
              <a:rPr lang="en-US" dirty="0"/>
              <a:t> and Judas and Simon? Are not His sisters here with us?” And they took offense at Him. 4 Jesus said to them, “A prophet is not without honor except in his hometown and among his own relatives and in his own household.” 5 And He could do no miracle there except that He laid His hands on a few sick people and healed them. 6 And He wondered at their unbelief.  And He was going around the villages teaching.</a:t>
            </a:r>
          </a:p>
        </p:txBody>
      </p:sp>
      <p:sp>
        <p:nvSpPr>
          <p:cNvPr id="4" name="Rectangle 3">
            <a:extLst>
              <a:ext uri="{FF2B5EF4-FFF2-40B4-BE49-F238E27FC236}">
                <a16:creationId xmlns:a16="http://schemas.microsoft.com/office/drawing/2014/main" id="{5B05953D-E716-6A7E-84E2-AF82B8A87CA1}"/>
              </a:ext>
            </a:extLst>
          </p:cNvPr>
          <p:cNvSpPr/>
          <p:nvPr/>
        </p:nvSpPr>
        <p:spPr>
          <a:xfrm>
            <a:off x="2390861" y="3179697"/>
            <a:ext cx="2676090" cy="302004"/>
          </a:xfrm>
          <a:prstGeom prst="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B032C59-114F-63DF-3807-74D6B4A4CBD9}"/>
              </a:ext>
            </a:extLst>
          </p:cNvPr>
          <p:cNvSpPr/>
          <p:nvPr/>
        </p:nvSpPr>
        <p:spPr>
          <a:xfrm>
            <a:off x="1979802" y="3942826"/>
            <a:ext cx="2676090" cy="302004"/>
          </a:xfrm>
          <a:prstGeom prst="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5C9E8405-D2CB-68BD-2D4F-D9D4C5D674DE}"/>
              </a:ext>
            </a:extLst>
          </p:cNvPr>
          <p:cNvCxnSpPr>
            <a:cxnSpLocks/>
            <a:stCxn id="4" idx="3"/>
            <a:endCxn id="16" idx="1"/>
          </p:cNvCxnSpPr>
          <p:nvPr/>
        </p:nvCxnSpPr>
        <p:spPr>
          <a:xfrm flipV="1">
            <a:off x="5066951" y="2760160"/>
            <a:ext cx="2323750" cy="570539"/>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812843A-C807-56C1-556B-7E29842B48C3}"/>
              </a:ext>
            </a:extLst>
          </p:cNvPr>
          <p:cNvCxnSpPr>
            <a:cxnSpLocks/>
            <a:stCxn id="5" idx="3"/>
            <a:endCxn id="16" idx="1"/>
          </p:cNvCxnSpPr>
          <p:nvPr/>
        </p:nvCxnSpPr>
        <p:spPr>
          <a:xfrm flipV="1">
            <a:off x="4655892" y="2760160"/>
            <a:ext cx="2734809" cy="1333668"/>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02F82FA-70F8-FBBD-000F-9F1DF4DC5242}"/>
              </a:ext>
            </a:extLst>
          </p:cNvPr>
          <p:cNvSpPr txBox="1"/>
          <p:nvPr/>
        </p:nvSpPr>
        <p:spPr>
          <a:xfrm>
            <a:off x="7390701" y="1744497"/>
            <a:ext cx="2416029" cy="2031325"/>
          </a:xfrm>
          <a:prstGeom prst="rect">
            <a:avLst/>
          </a:prstGeom>
          <a:noFill/>
          <a:ln w="12700">
            <a:solidFill>
              <a:srgbClr val="00B050"/>
            </a:solidFill>
          </a:ln>
        </p:spPr>
        <p:txBody>
          <a:bodyPr wrap="square" rtlCol="0">
            <a:spAutoFit/>
          </a:bodyPr>
          <a:lstStyle/>
          <a:p>
            <a:r>
              <a:rPr lang="en-US" dirty="0"/>
              <a:t>THEY REJECT THE OBVIOUS TRUTH ABOUT JESUS WISDOM AND DEITY BECAUSE OF THE FLESH</a:t>
            </a:r>
          </a:p>
        </p:txBody>
      </p:sp>
      <p:sp>
        <p:nvSpPr>
          <p:cNvPr id="17" name="Content Placeholder 2">
            <a:extLst>
              <a:ext uri="{FF2B5EF4-FFF2-40B4-BE49-F238E27FC236}">
                <a16:creationId xmlns:a16="http://schemas.microsoft.com/office/drawing/2014/main" id="{496FC4FC-29AD-5B8E-2CCF-CCC0195B60D7}"/>
              </a:ext>
            </a:extLst>
          </p:cNvPr>
          <p:cNvSpPr txBox="1">
            <a:spLocks/>
          </p:cNvSpPr>
          <p:nvPr/>
        </p:nvSpPr>
        <p:spPr>
          <a:xfrm>
            <a:off x="6520706" y="3942826"/>
            <a:ext cx="4307020" cy="2466362"/>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Font typeface="Arial" pitchFamily="34" charset="0"/>
              <a:buNone/>
            </a:pPr>
            <a:r>
              <a:rPr lang="en-US" dirty="0"/>
              <a:t>Romans 9:33-34</a:t>
            </a:r>
          </a:p>
          <a:p>
            <a:pPr marL="0" indent="0">
              <a:buFont typeface="Arial" pitchFamily="34" charset="0"/>
              <a:buNone/>
            </a:pPr>
            <a:r>
              <a:rPr lang="en-US" dirty="0"/>
              <a:t>They stumbled over the stumbling stone, just as it is written,</a:t>
            </a:r>
          </a:p>
          <a:p>
            <a:pPr marL="0" indent="0">
              <a:buFont typeface="Arial" pitchFamily="34" charset="0"/>
              <a:buNone/>
            </a:pPr>
            <a:r>
              <a:rPr lang="en-US" dirty="0"/>
              <a:t>“BEHOLD, I LAY IN ZION A STONE OF STUMBLING AND A ROCK OF OFFENSE, AND HE WHO BELIEVES IN HIM WILL NOT BE DISAPPOINTED.”</a:t>
            </a:r>
          </a:p>
        </p:txBody>
      </p:sp>
    </p:spTree>
    <p:extLst>
      <p:ext uri="{BB962C8B-B14F-4D97-AF65-F5344CB8AC3E}">
        <p14:creationId xmlns:p14="http://schemas.microsoft.com/office/powerpoint/2010/main" val="279463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par>
                          <p:cTn id="11" fill="hold">
                            <p:stCondLst>
                              <p:cond delay="500"/>
                            </p:stCondLst>
                            <p:childTnLst>
                              <p:par>
                                <p:cTn id="12" presetID="22" presetClass="entr" presetSubtype="8" fill="hold"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500"/>
                                        <p:tgtEl>
                                          <p:spTgt spid="14"/>
                                        </p:tgtEl>
                                      </p:cBhvr>
                                    </p:animEffect>
                                  </p:childTnLst>
                                </p:cTn>
                              </p:par>
                            </p:childTnLst>
                          </p:cTn>
                        </p:par>
                        <p:par>
                          <p:cTn id="15" fill="hold">
                            <p:stCondLst>
                              <p:cond delay="1000"/>
                            </p:stCondLst>
                            <p:childTnLst>
                              <p:par>
                                <p:cTn id="16" presetID="22" presetClass="entr" presetSubtype="8"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16" grpId="0" animBg="1"/>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lstStyle/>
          <a:p>
            <a:r>
              <a:rPr lang="en-US" b="1" dirty="0"/>
              <a:t>Vs. 1-6</a:t>
            </a:r>
            <a:r>
              <a:rPr lang="en-US" dirty="0"/>
              <a:t>; Disbelief in Nazareth</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5" y="1313819"/>
            <a:ext cx="5298318" cy="5095369"/>
          </a:xfrm>
        </p:spPr>
        <p:txBody>
          <a:bodyPr>
            <a:noAutofit/>
          </a:bodyPr>
          <a:lstStyle/>
          <a:p>
            <a:pPr marL="0" indent="0">
              <a:buNone/>
            </a:pPr>
            <a:r>
              <a:rPr lang="en-US" dirty="0"/>
              <a:t>1 Jesus went out from there and came into His hometown; and His disciples followed Him. 2 When the Sabbath came, He began to teach in the synagogue; and the many listeners were astonished, saying, “Where did this man get these things, and what is this wisdom given to Him, and such miracles as these performed by His hands? 3 Is not this the carpenter, the son of Mary, and brother of James and </a:t>
            </a:r>
            <a:r>
              <a:rPr lang="en-US" dirty="0" err="1"/>
              <a:t>Joses</a:t>
            </a:r>
            <a:r>
              <a:rPr lang="en-US" dirty="0"/>
              <a:t> and Judas and Simon? Are not His sisters here with us?” And they took offense at Him. 4 Jesus said to them, “A prophet is not without honor except in his hometown and among his own relatives and in his own household.” 5 And He could do no miracle there except that He laid His hands on a few sick people and healed them. 6 And He wondered at their unbelief.  And He was going around the villages teaching.</a:t>
            </a:r>
          </a:p>
        </p:txBody>
      </p:sp>
      <p:cxnSp>
        <p:nvCxnSpPr>
          <p:cNvPr id="14" name="Straight Arrow Connector 13">
            <a:extLst>
              <a:ext uri="{FF2B5EF4-FFF2-40B4-BE49-F238E27FC236}">
                <a16:creationId xmlns:a16="http://schemas.microsoft.com/office/drawing/2014/main" id="{D812843A-C807-56C1-556B-7E29842B48C3}"/>
              </a:ext>
            </a:extLst>
          </p:cNvPr>
          <p:cNvCxnSpPr>
            <a:cxnSpLocks/>
            <a:endCxn id="16" idx="1"/>
          </p:cNvCxnSpPr>
          <p:nvPr/>
        </p:nvCxnSpPr>
        <p:spPr>
          <a:xfrm flipV="1">
            <a:off x="6095999" y="4038377"/>
            <a:ext cx="1588316" cy="951438"/>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02F82FA-70F8-FBBD-000F-9F1DF4DC5242}"/>
              </a:ext>
            </a:extLst>
          </p:cNvPr>
          <p:cNvSpPr txBox="1"/>
          <p:nvPr/>
        </p:nvSpPr>
        <p:spPr>
          <a:xfrm>
            <a:off x="7684315" y="3299713"/>
            <a:ext cx="2416029" cy="1477328"/>
          </a:xfrm>
          <a:prstGeom prst="rect">
            <a:avLst/>
          </a:prstGeom>
          <a:noFill/>
          <a:ln w="12700">
            <a:solidFill>
              <a:srgbClr val="00B050"/>
            </a:solidFill>
          </a:ln>
        </p:spPr>
        <p:txBody>
          <a:bodyPr wrap="square" rtlCol="0">
            <a:spAutoFit/>
          </a:bodyPr>
          <a:lstStyle/>
          <a:p>
            <a:r>
              <a:rPr lang="en-US" dirty="0"/>
              <a:t>WHAT VALUE ARE MIRACLES THAT WILL NOT CONVINCE THEM OF THE TRUTH?</a:t>
            </a:r>
          </a:p>
        </p:txBody>
      </p:sp>
      <p:grpSp>
        <p:nvGrpSpPr>
          <p:cNvPr id="43" name="Group 42">
            <a:extLst>
              <a:ext uri="{FF2B5EF4-FFF2-40B4-BE49-F238E27FC236}">
                <a16:creationId xmlns:a16="http://schemas.microsoft.com/office/drawing/2014/main" id="{DA6D8296-708B-EFEB-3568-007B37519B8B}"/>
              </a:ext>
            </a:extLst>
          </p:cNvPr>
          <p:cNvGrpSpPr/>
          <p:nvPr/>
        </p:nvGrpSpPr>
        <p:grpSpPr>
          <a:xfrm>
            <a:off x="909532" y="4672669"/>
            <a:ext cx="5186468" cy="871512"/>
            <a:chOff x="909532" y="4672669"/>
            <a:chExt cx="5186468" cy="871512"/>
          </a:xfrm>
        </p:grpSpPr>
        <p:cxnSp>
          <p:nvCxnSpPr>
            <p:cNvPr id="18" name="Straight Connector 17">
              <a:extLst>
                <a:ext uri="{FF2B5EF4-FFF2-40B4-BE49-F238E27FC236}">
                  <a16:creationId xmlns:a16="http://schemas.microsoft.com/office/drawing/2014/main" id="{454D31D1-6D43-05F0-E11B-0D080DBF5A5A}"/>
                </a:ext>
              </a:extLst>
            </p:cNvPr>
            <p:cNvCxnSpPr>
              <a:cxnSpLocks/>
            </p:cNvCxnSpPr>
            <p:nvPr/>
          </p:nvCxnSpPr>
          <p:spPr>
            <a:xfrm flipV="1">
              <a:off x="3917659" y="4672669"/>
              <a:ext cx="0" cy="31714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07409A9-F7A7-7A77-8B95-9D77D42E7DF0}"/>
                </a:ext>
              </a:extLst>
            </p:cNvPr>
            <p:cNvCxnSpPr>
              <a:cxnSpLocks/>
            </p:cNvCxnSpPr>
            <p:nvPr/>
          </p:nvCxnSpPr>
          <p:spPr>
            <a:xfrm flipH="1">
              <a:off x="3917659" y="4672669"/>
              <a:ext cx="2178341"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457DEE4-2E1D-D7C9-6AEC-7F8DED8EE9D5}"/>
                </a:ext>
              </a:extLst>
            </p:cNvPr>
            <p:cNvCxnSpPr>
              <a:cxnSpLocks/>
            </p:cNvCxnSpPr>
            <p:nvPr/>
          </p:nvCxnSpPr>
          <p:spPr>
            <a:xfrm flipV="1">
              <a:off x="6095999" y="4672669"/>
              <a:ext cx="1" cy="63429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F82CFC1-87C4-4251-7A45-B3F5311FC135}"/>
                </a:ext>
              </a:extLst>
            </p:cNvPr>
            <p:cNvCxnSpPr>
              <a:cxnSpLocks/>
            </p:cNvCxnSpPr>
            <p:nvPr/>
          </p:nvCxnSpPr>
          <p:spPr>
            <a:xfrm flipH="1">
              <a:off x="5058561" y="5306961"/>
              <a:ext cx="103743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0103749-3D40-228C-CA20-664844F18902}"/>
                </a:ext>
              </a:extLst>
            </p:cNvPr>
            <p:cNvCxnSpPr>
              <a:cxnSpLocks/>
            </p:cNvCxnSpPr>
            <p:nvPr/>
          </p:nvCxnSpPr>
          <p:spPr>
            <a:xfrm flipH="1">
              <a:off x="5058560" y="5306961"/>
              <a:ext cx="1" cy="23722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1272D853-AC16-7524-ED00-66A917D44DA6}"/>
                </a:ext>
              </a:extLst>
            </p:cNvPr>
            <p:cNvCxnSpPr>
              <a:cxnSpLocks/>
            </p:cNvCxnSpPr>
            <p:nvPr/>
          </p:nvCxnSpPr>
          <p:spPr>
            <a:xfrm flipH="1" flipV="1">
              <a:off x="909534" y="5528803"/>
              <a:ext cx="4149026" cy="1537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DE80CC4-AF8D-C112-D959-EE659557677D}"/>
                </a:ext>
              </a:extLst>
            </p:cNvPr>
            <p:cNvCxnSpPr>
              <a:cxnSpLocks/>
            </p:cNvCxnSpPr>
            <p:nvPr/>
          </p:nvCxnSpPr>
          <p:spPr>
            <a:xfrm flipH="1" flipV="1">
              <a:off x="909533" y="4989815"/>
              <a:ext cx="1" cy="54667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25D01AB-3DE8-EFCD-6C19-4862BD9EFAAC}"/>
                </a:ext>
              </a:extLst>
            </p:cNvPr>
            <p:cNvCxnSpPr>
              <a:cxnSpLocks/>
            </p:cNvCxnSpPr>
            <p:nvPr/>
          </p:nvCxnSpPr>
          <p:spPr>
            <a:xfrm flipH="1">
              <a:off x="909532" y="4994931"/>
              <a:ext cx="3008127"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4058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6:1-6; </a:t>
            </a:r>
            <a:r>
              <a:rPr lang="en-US" sz="2000" dirty="0"/>
              <a:t>Disbelief in Nazareth</a:t>
            </a:r>
          </a:p>
          <a:p>
            <a:pPr>
              <a:spcBef>
                <a:spcPts val="600"/>
              </a:spcBef>
            </a:pPr>
            <a:r>
              <a:rPr lang="en-US" sz="2000" b="1" dirty="0"/>
              <a:t>6:7-13; </a:t>
            </a:r>
            <a:r>
              <a:rPr lang="en-US" sz="2000" dirty="0"/>
              <a:t>Disciples sent out to preach</a:t>
            </a:r>
          </a:p>
          <a:p>
            <a:pPr>
              <a:spcBef>
                <a:spcPts val="600"/>
              </a:spcBef>
            </a:pPr>
            <a:r>
              <a:rPr lang="en-US" sz="2000" b="1" dirty="0"/>
              <a:t>6:14-29; </a:t>
            </a:r>
            <a:r>
              <a:rPr lang="en-US" sz="2000" dirty="0"/>
              <a:t>Death of John the Baptist</a:t>
            </a:r>
          </a:p>
          <a:p>
            <a:pPr>
              <a:spcBef>
                <a:spcPts val="600"/>
              </a:spcBef>
            </a:pPr>
            <a:r>
              <a:rPr lang="en-US" sz="2000" b="1" dirty="0"/>
              <a:t>6:30-32; </a:t>
            </a:r>
            <a:r>
              <a:rPr lang="en-US" sz="2000" dirty="0"/>
              <a:t>Return of the Disciples</a:t>
            </a:r>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6:1-56</a:t>
            </a:r>
          </a:p>
        </p:txBody>
      </p:sp>
      <p:sp>
        <p:nvSpPr>
          <p:cNvPr id="2" name="Right Brace 1">
            <a:extLst>
              <a:ext uri="{FF2B5EF4-FFF2-40B4-BE49-F238E27FC236}">
                <a16:creationId xmlns:a16="http://schemas.microsoft.com/office/drawing/2014/main" id="{212BFC9F-77FA-CA80-B80D-FEE53872C056}"/>
              </a:ext>
            </a:extLst>
          </p:cNvPr>
          <p:cNvSpPr/>
          <p:nvPr/>
        </p:nvSpPr>
        <p:spPr>
          <a:xfrm>
            <a:off x="5788403" y="1929468"/>
            <a:ext cx="441819" cy="1440809"/>
          </a:xfrm>
          <a:prstGeom prst="righ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a:extLst>
              <a:ext uri="{FF2B5EF4-FFF2-40B4-BE49-F238E27FC236}">
                <a16:creationId xmlns:a16="http://schemas.microsoft.com/office/drawing/2014/main" id="{5F163447-3934-E54D-8E0E-29CDAB5CA365}"/>
              </a:ext>
            </a:extLst>
          </p:cNvPr>
          <p:cNvSpPr txBox="1"/>
          <p:nvPr/>
        </p:nvSpPr>
        <p:spPr>
          <a:xfrm>
            <a:off x="6230222" y="2459504"/>
            <a:ext cx="4699905" cy="2246769"/>
          </a:xfrm>
          <a:prstGeom prst="rect">
            <a:avLst/>
          </a:prstGeom>
          <a:noFill/>
        </p:spPr>
        <p:txBody>
          <a:bodyPr wrap="square" rtlCol="0">
            <a:spAutoFit/>
          </a:bodyPr>
          <a:lstStyle/>
          <a:p>
            <a:r>
              <a:rPr lang="en-US" sz="2000" dirty="0"/>
              <a:t>What do we learn from these stories?</a:t>
            </a:r>
          </a:p>
          <a:p>
            <a:pPr marL="342900" indent="-342900">
              <a:buFont typeface="Arial" panose="020B0604020202020204" pitchFamily="34" charset="0"/>
              <a:buChar char="•"/>
            </a:pPr>
            <a:r>
              <a:rPr lang="en-US" sz="2000" dirty="0"/>
              <a:t>Teachers are not responsible for the reception of the truth</a:t>
            </a:r>
          </a:p>
          <a:p>
            <a:pPr marL="342900" indent="-342900">
              <a:buFont typeface="Arial" panose="020B0604020202020204" pitchFamily="34" charset="0"/>
              <a:buChar char="•"/>
            </a:pPr>
            <a:r>
              <a:rPr lang="en-US" sz="2000" dirty="0"/>
              <a:t>Discipleship will cost us everything</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endParaRPr lang="en-US" sz="2000" dirty="0"/>
          </a:p>
          <a:p>
            <a:endParaRPr lang="en-US" sz="2000" dirty="0"/>
          </a:p>
        </p:txBody>
      </p:sp>
    </p:spTree>
    <p:extLst>
      <p:ext uri="{BB962C8B-B14F-4D97-AF65-F5344CB8AC3E}">
        <p14:creationId xmlns:p14="http://schemas.microsoft.com/office/powerpoint/2010/main" val="594916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6:1-6; </a:t>
            </a:r>
            <a:r>
              <a:rPr lang="en-US" sz="2000" dirty="0"/>
              <a:t>Disbelief in Nazareth</a:t>
            </a:r>
          </a:p>
          <a:p>
            <a:pPr>
              <a:spcBef>
                <a:spcPts val="600"/>
              </a:spcBef>
            </a:pPr>
            <a:r>
              <a:rPr lang="en-US" sz="2000" b="1" dirty="0"/>
              <a:t>6:7-13; </a:t>
            </a:r>
            <a:r>
              <a:rPr lang="en-US" sz="2000" dirty="0"/>
              <a:t>Disciples sent out to preach</a:t>
            </a:r>
          </a:p>
          <a:p>
            <a:pPr>
              <a:spcBef>
                <a:spcPts val="600"/>
              </a:spcBef>
            </a:pPr>
            <a:r>
              <a:rPr lang="en-US" sz="2000" b="1" dirty="0"/>
              <a:t>6:14-29; </a:t>
            </a:r>
            <a:r>
              <a:rPr lang="en-US" sz="2000" dirty="0"/>
              <a:t>Death of John the Baptist</a:t>
            </a:r>
          </a:p>
          <a:p>
            <a:pPr>
              <a:spcBef>
                <a:spcPts val="600"/>
              </a:spcBef>
            </a:pPr>
            <a:r>
              <a:rPr lang="en-US" sz="2000" b="1" dirty="0"/>
              <a:t>6:30-32; </a:t>
            </a:r>
            <a:r>
              <a:rPr lang="en-US" sz="2000" dirty="0"/>
              <a:t>Return of the Disciples</a:t>
            </a:r>
          </a:p>
          <a:p>
            <a:pPr>
              <a:spcBef>
                <a:spcPts val="600"/>
              </a:spcBef>
            </a:pPr>
            <a:r>
              <a:rPr lang="en-US" sz="2000" b="1" dirty="0"/>
              <a:t>6:33-44; </a:t>
            </a:r>
            <a:r>
              <a:rPr lang="en-US" sz="2000" dirty="0"/>
              <a:t>Feeding of the 5000</a:t>
            </a:r>
          </a:p>
          <a:p>
            <a:pPr>
              <a:spcBef>
                <a:spcPts val="600"/>
              </a:spcBef>
            </a:pPr>
            <a:endParaRPr lang="en-US" sz="2000" dirty="0"/>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Outline 6:1-56</a:t>
            </a:r>
          </a:p>
        </p:txBody>
      </p:sp>
    </p:spTree>
    <p:extLst>
      <p:ext uri="{BB962C8B-B14F-4D97-AF65-F5344CB8AC3E}">
        <p14:creationId xmlns:p14="http://schemas.microsoft.com/office/powerpoint/2010/main" val="2783239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lstStyle/>
          <a:p>
            <a:r>
              <a:rPr lang="en-US" b="1" dirty="0"/>
              <a:t>Vs. 33-44</a:t>
            </a:r>
            <a:r>
              <a:rPr lang="en-US" dirty="0"/>
              <a:t>; Feeding the 5000</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4" y="1313819"/>
            <a:ext cx="5323481" cy="5095369"/>
          </a:xfrm>
        </p:spPr>
        <p:txBody>
          <a:bodyPr>
            <a:noAutofit/>
          </a:bodyPr>
          <a:lstStyle/>
          <a:p>
            <a:pPr marL="0" indent="0">
              <a:buNone/>
            </a:pPr>
            <a:r>
              <a:rPr lang="en-US" dirty="0"/>
              <a:t>33 The people saw them going, and many recognized them and ran there together on foot from all the cities, and got there ahead of them. 34 When Jesus went ashore, He saw a large crowd, and He felt compassion for them because they were like sheep without a shepherd; and He began to teach them many things.</a:t>
            </a:r>
          </a:p>
        </p:txBody>
      </p:sp>
      <p:cxnSp>
        <p:nvCxnSpPr>
          <p:cNvPr id="14" name="Straight Arrow Connector 13">
            <a:extLst>
              <a:ext uri="{FF2B5EF4-FFF2-40B4-BE49-F238E27FC236}">
                <a16:creationId xmlns:a16="http://schemas.microsoft.com/office/drawing/2014/main" id="{D812843A-C807-56C1-556B-7E29842B48C3}"/>
              </a:ext>
            </a:extLst>
          </p:cNvPr>
          <p:cNvCxnSpPr>
            <a:cxnSpLocks/>
            <a:endCxn id="16" idx="1"/>
          </p:cNvCxnSpPr>
          <p:nvPr/>
        </p:nvCxnSpPr>
        <p:spPr>
          <a:xfrm>
            <a:off x="5310231" y="2919370"/>
            <a:ext cx="1399452" cy="867500"/>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02F82FA-70F8-FBBD-000F-9F1DF4DC5242}"/>
              </a:ext>
            </a:extLst>
          </p:cNvPr>
          <p:cNvSpPr txBox="1"/>
          <p:nvPr/>
        </p:nvSpPr>
        <p:spPr>
          <a:xfrm>
            <a:off x="6709683" y="2771207"/>
            <a:ext cx="3892491" cy="2031325"/>
          </a:xfrm>
          <a:prstGeom prst="rect">
            <a:avLst/>
          </a:prstGeom>
          <a:noFill/>
          <a:ln w="12700">
            <a:solidFill>
              <a:srgbClr val="00B050"/>
            </a:solidFill>
          </a:ln>
        </p:spPr>
        <p:txBody>
          <a:bodyPr wrap="square" rtlCol="0">
            <a:spAutoFit/>
          </a:bodyPr>
          <a:lstStyle/>
          <a:p>
            <a:r>
              <a:rPr lang="en-US" dirty="0"/>
              <a:t>WHAT WOULD WE HAVE SEEN?</a:t>
            </a:r>
          </a:p>
          <a:p>
            <a:endParaRPr lang="en-US" dirty="0"/>
          </a:p>
          <a:p>
            <a:r>
              <a:rPr lang="en-US" dirty="0"/>
              <a:t>AN ANNOYANCE?</a:t>
            </a:r>
          </a:p>
          <a:p>
            <a:endParaRPr lang="en-US" dirty="0"/>
          </a:p>
          <a:p>
            <a:r>
              <a:rPr lang="en-US" dirty="0"/>
              <a:t>JESUS SAW LOST SHEEP AND AN OPPORTUNITY.</a:t>
            </a:r>
          </a:p>
        </p:txBody>
      </p:sp>
      <p:sp>
        <p:nvSpPr>
          <p:cNvPr id="10" name="Rectangle 9">
            <a:extLst>
              <a:ext uri="{FF2B5EF4-FFF2-40B4-BE49-F238E27FC236}">
                <a16:creationId xmlns:a16="http://schemas.microsoft.com/office/drawing/2014/main" id="{271D1B45-78B0-2A14-E5FF-466E42FE4811}"/>
              </a:ext>
            </a:extLst>
          </p:cNvPr>
          <p:cNvSpPr/>
          <p:nvPr/>
        </p:nvSpPr>
        <p:spPr>
          <a:xfrm>
            <a:off x="989901" y="2620205"/>
            <a:ext cx="4320330" cy="302004"/>
          </a:xfrm>
          <a:prstGeom prst="rect">
            <a:avLst/>
          </a:prstGeom>
          <a:no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534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0FB8A-018E-8F67-95A2-201821CCDF3F}"/>
              </a:ext>
            </a:extLst>
          </p:cNvPr>
          <p:cNvSpPr>
            <a:spLocks noGrp="1"/>
          </p:cNvSpPr>
          <p:nvPr>
            <p:ph type="title"/>
          </p:nvPr>
        </p:nvSpPr>
        <p:spPr>
          <a:xfrm>
            <a:off x="909534" y="281870"/>
            <a:ext cx="9692640" cy="926144"/>
          </a:xfrm>
        </p:spPr>
        <p:txBody>
          <a:bodyPr/>
          <a:lstStyle/>
          <a:p>
            <a:r>
              <a:rPr lang="en-US" b="1" dirty="0"/>
              <a:t>Vs. 33-44</a:t>
            </a:r>
            <a:r>
              <a:rPr lang="en-US" dirty="0"/>
              <a:t>; Feeding the 5000</a:t>
            </a:r>
          </a:p>
        </p:txBody>
      </p:sp>
      <p:sp>
        <p:nvSpPr>
          <p:cNvPr id="3" name="Content Placeholder 2">
            <a:extLst>
              <a:ext uri="{FF2B5EF4-FFF2-40B4-BE49-F238E27FC236}">
                <a16:creationId xmlns:a16="http://schemas.microsoft.com/office/drawing/2014/main" id="{858272FF-26B8-F881-E9EE-C5404A2DA878}"/>
              </a:ext>
            </a:extLst>
          </p:cNvPr>
          <p:cNvSpPr>
            <a:spLocks noGrp="1"/>
          </p:cNvSpPr>
          <p:nvPr>
            <p:ph idx="1"/>
          </p:nvPr>
        </p:nvSpPr>
        <p:spPr>
          <a:xfrm>
            <a:off x="909534" y="1313819"/>
            <a:ext cx="5323481" cy="5095369"/>
          </a:xfrm>
        </p:spPr>
        <p:txBody>
          <a:bodyPr>
            <a:noAutofit/>
          </a:bodyPr>
          <a:lstStyle/>
          <a:p>
            <a:pPr marL="0" indent="0">
              <a:buNone/>
            </a:pPr>
            <a:r>
              <a:rPr lang="en-US" dirty="0"/>
              <a:t>35 When it was already quite late, His disciples came to Him and said, “This place is desolate and it is already quite late; 36 send them away so that they may go into the surrounding countryside and villages and buy themselves something to eat.” 37 But He answered them, “You give them something to eat!” And they said to Him, “Shall we go and spend two hundred denarii on bread and give them something to eat?”</a:t>
            </a:r>
          </a:p>
        </p:txBody>
      </p:sp>
      <p:sp>
        <p:nvSpPr>
          <p:cNvPr id="6" name="TextBox 5">
            <a:extLst>
              <a:ext uri="{FF2B5EF4-FFF2-40B4-BE49-F238E27FC236}">
                <a16:creationId xmlns:a16="http://schemas.microsoft.com/office/drawing/2014/main" id="{527ED1A4-A3AD-3006-483C-7458772EF6B3}"/>
              </a:ext>
            </a:extLst>
          </p:cNvPr>
          <p:cNvSpPr txBox="1"/>
          <p:nvPr/>
        </p:nvSpPr>
        <p:spPr>
          <a:xfrm>
            <a:off x="6709683" y="1898752"/>
            <a:ext cx="3892491" cy="2308324"/>
          </a:xfrm>
          <a:prstGeom prst="rect">
            <a:avLst/>
          </a:prstGeom>
          <a:noFill/>
          <a:ln w="12700">
            <a:solidFill>
              <a:srgbClr val="00B050"/>
            </a:solidFill>
          </a:ln>
        </p:spPr>
        <p:txBody>
          <a:bodyPr wrap="square" rtlCol="0">
            <a:spAutoFit/>
          </a:bodyPr>
          <a:lstStyle/>
          <a:p>
            <a:r>
              <a:rPr lang="en-US" dirty="0"/>
              <a:t>WHAT WAS THE PROBLEM?</a:t>
            </a:r>
          </a:p>
          <a:p>
            <a:pPr marL="285750" indent="-285750">
              <a:buFont typeface="Arial" panose="020B0604020202020204" pitchFamily="34" charset="0"/>
              <a:buChar char="•"/>
            </a:pPr>
            <a:r>
              <a:rPr lang="en-US" dirty="0"/>
              <a:t>TOO MANY PEOPLE</a:t>
            </a:r>
          </a:p>
          <a:p>
            <a:pPr marL="285750" indent="-285750">
              <a:buFont typeface="Arial" panose="020B0604020202020204" pitchFamily="34" charset="0"/>
              <a:buChar char="•"/>
            </a:pPr>
            <a:r>
              <a:rPr lang="en-US" dirty="0"/>
              <a:t>NOT ENOUGH MONEY</a:t>
            </a:r>
          </a:p>
          <a:p>
            <a:pPr marL="285750" indent="-285750">
              <a:buFont typeface="Arial" panose="020B0604020202020204" pitchFamily="34" charset="0"/>
              <a:buChar char="•"/>
            </a:pPr>
            <a:r>
              <a:rPr lang="en-US" dirty="0"/>
              <a:t>NOT ENOUGH FOOD...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THE REAL PROBLEM?</a:t>
            </a:r>
          </a:p>
          <a:p>
            <a:r>
              <a:rPr lang="en-US" b="1" dirty="0"/>
              <a:t>TOO LITTLE FAITH!!</a:t>
            </a:r>
          </a:p>
        </p:txBody>
      </p:sp>
    </p:spTree>
    <p:extLst>
      <p:ext uri="{BB962C8B-B14F-4D97-AF65-F5344CB8AC3E}">
        <p14:creationId xmlns:p14="http://schemas.microsoft.com/office/powerpoint/2010/main" val="2439468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419</TotalTime>
  <Words>1370</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Schoolbook</vt:lpstr>
      <vt:lpstr>Wingdings 2</vt:lpstr>
      <vt:lpstr>View</vt:lpstr>
      <vt:lpstr>The Gospel of Mark</vt:lpstr>
      <vt:lpstr>Outline 6:1-56</vt:lpstr>
      <vt:lpstr>Vs. 1-6; Disbelief in Nazareth</vt:lpstr>
      <vt:lpstr>Vs. 1-6; Disbelief in Nazareth</vt:lpstr>
      <vt:lpstr>Vs. 1-6; Disbelief in Nazareth</vt:lpstr>
      <vt:lpstr>Outline 6:1-56</vt:lpstr>
      <vt:lpstr>Outline 6:1-56</vt:lpstr>
      <vt:lpstr>Vs. 33-44; Feeding the 5000</vt:lpstr>
      <vt:lpstr>Vs. 33-44; Feeding the 5000</vt:lpstr>
      <vt:lpstr>Vs. 33-44; Feeding the 5000</vt:lpstr>
      <vt:lpstr>Outline 6:1-56</vt:lpstr>
      <vt:lpstr>Vs. 33-44; Feeding the 5000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Ryan Poe</cp:lastModifiedBy>
  <cp:revision>17</cp:revision>
  <dcterms:created xsi:type="dcterms:W3CDTF">2023-10-29T00:36:01Z</dcterms:created>
  <dcterms:modified xsi:type="dcterms:W3CDTF">2023-11-16T00:03:24Z</dcterms:modified>
</cp:coreProperties>
</file>