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8" r:id="rId2"/>
    <p:sldId id="283" r:id="rId3"/>
    <p:sldId id="259" r:id="rId4"/>
    <p:sldId id="303" r:id="rId5"/>
    <p:sldId id="309" r:id="rId6"/>
    <p:sldId id="310" r:id="rId7"/>
    <p:sldId id="306" r:id="rId8"/>
    <p:sldId id="307" r:id="rId9"/>
    <p:sldId id="308" r:id="rId10"/>
    <p:sldId id="311" r:id="rId11"/>
    <p:sldId id="312" r:id="rId12"/>
    <p:sldId id="313" r:id="rId13"/>
    <p:sldId id="315" r:id="rId14"/>
    <p:sldId id="316" r:id="rId15"/>
    <p:sldId id="314" r:id="rId16"/>
    <p:sldId id="317" r:id="rId17"/>
    <p:sldId id="300" r:id="rId18"/>
    <p:sldId id="293"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F6C"/>
    <a:srgbClr val="DB8E67"/>
    <a:srgbClr val="E4BA5B"/>
    <a:srgbClr val="1B4D60"/>
    <a:srgbClr val="C55E30"/>
    <a:srgbClr val="C08A5B"/>
    <a:srgbClr val="402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2"/>
    <p:restoredTop sz="75039"/>
  </p:normalViewPr>
  <p:slideViewPr>
    <p:cSldViewPr snapToGrid="0">
      <p:cViewPr varScale="1">
        <p:scale>
          <a:sx n="99" d="100"/>
          <a:sy n="99" d="100"/>
        </p:scale>
        <p:origin x="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2068A-DF5B-1A48-AAB8-9B71A95168F9}" type="datetimeFigureOut">
              <a:rPr lang="en-US" smtClean="0"/>
              <a:t>12/15/23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9524B-4A38-1248-AEA4-B0B78C94BF06}" type="slidenum">
              <a:rPr lang="en-US" smtClean="0"/>
              <a:t>‹#›</a:t>
            </a:fld>
            <a:endParaRPr lang="en-US"/>
          </a:p>
        </p:txBody>
      </p:sp>
    </p:spTree>
    <p:extLst>
      <p:ext uri="{BB962C8B-B14F-4D97-AF65-F5344CB8AC3E}">
        <p14:creationId xmlns:p14="http://schemas.microsoft.com/office/powerpoint/2010/main" val="379705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2</a:t>
            </a:fld>
            <a:endParaRPr lang="en-US"/>
          </a:p>
        </p:txBody>
      </p:sp>
    </p:spTree>
    <p:extLst>
      <p:ext uri="{BB962C8B-B14F-4D97-AF65-F5344CB8AC3E}">
        <p14:creationId xmlns:p14="http://schemas.microsoft.com/office/powerpoint/2010/main" val="402019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12</a:t>
            </a:fld>
            <a:endParaRPr lang="en-US"/>
          </a:p>
        </p:txBody>
      </p:sp>
    </p:spTree>
    <p:extLst>
      <p:ext uri="{BB962C8B-B14F-4D97-AF65-F5344CB8AC3E}">
        <p14:creationId xmlns:p14="http://schemas.microsoft.com/office/powerpoint/2010/main" val="58671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system-ui"/>
            </a:endParaRPr>
          </a:p>
          <a:p>
            <a:endParaRPr lang="en-US" b="0" i="0" dirty="0">
              <a:solidFill>
                <a:srgbClr val="000000"/>
              </a:solidFill>
              <a:effectLst/>
              <a:latin typeface="system-u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13</a:t>
            </a:fld>
            <a:endParaRPr lang="en-US"/>
          </a:p>
        </p:txBody>
      </p:sp>
    </p:spTree>
    <p:extLst>
      <p:ext uri="{BB962C8B-B14F-4D97-AF65-F5344CB8AC3E}">
        <p14:creationId xmlns:p14="http://schemas.microsoft.com/office/powerpoint/2010/main" val="353519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system-ui"/>
            </a:endParaRPr>
          </a:p>
          <a:p>
            <a:endParaRPr lang="en-US" b="0" i="0" dirty="0">
              <a:solidFill>
                <a:srgbClr val="000000"/>
              </a:solidFill>
              <a:effectLst/>
              <a:latin typeface="system-u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14</a:t>
            </a:fld>
            <a:endParaRPr lang="en-US"/>
          </a:p>
        </p:txBody>
      </p:sp>
    </p:spTree>
    <p:extLst>
      <p:ext uri="{BB962C8B-B14F-4D97-AF65-F5344CB8AC3E}">
        <p14:creationId xmlns:p14="http://schemas.microsoft.com/office/powerpoint/2010/main" val="99379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system-ui"/>
            </a:endParaRPr>
          </a:p>
          <a:p>
            <a:endParaRPr lang="en-US" b="0" i="0" dirty="0">
              <a:solidFill>
                <a:srgbClr val="000000"/>
              </a:solidFill>
              <a:effectLst/>
              <a:latin typeface="system-u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15</a:t>
            </a:fld>
            <a:endParaRPr lang="en-US"/>
          </a:p>
        </p:txBody>
      </p:sp>
    </p:spTree>
    <p:extLst>
      <p:ext uri="{BB962C8B-B14F-4D97-AF65-F5344CB8AC3E}">
        <p14:creationId xmlns:p14="http://schemas.microsoft.com/office/powerpoint/2010/main" val="375046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524B-4A38-1248-AEA4-B0B78C9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77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3B09524B-4A38-1248-AEA4-B0B78C94BF06}" type="slidenum">
              <a:rPr lang="en-US" smtClean="0"/>
              <a:t>17</a:t>
            </a:fld>
            <a:endParaRPr lang="en-US"/>
          </a:p>
        </p:txBody>
      </p:sp>
    </p:spTree>
    <p:extLst>
      <p:ext uri="{BB962C8B-B14F-4D97-AF65-F5344CB8AC3E}">
        <p14:creationId xmlns:p14="http://schemas.microsoft.com/office/powerpoint/2010/main" val="410569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4</a:t>
            </a:fld>
            <a:endParaRPr lang="en-US"/>
          </a:p>
        </p:txBody>
      </p:sp>
    </p:spTree>
    <p:extLst>
      <p:ext uri="{BB962C8B-B14F-4D97-AF65-F5344CB8AC3E}">
        <p14:creationId xmlns:p14="http://schemas.microsoft.com/office/powerpoint/2010/main" val="368567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system-ui"/>
            </a:endParaRPr>
          </a:p>
          <a:p>
            <a:endParaRPr lang="en-US" b="0" i="0" dirty="0">
              <a:solidFill>
                <a:srgbClr val="000000"/>
              </a:solidFill>
              <a:effectLst/>
              <a:latin typeface="system-u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5</a:t>
            </a:fld>
            <a:endParaRPr lang="en-US"/>
          </a:p>
        </p:txBody>
      </p:sp>
    </p:spTree>
    <p:extLst>
      <p:ext uri="{BB962C8B-B14F-4D97-AF65-F5344CB8AC3E}">
        <p14:creationId xmlns:p14="http://schemas.microsoft.com/office/powerpoint/2010/main" val="112826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6</a:t>
            </a:fld>
            <a:endParaRPr lang="en-US"/>
          </a:p>
        </p:txBody>
      </p:sp>
    </p:spTree>
    <p:extLst>
      <p:ext uri="{BB962C8B-B14F-4D97-AF65-F5344CB8AC3E}">
        <p14:creationId xmlns:p14="http://schemas.microsoft.com/office/powerpoint/2010/main" val="418863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7</a:t>
            </a:fld>
            <a:endParaRPr lang="en-US"/>
          </a:p>
        </p:txBody>
      </p:sp>
    </p:spTree>
    <p:extLst>
      <p:ext uri="{BB962C8B-B14F-4D97-AF65-F5344CB8AC3E}">
        <p14:creationId xmlns:p14="http://schemas.microsoft.com/office/powerpoint/2010/main" val="264930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8</a:t>
            </a:fld>
            <a:endParaRPr lang="en-US"/>
          </a:p>
        </p:txBody>
      </p:sp>
    </p:spTree>
    <p:extLst>
      <p:ext uri="{BB962C8B-B14F-4D97-AF65-F5344CB8AC3E}">
        <p14:creationId xmlns:p14="http://schemas.microsoft.com/office/powerpoint/2010/main" val="181926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system-ui"/>
            </a:endParaRPr>
          </a:p>
          <a:p>
            <a:endParaRPr lang="en-US" b="0" i="0" dirty="0">
              <a:solidFill>
                <a:srgbClr val="000000"/>
              </a:solidFill>
              <a:effectLst/>
              <a:latin typeface="system-u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9</a:t>
            </a:fld>
            <a:endParaRPr lang="en-US"/>
          </a:p>
        </p:txBody>
      </p:sp>
    </p:spTree>
    <p:extLst>
      <p:ext uri="{BB962C8B-B14F-4D97-AF65-F5344CB8AC3E}">
        <p14:creationId xmlns:p14="http://schemas.microsoft.com/office/powerpoint/2010/main" val="110794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0" i="0" dirty="0">
              <a:solidFill>
                <a:srgbClr val="000000"/>
              </a:solidFill>
              <a:effectLst/>
              <a:latin typeface="system-ui"/>
            </a:endParaRPr>
          </a:p>
          <a:p>
            <a:endParaRPr lang="en-US" b="0" i="0" dirty="0">
              <a:solidFill>
                <a:srgbClr val="000000"/>
              </a:solidFill>
              <a:effectLst/>
              <a:latin typeface="system-u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10</a:t>
            </a:fld>
            <a:endParaRPr lang="en-US"/>
          </a:p>
        </p:txBody>
      </p:sp>
    </p:spTree>
    <p:extLst>
      <p:ext uri="{BB962C8B-B14F-4D97-AF65-F5344CB8AC3E}">
        <p14:creationId xmlns:p14="http://schemas.microsoft.com/office/powerpoint/2010/main" val="266737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11</a:t>
            </a:fld>
            <a:endParaRPr lang="en-US"/>
          </a:p>
        </p:txBody>
      </p:sp>
    </p:spTree>
    <p:extLst>
      <p:ext uri="{BB962C8B-B14F-4D97-AF65-F5344CB8AC3E}">
        <p14:creationId xmlns:p14="http://schemas.microsoft.com/office/powerpoint/2010/main" val="177244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60605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6045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71034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DD6F12-65FB-4147-B5C2-25842B05EB63}"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6524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D6F12-65FB-4147-B5C2-25842B05EB63}"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136784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DD6F12-65FB-4147-B5C2-25842B05EB63}" type="datetimeFigureOut">
              <a:rPr lang="en-US" smtClean="0"/>
              <a:t>12/15/23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10820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DD6F12-65FB-4147-B5C2-25842B05EB63}" type="datetimeFigureOut">
              <a:rPr lang="en-US" smtClean="0"/>
              <a:t>12/15/23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11766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DD6F12-65FB-4147-B5C2-25842B05EB63}" type="datetimeFigureOut">
              <a:rPr lang="en-US" smtClean="0"/>
              <a:t>12/15/23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90491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D6F12-65FB-4147-B5C2-25842B05EB63}" type="datetimeFigureOut">
              <a:rPr lang="en-US" smtClean="0"/>
              <a:t>12/15/23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76844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DD6F12-65FB-4147-B5C2-25842B05EB63}" type="datetimeFigureOut">
              <a:rPr lang="en-US" smtClean="0"/>
              <a:t>12/15/23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60376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DD6F12-65FB-4147-B5C2-25842B05EB63}" type="datetimeFigureOut">
              <a:rPr lang="en-US" smtClean="0"/>
              <a:t>12/15/23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8690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7DD6F12-65FB-4147-B5C2-25842B05EB63}" type="datetimeFigureOut">
              <a:rPr lang="en-US" smtClean="0"/>
              <a:t>12/15/23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F4A4B73-CC2B-E046-AB48-7F683D51D66B}" type="slidenum">
              <a:rPr lang="en-US" smtClean="0"/>
              <a:t>‹#›</a:t>
            </a:fld>
            <a:endParaRPr lang="en-US"/>
          </a:p>
        </p:txBody>
      </p:sp>
    </p:spTree>
    <p:extLst>
      <p:ext uri="{BB962C8B-B14F-4D97-AF65-F5344CB8AC3E}">
        <p14:creationId xmlns:p14="http://schemas.microsoft.com/office/powerpoint/2010/main" val="2043688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structure with columns&#10;&#10;Description automatically generated with medium confidence">
            <a:extLst>
              <a:ext uri="{FF2B5EF4-FFF2-40B4-BE49-F238E27FC236}">
                <a16:creationId xmlns:a16="http://schemas.microsoft.com/office/drawing/2014/main" id="{045E1916-9B27-EFCE-A0F3-38A291B087CD}"/>
              </a:ext>
            </a:extLst>
          </p:cNvPr>
          <p:cNvPicPr>
            <a:picLocks noChangeAspect="1"/>
          </p:cNvPicPr>
          <p:nvPr/>
        </p:nvPicPr>
        <p:blipFill>
          <a:blip r:embed="rId2"/>
          <a:stretch>
            <a:fillRect/>
          </a:stretch>
        </p:blipFill>
        <p:spPr>
          <a:xfrm>
            <a:off x="0" y="0"/>
            <a:ext cx="9144000" cy="5715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250F65FC-3911-CBC6-ECD8-1563A95820B4}"/>
              </a:ext>
            </a:extLst>
          </p:cNvPr>
          <p:cNvPicPr>
            <a:picLocks noChangeAspect="1"/>
          </p:cNvPicPr>
          <p:nvPr/>
        </p:nvPicPr>
        <p:blipFill rotWithShape="1">
          <a:blip r:embed="rId3"/>
          <a:srcRect t="17965"/>
          <a:stretch/>
        </p:blipFill>
        <p:spPr>
          <a:xfrm>
            <a:off x="0" y="1026695"/>
            <a:ext cx="9143998" cy="4688303"/>
          </a:xfrm>
          <a:prstGeom prst="rect">
            <a:avLst/>
          </a:prstGeom>
        </p:spPr>
      </p:pic>
    </p:spTree>
    <p:extLst>
      <p:ext uri="{BB962C8B-B14F-4D97-AF65-F5344CB8AC3E}">
        <p14:creationId xmlns:p14="http://schemas.microsoft.com/office/powerpoint/2010/main" val="13548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2" name="Picture 1" descr="A cross against a cloudy sky&#10;&#10;Description automatically generated">
            <a:extLst>
              <a:ext uri="{FF2B5EF4-FFF2-40B4-BE49-F238E27FC236}">
                <a16:creationId xmlns:a16="http://schemas.microsoft.com/office/drawing/2014/main" id="{5DB8C157-42B9-CE29-95B6-8B919FC323CF}"/>
              </a:ext>
            </a:extLst>
          </p:cNvPr>
          <p:cNvPicPr>
            <a:picLocks noChangeAspect="1"/>
          </p:cNvPicPr>
          <p:nvPr/>
        </p:nvPicPr>
        <p:blipFill rotWithShape="1">
          <a:blip r:embed="rId4"/>
          <a:srcRect r="16223"/>
          <a:stretch/>
        </p:blipFill>
        <p:spPr>
          <a:xfrm>
            <a:off x="0" y="0"/>
            <a:ext cx="3420533" cy="5715000"/>
          </a:xfrm>
          <a:prstGeom prst="rect">
            <a:avLst/>
          </a:prstGeom>
        </p:spPr>
      </p:pic>
      <p:sp>
        <p:nvSpPr>
          <p:cNvPr id="6" name="TextBox 5">
            <a:extLst>
              <a:ext uri="{FF2B5EF4-FFF2-40B4-BE49-F238E27FC236}">
                <a16:creationId xmlns:a16="http://schemas.microsoft.com/office/drawing/2014/main" id="{C9040B7F-934D-2F25-D4FD-A3EAD5469A94}"/>
              </a:ext>
            </a:extLst>
          </p:cNvPr>
          <p:cNvSpPr txBox="1"/>
          <p:nvPr/>
        </p:nvSpPr>
        <p:spPr>
          <a:xfrm>
            <a:off x="3970916" y="218316"/>
            <a:ext cx="4622701" cy="5278368"/>
          </a:xfrm>
          <a:prstGeom prst="rect">
            <a:avLst/>
          </a:prstGeom>
          <a:noFill/>
        </p:spPr>
        <p:txBody>
          <a:bodyPr wrap="square" rtlCol="0">
            <a:spAutoFit/>
          </a:bodyPr>
          <a:lstStyle/>
          <a:p>
            <a:pPr algn="ctr"/>
            <a:r>
              <a:rPr lang="en-US" sz="2000" dirty="0">
                <a:solidFill>
                  <a:schemeClr val="bg1"/>
                </a:solidFill>
              </a:rPr>
              <a:t>Spitting</a:t>
            </a:r>
            <a:br>
              <a:rPr lang="en-US" sz="2000" dirty="0"/>
            </a:br>
            <a:r>
              <a:rPr lang="en-US" i="1" dirty="0">
                <a:solidFill>
                  <a:srgbClr val="E09F6C"/>
                </a:solidFill>
              </a:rPr>
              <a:t>“And some began to spit on him…” </a:t>
            </a:r>
            <a:r>
              <a:rPr lang="en-US" dirty="0">
                <a:solidFill>
                  <a:srgbClr val="E09F6C"/>
                </a:solidFill>
              </a:rPr>
              <a:t>(Mk. 14:65) </a:t>
            </a:r>
            <a:r>
              <a:rPr lang="en-US" i="1" dirty="0">
                <a:solidFill>
                  <a:srgbClr val="E09F6C"/>
                </a:solidFill>
              </a:rPr>
              <a:t>“And they were striking his head with a reed and spitting on him …” </a:t>
            </a:r>
            <a:r>
              <a:rPr lang="en-US" dirty="0">
                <a:solidFill>
                  <a:srgbClr val="E09F6C"/>
                </a:solidFill>
              </a:rPr>
              <a:t>(Mk. 15:19) </a:t>
            </a:r>
            <a:r>
              <a:rPr lang="en-US" i="1" dirty="0">
                <a:solidFill>
                  <a:srgbClr val="E09F6C"/>
                </a:solidFill>
              </a:rPr>
              <a:t>“And they will mock him and spit on him and flog him and kill him.”</a:t>
            </a:r>
            <a:r>
              <a:rPr lang="en-US" dirty="0">
                <a:solidFill>
                  <a:srgbClr val="E09F6C"/>
                </a:solidFill>
              </a:rPr>
              <a:t> (Mk. 10:34)</a:t>
            </a:r>
            <a:endParaRPr lang="en-US" sz="2000" dirty="0"/>
          </a:p>
          <a:p>
            <a:pPr algn="ctr">
              <a:spcBef>
                <a:spcPts val="1350"/>
              </a:spcBef>
            </a:pPr>
            <a:r>
              <a:rPr lang="en-US" sz="2000" dirty="0">
                <a:solidFill>
                  <a:schemeClr val="bg1"/>
                </a:solidFill>
              </a:rPr>
              <a:t>Ridicule</a:t>
            </a:r>
            <a:br>
              <a:rPr lang="en-US" sz="2000" dirty="0"/>
            </a:br>
            <a:r>
              <a:rPr lang="en-US" i="1" dirty="0">
                <a:solidFill>
                  <a:srgbClr val="E09F6C"/>
                </a:solidFill>
              </a:rPr>
              <a:t>“And when they had mocked him, they stripped him of the </a:t>
            </a:r>
            <a:r>
              <a:rPr lang="en-US" dirty="0">
                <a:solidFill>
                  <a:srgbClr val="E09F6C"/>
                </a:solidFill>
              </a:rPr>
              <a:t>[scarlet]</a:t>
            </a:r>
            <a:r>
              <a:rPr lang="en-US" i="1" dirty="0">
                <a:solidFill>
                  <a:srgbClr val="E09F6C"/>
                </a:solidFill>
              </a:rPr>
              <a:t> robe and put his own clothes on him…” </a:t>
            </a:r>
            <a:r>
              <a:rPr lang="en-US" dirty="0">
                <a:solidFill>
                  <a:srgbClr val="E09F6C"/>
                </a:solidFill>
              </a:rPr>
              <a:t>(Mt. 27:31) </a:t>
            </a:r>
            <a:r>
              <a:rPr lang="en-US" i="1" dirty="0">
                <a:solidFill>
                  <a:srgbClr val="E09F6C"/>
                </a:solidFill>
              </a:rPr>
              <a:t>“And Herod with his soldiers treated him with contempt and mocked him.  Then, arraying him in splendid clothing, he sent him back to Pilate.”</a:t>
            </a:r>
            <a:r>
              <a:rPr lang="en-US" dirty="0">
                <a:solidFill>
                  <a:srgbClr val="E09F6C"/>
                </a:solidFill>
              </a:rPr>
              <a:t> (Lk. 23:11)</a:t>
            </a:r>
            <a:endParaRPr lang="en-US" sz="2000" dirty="0"/>
          </a:p>
          <a:p>
            <a:pPr algn="ctr">
              <a:spcBef>
                <a:spcPts val="1350"/>
              </a:spcBef>
            </a:pPr>
            <a:r>
              <a:rPr lang="en-US" sz="2000" dirty="0">
                <a:solidFill>
                  <a:schemeClr val="bg1"/>
                </a:solidFill>
              </a:rPr>
              <a:t>Heaping Insults</a:t>
            </a:r>
          </a:p>
          <a:p>
            <a:pPr algn="ctr">
              <a:spcBef>
                <a:spcPts val="150"/>
              </a:spcBef>
            </a:pPr>
            <a:r>
              <a:rPr lang="en-US" i="1" dirty="0">
                <a:solidFill>
                  <a:srgbClr val="E09F6C"/>
                </a:solidFill>
              </a:rPr>
              <a:t>“And those who passed by derided him … Those were crucified with him also reviled him.</a:t>
            </a:r>
          </a:p>
          <a:p>
            <a:pPr algn="ctr">
              <a:spcBef>
                <a:spcPts val="150"/>
              </a:spcBef>
            </a:pPr>
            <a:r>
              <a:rPr lang="en-US" dirty="0">
                <a:solidFill>
                  <a:srgbClr val="E09F6C"/>
                </a:solidFill>
              </a:rPr>
              <a:t>(Mk. 15:29-32)</a:t>
            </a:r>
          </a:p>
        </p:txBody>
      </p:sp>
    </p:spTree>
    <p:extLst>
      <p:ext uri="{BB962C8B-B14F-4D97-AF65-F5344CB8AC3E}">
        <p14:creationId xmlns:p14="http://schemas.microsoft.com/office/powerpoint/2010/main" val="344357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92F1F5F2-05F5-4BA7-0666-AEFE164F935E}"/>
              </a:ext>
            </a:extLst>
          </p:cNvPr>
          <p:cNvPicPr>
            <a:picLocks noChangeAspect="1"/>
          </p:cNvPicPr>
          <p:nvPr/>
        </p:nvPicPr>
        <p:blipFill>
          <a:blip r:embed="rId4">
            <a:alphaModFix amt="90000"/>
          </a:blip>
          <a:stretch>
            <a:fillRect/>
          </a:stretch>
        </p:blipFill>
        <p:spPr>
          <a:xfrm>
            <a:off x="5559679" y="0"/>
            <a:ext cx="3584321" cy="5715000"/>
          </a:xfrm>
          <a:prstGeom prst="rect">
            <a:avLst/>
          </a:prstGeom>
        </p:spPr>
      </p:pic>
      <p:sp>
        <p:nvSpPr>
          <p:cNvPr id="5" name="TextBox 4">
            <a:extLst>
              <a:ext uri="{FF2B5EF4-FFF2-40B4-BE49-F238E27FC236}">
                <a16:creationId xmlns:a16="http://schemas.microsoft.com/office/drawing/2014/main" id="{8E81F60A-2321-DAB1-DD5D-47BF75949F9B}"/>
              </a:ext>
            </a:extLst>
          </p:cNvPr>
          <p:cNvSpPr txBox="1"/>
          <p:nvPr/>
        </p:nvSpPr>
        <p:spPr>
          <a:xfrm>
            <a:off x="338618" y="2640206"/>
            <a:ext cx="4882444" cy="769441"/>
          </a:xfrm>
          <a:prstGeom prst="rect">
            <a:avLst/>
          </a:prstGeom>
          <a:noFill/>
        </p:spPr>
        <p:txBody>
          <a:bodyPr wrap="square" rtlCol="0">
            <a:spAutoFit/>
          </a:bodyPr>
          <a:lstStyle/>
          <a:p>
            <a:pPr algn="ctr"/>
            <a:r>
              <a:rPr lang="en-US" sz="2200" dirty="0">
                <a:solidFill>
                  <a:schemeClr val="bg1"/>
                </a:solidFill>
                <a:latin typeface="+mj-lt"/>
              </a:rPr>
              <a:t>And us?</a:t>
            </a:r>
          </a:p>
          <a:p>
            <a:endParaRPr lang="en-US" sz="2200" b="1" dirty="0">
              <a:solidFill>
                <a:srgbClr val="E09F6C"/>
              </a:solidFill>
              <a:latin typeface="+mj-lt"/>
            </a:endParaRPr>
          </a:p>
        </p:txBody>
      </p:sp>
    </p:spTree>
    <p:extLst>
      <p:ext uri="{BB962C8B-B14F-4D97-AF65-F5344CB8AC3E}">
        <p14:creationId xmlns:p14="http://schemas.microsoft.com/office/powerpoint/2010/main" val="40887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4" name="Content Placeholder 3">
            <a:extLst>
              <a:ext uri="{FF2B5EF4-FFF2-40B4-BE49-F238E27FC236}">
                <a16:creationId xmlns:a16="http://schemas.microsoft.com/office/drawing/2014/main" id="{4CB79103-F50D-5DD6-FC4A-C69377931564}"/>
              </a:ext>
            </a:extLst>
          </p:cNvPr>
          <p:cNvSpPr>
            <a:spLocks noGrp="1"/>
          </p:cNvSpPr>
          <p:nvPr>
            <p:ph idx="1"/>
          </p:nvPr>
        </p:nvSpPr>
        <p:spPr>
          <a:xfrm>
            <a:off x="628650" y="540913"/>
            <a:ext cx="7886700" cy="4869815"/>
          </a:xfrm>
        </p:spPr>
        <p:txBody>
          <a:bodyPr>
            <a:normAutofit/>
          </a:bodyPr>
          <a:lstStyle/>
          <a:p>
            <a:pPr marL="0" indent="0" algn="ctr">
              <a:spcAft>
                <a:spcPts val="1200"/>
              </a:spcAft>
              <a:buNone/>
            </a:pPr>
            <a:r>
              <a:rPr lang="en-US" b="0" dirty="0">
                <a:effectLst/>
                <a:latin typeface="+mj-lt"/>
              </a:rPr>
              <a:t>“But recall the former days when, after you were enlightened, you endured a hard struggle with sufferings, sometimes being publicly exposed to </a:t>
            </a:r>
            <a:r>
              <a:rPr lang="en-US" b="0" dirty="0">
                <a:solidFill>
                  <a:srgbClr val="FFFF00"/>
                </a:solidFill>
                <a:effectLst/>
                <a:latin typeface="+mj-lt"/>
              </a:rPr>
              <a:t>reproach</a:t>
            </a:r>
            <a:r>
              <a:rPr lang="en-US" b="0" dirty="0">
                <a:effectLst/>
                <a:latin typeface="+mj-lt"/>
              </a:rPr>
              <a:t> and affliction, and sometimes being partners with those so treated.” (10:32-33)</a:t>
            </a:r>
          </a:p>
          <a:p>
            <a:pPr marL="0" indent="0" algn="ctr">
              <a:spcAft>
                <a:spcPts val="1200"/>
              </a:spcAft>
              <a:buNone/>
            </a:pPr>
            <a:r>
              <a:rPr lang="en-US" dirty="0">
                <a:latin typeface="+mj-lt"/>
              </a:rPr>
              <a:t>“He considered the </a:t>
            </a:r>
            <a:r>
              <a:rPr lang="en-US" dirty="0">
                <a:solidFill>
                  <a:srgbClr val="FFFF00"/>
                </a:solidFill>
                <a:latin typeface="+mj-lt"/>
              </a:rPr>
              <a:t>reproach</a:t>
            </a:r>
            <a:r>
              <a:rPr lang="en-US" dirty="0">
                <a:latin typeface="+mj-lt"/>
              </a:rPr>
              <a:t> of Christ greater wealth than the treasures of Egypt, for he was looking to the reward.” (11:26)</a:t>
            </a:r>
          </a:p>
          <a:p>
            <a:pPr marL="0" indent="0" algn="ctr">
              <a:spcAft>
                <a:spcPts val="1200"/>
              </a:spcAft>
              <a:buNone/>
            </a:pPr>
            <a:r>
              <a:rPr lang="en-US" dirty="0">
                <a:latin typeface="+mj-lt"/>
              </a:rPr>
              <a:t>“Therefore let us go to him outside the camp and bear the </a:t>
            </a:r>
            <a:r>
              <a:rPr lang="en-US" dirty="0">
                <a:solidFill>
                  <a:srgbClr val="FFFF00"/>
                </a:solidFill>
                <a:latin typeface="+mj-lt"/>
              </a:rPr>
              <a:t>reproach</a:t>
            </a:r>
            <a:r>
              <a:rPr lang="en-US" dirty="0">
                <a:latin typeface="+mj-lt"/>
              </a:rPr>
              <a:t> he endured.” (13:13)</a:t>
            </a:r>
          </a:p>
        </p:txBody>
      </p:sp>
    </p:spTree>
    <p:extLst>
      <p:ext uri="{BB962C8B-B14F-4D97-AF65-F5344CB8AC3E}">
        <p14:creationId xmlns:p14="http://schemas.microsoft.com/office/powerpoint/2010/main" val="285074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2" name="Picture 1" descr="A cross against a cloudy sky&#10;&#10;Description automatically generated">
            <a:extLst>
              <a:ext uri="{FF2B5EF4-FFF2-40B4-BE49-F238E27FC236}">
                <a16:creationId xmlns:a16="http://schemas.microsoft.com/office/drawing/2014/main" id="{5DB8C157-42B9-CE29-95B6-8B919FC323CF}"/>
              </a:ext>
            </a:extLst>
          </p:cNvPr>
          <p:cNvPicPr>
            <a:picLocks noChangeAspect="1"/>
          </p:cNvPicPr>
          <p:nvPr/>
        </p:nvPicPr>
        <p:blipFill rotWithShape="1">
          <a:blip r:embed="rId4"/>
          <a:srcRect r="16223"/>
          <a:stretch/>
        </p:blipFill>
        <p:spPr>
          <a:xfrm>
            <a:off x="0" y="0"/>
            <a:ext cx="3420533" cy="5715000"/>
          </a:xfrm>
          <a:prstGeom prst="rect">
            <a:avLst/>
          </a:prstGeom>
        </p:spPr>
      </p:pic>
      <p:sp>
        <p:nvSpPr>
          <p:cNvPr id="6" name="TextBox 5">
            <a:extLst>
              <a:ext uri="{FF2B5EF4-FFF2-40B4-BE49-F238E27FC236}">
                <a16:creationId xmlns:a16="http://schemas.microsoft.com/office/drawing/2014/main" id="{C9040B7F-934D-2F25-D4FD-A3EAD5469A94}"/>
              </a:ext>
            </a:extLst>
          </p:cNvPr>
          <p:cNvSpPr txBox="1"/>
          <p:nvPr/>
        </p:nvSpPr>
        <p:spPr>
          <a:xfrm>
            <a:off x="3786390" y="180304"/>
            <a:ext cx="4807228" cy="5355312"/>
          </a:xfrm>
          <a:prstGeom prst="rect">
            <a:avLst/>
          </a:prstGeom>
          <a:noFill/>
        </p:spPr>
        <p:txBody>
          <a:bodyPr wrap="square" rtlCol="0">
            <a:spAutoFit/>
          </a:bodyPr>
          <a:lstStyle/>
          <a:p>
            <a:r>
              <a:rPr lang="en-US" b="1" baseline="30000" dirty="0">
                <a:solidFill>
                  <a:schemeClr val="bg1"/>
                </a:solidFill>
              </a:rPr>
              <a:t>4 </a:t>
            </a:r>
            <a:r>
              <a:rPr lang="en-US" dirty="0">
                <a:solidFill>
                  <a:schemeClr val="bg1"/>
                </a:solidFill>
              </a:rPr>
              <a:t>The Lord God has given me</a:t>
            </a:r>
            <a:br>
              <a:rPr lang="en-US" dirty="0">
                <a:solidFill>
                  <a:schemeClr val="bg1"/>
                </a:solidFill>
              </a:rPr>
            </a:br>
            <a:r>
              <a:rPr lang="en-US" dirty="0">
                <a:solidFill>
                  <a:schemeClr val="bg1"/>
                </a:solidFill>
              </a:rPr>
              <a:t>    the tongue of those who are taught,</a:t>
            </a:r>
            <a:br>
              <a:rPr lang="en-US" dirty="0">
                <a:solidFill>
                  <a:schemeClr val="bg1"/>
                </a:solidFill>
              </a:rPr>
            </a:br>
            <a:r>
              <a:rPr lang="en-US" dirty="0">
                <a:solidFill>
                  <a:schemeClr val="bg1"/>
                </a:solidFill>
              </a:rPr>
              <a:t>that I may know how to sustain with a word</a:t>
            </a:r>
            <a:br>
              <a:rPr lang="en-US" dirty="0">
                <a:solidFill>
                  <a:schemeClr val="bg1"/>
                </a:solidFill>
              </a:rPr>
            </a:br>
            <a:r>
              <a:rPr lang="en-US" dirty="0">
                <a:solidFill>
                  <a:schemeClr val="bg1"/>
                </a:solidFill>
              </a:rPr>
              <a:t>    him who is weary.</a:t>
            </a:r>
            <a:br>
              <a:rPr lang="en-US" dirty="0">
                <a:solidFill>
                  <a:schemeClr val="bg1"/>
                </a:solidFill>
              </a:rPr>
            </a:br>
            <a:r>
              <a:rPr lang="en-US" dirty="0">
                <a:solidFill>
                  <a:schemeClr val="bg1"/>
                </a:solidFill>
              </a:rPr>
              <a:t>Morning by morning he awakens;</a:t>
            </a:r>
            <a:br>
              <a:rPr lang="en-US" dirty="0">
                <a:solidFill>
                  <a:schemeClr val="bg1"/>
                </a:solidFill>
              </a:rPr>
            </a:br>
            <a:r>
              <a:rPr lang="en-US" dirty="0">
                <a:solidFill>
                  <a:schemeClr val="bg1"/>
                </a:solidFill>
              </a:rPr>
              <a:t>    he awakens my ear</a:t>
            </a:r>
            <a:br>
              <a:rPr lang="en-US" dirty="0">
                <a:solidFill>
                  <a:schemeClr val="bg1"/>
                </a:solidFill>
              </a:rPr>
            </a:br>
            <a:r>
              <a:rPr lang="en-US" dirty="0">
                <a:solidFill>
                  <a:schemeClr val="bg1"/>
                </a:solidFill>
              </a:rPr>
              <a:t>    to hear as those who are taught.</a:t>
            </a:r>
            <a:br>
              <a:rPr lang="en-US" dirty="0">
                <a:solidFill>
                  <a:schemeClr val="bg1"/>
                </a:solidFill>
              </a:rPr>
            </a:br>
            <a:r>
              <a:rPr lang="en-US" b="1" baseline="30000" dirty="0">
                <a:solidFill>
                  <a:schemeClr val="bg1"/>
                </a:solidFill>
              </a:rPr>
              <a:t>5 </a:t>
            </a:r>
            <a:r>
              <a:rPr lang="en-US" dirty="0">
                <a:solidFill>
                  <a:schemeClr val="bg1"/>
                </a:solidFill>
              </a:rPr>
              <a:t>The Lord God has opened my ear,</a:t>
            </a:r>
            <a:br>
              <a:rPr lang="en-US" dirty="0">
                <a:solidFill>
                  <a:schemeClr val="bg1"/>
                </a:solidFill>
              </a:rPr>
            </a:br>
            <a:r>
              <a:rPr lang="en-US" dirty="0">
                <a:solidFill>
                  <a:schemeClr val="bg1"/>
                </a:solidFill>
              </a:rPr>
              <a:t>    and I was not rebellious;</a:t>
            </a:r>
            <a:br>
              <a:rPr lang="en-US" dirty="0">
                <a:solidFill>
                  <a:schemeClr val="bg1"/>
                </a:solidFill>
              </a:rPr>
            </a:br>
            <a:r>
              <a:rPr lang="en-US" dirty="0">
                <a:solidFill>
                  <a:schemeClr val="bg1"/>
                </a:solidFill>
              </a:rPr>
              <a:t>    I turned not backward.</a:t>
            </a:r>
            <a:br>
              <a:rPr lang="en-US" dirty="0">
                <a:solidFill>
                  <a:schemeClr val="bg1"/>
                </a:solidFill>
              </a:rPr>
            </a:br>
            <a:r>
              <a:rPr lang="en-US" b="1" baseline="30000" dirty="0">
                <a:solidFill>
                  <a:schemeClr val="bg1"/>
                </a:solidFill>
              </a:rPr>
              <a:t>6 </a:t>
            </a:r>
            <a:r>
              <a:rPr lang="en-US" dirty="0">
                <a:solidFill>
                  <a:schemeClr val="bg1"/>
                </a:solidFill>
              </a:rPr>
              <a:t>I gave my back to those who strike,</a:t>
            </a:r>
            <a:br>
              <a:rPr lang="en-US" dirty="0">
                <a:solidFill>
                  <a:schemeClr val="bg1"/>
                </a:solidFill>
              </a:rPr>
            </a:br>
            <a:r>
              <a:rPr lang="en-US" dirty="0">
                <a:solidFill>
                  <a:schemeClr val="bg1"/>
                </a:solidFill>
              </a:rPr>
              <a:t>    and my cheeks to those who pull out the beard;</a:t>
            </a:r>
            <a:br>
              <a:rPr lang="en-US" dirty="0">
                <a:solidFill>
                  <a:schemeClr val="bg1"/>
                </a:solidFill>
              </a:rPr>
            </a:br>
            <a:r>
              <a:rPr lang="en-US" dirty="0">
                <a:solidFill>
                  <a:schemeClr val="bg1"/>
                </a:solidFill>
              </a:rPr>
              <a:t>I hid not my face</a:t>
            </a:r>
            <a:br>
              <a:rPr lang="en-US" dirty="0">
                <a:solidFill>
                  <a:schemeClr val="bg1"/>
                </a:solidFill>
              </a:rPr>
            </a:br>
            <a:r>
              <a:rPr lang="en-US" dirty="0">
                <a:solidFill>
                  <a:schemeClr val="bg1"/>
                </a:solidFill>
              </a:rPr>
              <a:t>    from disgrace and spitting.</a:t>
            </a:r>
          </a:p>
          <a:p>
            <a:r>
              <a:rPr lang="en-US" b="1" baseline="30000" dirty="0">
                <a:solidFill>
                  <a:schemeClr val="bg1"/>
                </a:solidFill>
              </a:rPr>
              <a:t>7 </a:t>
            </a:r>
            <a:r>
              <a:rPr lang="en-US" dirty="0">
                <a:solidFill>
                  <a:schemeClr val="bg1"/>
                </a:solidFill>
              </a:rPr>
              <a:t>But the Lord God helps me;</a:t>
            </a:r>
            <a:br>
              <a:rPr lang="en-US" dirty="0">
                <a:solidFill>
                  <a:schemeClr val="bg1"/>
                </a:solidFill>
              </a:rPr>
            </a:br>
            <a:r>
              <a:rPr lang="en-US" dirty="0">
                <a:solidFill>
                  <a:schemeClr val="bg1"/>
                </a:solidFill>
              </a:rPr>
              <a:t>    therefore I have not been disgraced;</a:t>
            </a:r>
            <a:br>
              <a:rPr lang="en-US" dirty="0">
                <a:solidFill>
                  <a:schemeClr val="bg1"/>
                </a:solidFill>
              </a:rPr>
            </a:br>
            <a:r>
              <a:rPr lang="en-US" dirty="0">
                <a:solidFill>
                  <a:schemeClr val="bg1"/>
                </a:solidFill>
              </a:rPr>
              <a:t>therefore I have set my face like a flint,</a:t>
            </a:r>
            <a:br>
              <a:rPr lang="en-US" dirty="0">
                <a:solidFill>
                  <a:schemeClr val="bg1"/>
                </a:solidFill>
              </a:rPr>
            </a:br>
            <a:r>
              <a:rPr lang="en-US" dirty="0">
                <a:solidFill>
                  <a:schemeClr val="bg1"/>
                </a:solidFill>
              </a:rPr>
              <a:t>    and I know that I shall not be put to shame.</a:t>
            </a:r>
          </a:p>
        </p:txBody>
      </p:sp>
      <p:sp>
        <p:nvSpPr>
          <p:cNvPr id="4" name="TextBox 3">
            <a:extLst>
              <a:ext uri="{FF2B5EF4-FFF2-40B4-BE49-F238E27FC236}">
                <a16:creationId xmlns:a16="http://schemas.microsoft.com/office/drawing/2014/main" id="{D1CAE556-949F-FAAF-8256-FCC70F4D8FED}"/>
              </a:ext>
            </a:extLst>
          </p:cNvPr>
          <p:cNvSpPr txBox="1"/>
          <p:nvPr/>
        </p:nvSpPr>
        <p:spPr>
          <a:xfrm>
            <a:off x="7946265" y="115910"/>
            <a:ext cx="1013210" cy="369332"/>
          </a:xfrm>
          <a:prstGeom prst="rect">
            <a:avLst/>
          </a:prstGeom>
          <a:noFill/>
        </p:spPr>
        <p:txBody>
          <a:bodyPr wrap="square" rtlCol="0">
            <a:spAutoFit/>
          </a:bodyPr>
          <a:lstStyle/>
          <a:p>
            <a:r>
              <a:rPr lang="en-US" dirty="0">
                <a:solidFill>
                  <a:srgbClr val="FFFF00"/>
                </a:solidFill>
              </a:rPr>
              <a:t>Isaiah 50</a:t>
            </a:r>
          </a:p>
        </p:txBody>
      </p:sp>
    </p:spTree>
    <p:extLst>
      <p:ext uri="{BB962C8B-B14F-4D97-AF65-F5344CB8AC3E}">
        <p14:creationId xmlns:p14="http://schemas.microsoft.com/office/powerpoint/2010/main" val="363421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2" name="Picture 1" descr="A cross against a cloudy sky&#10;&#10;Description automatically generated">
            <a:extLst>
              <a:ext uri="{FF2B5EF4-FFF2-40B4-BE49-F238E27FC236}">
                <a16:creationId xmlns:a16="http://schemas.microsoft.com/office/drawing/2014/main" id="{5DB8C157-42B9-CE29-95B6-8B919FC323CF}"/>
              </a:ext>
            </a:extLst>
          </p:cNvPr>
          <p:cNvPicPr>
            <a:picLocks noChangeAspect="1"/>
          </p:cNvPicPr>
          <p:nvPr/>
        </p:nvPicPr>
        <p:blipFill rotWithShape="1">
          <a:blip r:embed="rId4"/>
          <a:srcRect r="16223"/>
          <a:stretch/>
        </p:blipFill>
        <p:spPr>
          <a:xfrm>
            <a:off x="0" y="0"/>
            <a:ext cx="3420533" cy="5715000"/>
          </a:xfrm>
          <a:prstGeom prst="rect">
            <a:avLst/>
          </a:prstGeom>
        </p:spPr>
      </p:pic>
      <p:sp>
        <p:nvSpPr>
          <p:cNvPr id="6" name="TextBox 5">
            <a:extLst>
              <a:ext uri="{FF2B5EF4-FFF2-40B4-BE49-F238E27FC236}">
                <a16:creationId xmlns:a16="http://schemas.microsoft.com/office/drawing/2014/main" id="{C9040B7F-934D-2F25-D4FD-A3EAD5469A94}"/>
              </a:ext>
            </a:extLst>
          </p:cNvPr>
          <p:cNvSpPr txBox="1"/>
          <p:nvPr/>
        </p:nvSpPr>
        <p:spPr>
          <a:xfrm>
            <a:off x="3970916" y="515155"/>
            <a:ext cx="4622701" cy="4524315"/>
          </a:xfrm>
          <a:prstGeom prst="rect">
            <a:avLst/>
          </a:prstGeom>
          <a:noFill/>
        </p:spPr>
        <p:txBody>
          <a:bodyPr wrap="square" rtlCol="0">
            <a:spAutoFit/>
          </a:bodyPr>
          <a:lstStyle/>
          <a:p>
            <a:r>
              <a:rPr lang="en-US" b="1" baseline="30000" dirty="0">
                <a:solidFill>
                  <a:schemeClr val="bg1"/>
                </a:solidFill>
              </a:rPr>
              <a:t>8 </a:t>
            </a:r>
            <a:r>
              <a:rPr lang="en-US" dirty="0">
                <a:solidFill>
                  <a:schemeClr val="bg1"/>
                </a:solidFill>
              </a:rPr>
              <a:t>    He who vindicates me is near.</a:t>
            </a:r>
            <a:br>
              <a:rPr lang="en-US" dirty="0">
                <a:solidFill>
                  <a:schemeClr val="bg1"/>
                </a:solidFill>
              </a:rPr>
            </a:br>
            <a:r>
              <a:rPr lang="en-US" dirty="0">
                <a:solidFill>
                  <a:schemeClr val="bg1"/>
                </a:solidFill>
              </a:rPr>
              <a:t>Who will contend with me?</a:t>
            </a:r>
            <a:br>
              <a:rPr lang="en-US" dirty="0">
                <a:solidFill>
                  <a:schemeClr val="bg1"/>
                </a:solidFill>
              </a:rPr>
            </a:br>
            <a:r>
              <a:rPr lang="en-US" dirty="0">
                <a:solidFill>
                  <a:schemeClr val="bg1"/>
                </a:solidFill>
              </a:rPr>
              <a:t>    Let us stand up together.</a:t>
            </a:r>
            <a:br>
              <a:rPr lang="en-US" dirty="0">
                <a:solidFill>
                  <a:schemeClr val="bg1"/>
                </a:solidFill>
              </a:rPr>
            </a:br>
            <a:r>
              <a:rPr lang="en-US" dirty="0">
                <a:solidFill>
                  <a:schemeClr val="bg1"/>
                </a:solidFill>
              </a:rPr>
              <a:t>Who is my adversary?</a:t>
            </a:r>
            <a:br>
              <a:rPr lang="en-US" dirty="0">
                <a:solidFill>
                  <a:schemeClr val="bg1"/>
                </a:solidFill>
              </a:rPr>
            </a:br>
            <a:r>
              <a:rPr lang="en-US" dirty="0">
                <a:solidFill>
                  <a:schemeClr val="bg1"/>
                </a:solidFill>
              </a:rPr>
              <a:t>    Let him come near to me.</a:t>
            </a:r>
            <a:br>
              <a:rPr lang="en-US" dirty="0">
                <a:solidFill>
                  <a:schemeClr val="bg1"/>
                </a:solidFill>
              </a:rPr>
            </a:br>
            <a:r>
              <a:rPr lang="en-US" b="1" baseline="30000" dirty="0">
                <a:solidFill>
                  <a:schemeClr val="bg1"/>
                </a:solidFill>
              </a:rPr>
              <a:t>9 </a:t>
            </a:r>
            <a:r>
              <a:rPr lang="en-US" dirty="0">
                <a:solidFill>
                  <a:schemeClr val="bg1"/>
                </a:solidFill>
              </a:rPr>
              <a:t>Behold, the Lord God helps me;</a:t>
            </a:r>
            <a:br>
              <a:rPr lang="en-US" dirty="0">
                <a:solidFill>
                  <a:schemeClr val="bg1"/>
                </a:solidFill>
              </a:rPr>
            </a:br>
            <a:r>
              <a:rPr lang="en-US" dirty="0">
                <a:solidFill>
                  <a:schemeClr val="bg1"/>
                </a:solidFill>
              </a:rPr>
              <a:t>    who will declare me guilty?</a:t>
            </a:r>
            <a:br>
              <a:rPr lang="en-US" dirty="0">
                <a:solidFill>
                  <a:schemeClr val="bg1"/>
                </a:solidFill>
              </a:rPr>
            </a:br>
            <a:r>
              <a:rPr lang="en-US" dirty="0">
                <a:solidFill>
                  <a:schemeClr val="bg1"/>
                </a:solidFill>
              </a:rPr>
              <a:t>Behold, all of them will wear out like a garment;</a:t>
            </a:r>
            <a:br>
              <a:rPr lang="en-US" dirty="0">
                <a:solidFill>
                  <a:schemeClr val="bg1"/>
                </a:solidFill>
              </a:rPr>
            </a:br>
            <a:r>
              <a:rPr lang="en-US" dirty="0">
                <a:solidFill>
                  <a:schemeClr val="bg1"/>
                </a:solidFill>
              </a:rPr>
              <a:t>    the moth will eat them up.</a:t>
            </a:r>
          </a:p>
          <a:p>
            <a:r>
              <a:rPr lang="en-US" b="1" baseline="30000" dirty="0">
                <a:solidFill>
                  <a:schemeClr val="bg1"/>
                </a:solidFill>
              </a:rPr>
              <a:t>10 </a:t>
            </a:r>
            <a:r>
              <a:rPr lang="en-US" dirty="0">
                <a:solidFill>
                  <a:schemeClr val="bg1"/>
                </a:solidFill>
              </a:rPr>
              <a:t>Who among you fears the Lord</a:t>
            </a:r>
            <a:br>
              <a:rPr lang="en-US" dirty="0">
                <a:solidFill>
                  <a:schemeClr val="bg1"/>
                </a:solidFill>
              </a:rPr>
            </a:br>
            <a:r>
              <a:rPr lang="en-US" dirty="0">
                <a:solidFill>
                  <a:schemeClr val="bg1"/>
                </a:solidFill>
              </a:rPr>
              <a:t>    and obeys the voice of his servant?</a:t>
            </a:r>
            <a:br>
              <a:rPr lang="en-US" dirty="0">
                <a:solidFill>
                  <a:schemeClr val="bg1"/>
                </a:solidFill>
              </a:rPr>
            </a:br>
            <a:r>
              <a:rPr lang="en-US" dirty="0">
                <a:solidFill>
                  <a:schemeClr val="bg1"/>
                </a:solidFill>
              </a:rPr>
              <a:t>Let him who walks in darkness</a:t>
            </a:r>
            <a:br>
              <a:rPr lang="en-US" dirty="0">
                <a:solidFill>
                  <a:schemeClr val="bg1"/>
                </a:solidFill>
              </a:rPr>
            </a:br>
            <a:r>
              <a:rPr lang="en-US" dirty="0">
                <a:solidFill>
                  <a:schemeClr val="bg1"/>
                </a:solidFill>
              </a:rPr>
              <a:t>    and has no light</a:t>
            </a:r>
            <a:br>
              <a:rPr lang="en-US" dirty="0">
                <a:solidFill>
                  <a:schemeClr val="bg1"/>
                </a:solidFill>
              </a:rPr>
            </a:br>
            <a:r>
              <a:rPr lang="en-US" dirty="0">
                <a:solidFill>
                  <a:schemeClr val="bg1"/>
                </a:solidFill>
              </a:rPr>
              <a:t>trust in the name of the Lord</a:t>
            </a:r>
            <a:br>
              <a:rPr lang="en-US" dirty="0">
                <a:solidFill>
                  <a:schemeClr val="bg1"/>
                </a:solidFill>
              </a:rPr>
            </a:br>
            <a:r>
              <a:rPr lang="en-US" dirty="0">
                <a:solidFill>
                  <a:schemeClr val="bg1"/>
                </a:solidFill>
              </a:rPr>
              <a:t>    and rely on his God.</a:t>
            </a:r>
          </a:p>
        </p:txBody>
      </p:sp>
      <p:sp>
        <p:nvSpPr>
          <p:cNvPr id="4" name="TextBox 3">
            <a:extLst>
              <a:ext uri="{FF2B5EF4-FFF2-40B4-BE49-F238E27FC236}">
                <a16:creationId xmlns:a16="http://schemas.microsoft.com/office/drawing/2014/main" id="{27E91DC3-C5A4-F4B3-888F-0F00F2907D66}"/>
              </a:ext>
            </a:extLst>
          </p:cNvPr>
          <p:cNvSpPr txBox="1"/>
          <p:nvPr/>
        </p:nvSpPr>
        <p:spPr>
          <a:xfrm>
            <a:off x="7946265" y="115910"/>
            <a:ext cx="1013210" cy="369332"/>
          </a:xfrm>
          <a:prstGeom prst="rect">
            <a:avLst/>
          </a:prstGeom>
          <a:noFill/>
        </p:spPr>
        <p:txBody>
          <a:bodyPr wrap="square" rtlCol="0">
            <a:spAutoFit/>
          </a:bodyPr>
          <a:lstStyle/>
          <a:p>
            <a:r>
              <a:rPr lang="en-US" dirty="0">
                <a:solidFill>
                  <a:srgbClr val="FFFF00"/>
                </a:solidFill>
              </a:rPr>
              <a:t>Isaiah 50</a:t>
            </a:r>
          </a:p>
        </p:txBody>
      </p:sp>
    </p:spTree>
    <p:extLst>
      <p:ext uri="{BB962C8B-B14F-4D97-AF65-F5344CB8AC3E}">
        <p14:creationId xmlns:p14="http://schemas.microsoft.com/office/powerpoint/2010/main" val="9025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2" name="Picture 1" descr="A cross against a cloudy sky&#10;&#10;Description automatically generated">
            <a:extLst>
              <a:ext uri="{FF2B5EF4-FFF2-40B4-BE49-F238E27FC236}">
                <a16:creationId xmlns:a16="http://schemas.microsoft.com/office/drawing/2014/main" id="{5DB8C157-42B9-CE29-95B6-8B919FC323CF}"/>
              </a:ext>
            </a:extLst>
          </p:cNvPr>
          <p:cNvPicPr>
            <a:picLocks noChangeAspect="1"/>
          </p:cNvPicPr>
          <p:nvPr/>
        </p:nvPicPr>
        <p:blipFill rotWithShape="1">
          <a:blip r:embed="rId4"/>
          <a:srcRect r="16223"/>
          <a:stretch/>
        </p:blipFill>
        <p:spPr>
          <a:xfrm>
            <a:off x="0" y="0"/>
            <a:ext cx="3420533" cy="5715000"/>
          </a:xfrm>
          <a:prstGeom prst="rect">
            <a:avLst/>
          </a:prstGeom>
        </p:spPr>
      </p:pic>
      <p:sp>
        <p:nvSpPr>
          <p:cNvPr id="6" name="TextBox 5">
            <a:extLst>
              <a:ext uri="{FF2B5EF4-FFF2-40B4-BE49-F238E27FC236}">
                <a16:creationId xmlns:a16="http://schemas.microsoft.com/office/drawing/2014/main" id="{C9040B7F-934D-2F25-D4FD-A3EAD5469A94}"/>
              </a:ext>
            </a:extLst>
          </p:cNvPr>
          <p:cNvSpPr txBox="1"/>
          <p:nvPr/>
        </p:nvSpPr>
        <p:spPr>
          <a:xfrm>
            <a:off x="3970916" y="1712889"/>
            <a:ext cx="4622701" cy="2031325"/>
          </a:xfrm>
          <a:prstGeom prst="rect">
            <a:avLst/>
          </a:prstGeom>
          <a:noFill/>
        </p:spPr>
        <p:txBody>
          <a:bodyPr wrap="square" rtlCol="0">
            <a:spAutoFit/>
          </a:bodyPr>
          <a:lstStyle/>
          <a:p>
            <a:br>
              <a:rPr lang="en-US" dirty="0">
                <a:solidFill>
                  <a:schemeClr val="bg1"/>
                </a:solidFill>
              </a:rPr>
            </a:br>
            <a:r>
              <a:rPr lang="en-US" b="1" baseline="30000" dirty="0">
                <a:solidFill>
                  <a:schemeClr val="bg1"/>
                </a:solidFill>
              </a:rPr>
              <a:t>11 </a:t>
            </a:r>
            <a:r>
              <a:rPr lang="en-US" dirty="0">
                <a:solidFill>
                  <a:schemeClr val="bg1"/>
                </a:solidFill>
              </a:rPr>
              <a:t>Behold, all you who kindle a fire,</a:t>
            </a:r>
            <a:br>
              <a:rPr lang="en-US" dirty="0">
                <a:solidFill>
                  <a:schemeClr val="bg1"/>
                </a:solidFill>
              </a:rPr>
            </a:br>
            <a:r>
              <a:rPr lang="en-US" dirty="0">
                <a:solidFill>
                  <a:schemeClr val="bg1"/>
                </a:solidFill>
              </a:rPr>
              <a:t>    who equip yourselves with burning torches!</a:t>
            </a:r>
            <a:br>
              <a:rPr lang="en-US" dirty="0">
                <a:solidFill>
                  <a:schemeClr val="bg1"/>
                </a:solidFill>
              </a:rPr>
            </a:br>
            <a:r>
              <a:rPr lang="en-US" dirty="0">
                <a:solidFill>
                  <a:schemeClr val="bg1"/>
                </a:solidFill>
              </a:rPr>
              <a:t>Walk by the light of your fire,</a:t>
            </a:r>
            <a:br>
              <a:rPr lang="en-US" dirty="0">
                <a:solidFill>
                  <a:schemeClr val="bg1"/>
                </a:solidFill>
              </a:rPr>
            </a:br>
            <a:r>
              <a:rPr lang="en-US" dirty="0">
                <a:solidFill>
                  <a:schemeClr val="bg1"/>
                </a:solidFill>
              </a:rPr>
              <a:t>    and by the torches that you have kindled!</a:t>
            </a:r>
            <a:br>
              <a:rPr lang="en-US" dirty="0">
                <a:solidFill>
                  <a:schemeClr val="bg1"/>
                </a:solidFill>
              </a:rPr>
            </a:br>
            <a:r>
              <a:rPr lang="en-US" dirty="0">
                <a:solidFill>
                  <a:schemeClr val="bg1"/>
                </a:solidFill>
              </a:rPr>
              <a:t>This you have from my hand:</a:t>
            </a:r>
          </a:p>
          <a:p>
            <a:r>
              <a:rPr lang="en-US" dirty="0">
                <a:solidFill>
                  <a:schemeClr val="bg1"/>
                </a:solidFill>
              </a:rPr>
              <a:t>    you shall lie down in torment.</a:t>
            </a:r>
          </a:p>
        </p:txBody>
      </p:sp>
      <p:sp>
        <p:nvSpPr>
          <p:cNvPr id="4" name="TextBox 3">
            <a:extLst>
              <a:ext uri="{FF2B5EF4-FFF2-40B4-BE49-F238E27FC236}">
                <a16:creationId xmlns:a16="http://schemas.microsoft.com/office/drawing/2014/main" id="{B90DE6FA-0643-F58C-FC19-28D4080E47FB}"/>
              </a:ext>
            </a:extLst>
          </p:cNvPr>
          <p:cNvSpPr txBox="1"/>
          <p:nvPr/>
        </p:nvSpPr>
        <p:spPr>
          <a:xfrm>
            <a:off x="7946265" y="115910"/>
            <a:ext cx="1013210" cy="369332"/>
          </a:xfrm>
          <a:prstGeom prst="rect">
            <a:avLst/>
          </a:prstGeom>
          <a:noFill/>
        </p:spPr>
        <p:txBody>
          <a:bodyPr wrap="square" rtlCol="0">
            <a:spAutoFit/>
          </a:bodyPr>
          <a:lstStyle/>
          <a:p>
            <a:r>
              <a:rPr lang="en-US" dirty="0">
                <a:solidFill>
                  <a:srgbClr val="FFFF00"/>
                </a:solidFill>
              </a:rPr>
              <a:t>Isaiah 50</a:t>
            </a:r>
          </a:p>
        </p:txBody>
      </p:sp>
    </p:spTree>
    <p:extLst>
      <p:ext uri="{BB962C8B-B14F-4D97-AF65-F5344CB8AC3E}">
        <p14:creationId xmlns:p14="http://schemas.microsoft.com/office/powerpoint/2010/main" val="390984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92F1F5F2-05F5-4BA7-0666-AEFE164F935E}"/>
              </a:ext>
            </a:extLst>
          </p:cNvPr>
          <p:cNvPicPr>
            <a:picLocks noChangeAspect="1"/>
          </p:cNvPicPr>
          <p:nvPr/>
        </p:nvPicPr>
        <p:blipFill>
          <a:blip r:embed="rId4">
            <a:alphaModFix amt="90000"/>
          </a:blip>
          <a:stretch>
            <a:fillRect/>
          </a:stretch>
        </p:blipFill>
        <p:spPr>
          <a:xfrm>
            <a:off x="5559679" y="0"/>
            <a:ext cx="3584321" cy="5715000"/>
          </a:xfrm>
          <a:prstGeom prst="rect">
            <a:avLst/>
          </a:prstGeom>
        </p:spPr>
      </p:pic>
      <p:sp>
        <p:nvSpPr>
          <p:cNvPr id="5" name="TextBox 4">
            <a:extLst>
              <a:ext uri="{FF2B5EF4-FFF2-40B4-BE49-F238E27FC236}">
                <a16:creationId xmlns:a16="http://schemas.microsoft.com/office/drawing/2014/main" id="{8E81F60A-2321-DAB1-DD5D-47BF75949F9B}"/>
              </a:ext>
            </a:extLst>
          </p:cNvPr>
          <p:cNvSpPr txBox="1"/>
          <p:nvPr/>
        </p:nvSpPr>
        <p:spPr>
          <a:xfrm>
            <a:off x="338618" y="2421265"/>
            <a:ext cx="4882444" cy="1107996"/>
          </a:xfrm>
          <a:prstGeom prst="rect">
            <a:avLst/>
          </a:prstGeom>
          <a:noFill/>
        </p:spPr>
        <p:txBody>
          <a:bodyPr wrap="square" rtlCol="0">
            <a:spAutoFit/>
          </a:bodyPr>
          <a:lstStyle/>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lang="en-US" sz="2200" b="1" noProof="0" dirty="0">
                <a:solidFill>
                  <a:srgbClr val="E09F6C"/>
                </a:solidFill>
                <a:latin typeface="Calibri Light" panose="020F0302020204030204"/>
              </a:rPr>
              <a:t>God defines real honor and shame. </a:t>
            </a:r>
            <a:endParaRPr kumimoji="0" lang="en-US" sz="2200" b="1" i="0" u="none" strike="noStrike" kern="1200" cap="none" spc="0" normalizeH="0" baseline="0" noProof="0" dirty="0">
              <a:ln>
                <a:noFill/>
              </a:ln>
              <a:solidFill>
                <a:srgbClr val="E09F6C"/>
              </a:solidFill>
              <a:effectLst/>
              <a:uLnTx/>
              <a:uFillTx/>
              <a:latin typeface="Calibri Light" panose="020F0302020204030204"/>
              <a:ea typeface="+mn-ea"/>
              <a:cs typeface="+mn-cs"/>
            </a:endParaRPr>
          </a:p>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lang="en-US" sz="2200" b="1" dirty="0">
                <a:solidFill>
                  <a:srgbClr val="E09F6C"/>
                </a:solidFill>
                <a:latin typeface="Calibri Light" panose="020F0302020204030204"/>
              </a:rPr>
              <a:t>Set your face like a flint.</a:t>
            </a:r>
          </a:p>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E09F6C"/>
                </a:solidFill>
                <a:effectLst/>
                <a:uLnTx/>
                <a:uFillTx/>
                <a:latin typeface="Calibri Light" panose="020F0302020204030204"/>
                <a:ea typeface="+mn-ea"/>
                <a:cs typeface="+mn-cs"/>
              </a:rPr>
              <a:t>Engage.</a:t>
            </a:r>
          </a:p>
        </p:txBody>
      </p:sp>
    </p:spTree>
    <p:extLst>
      <p:ext uri="{BB962C8B-B14F-4D97-AF65-F5344CB8AC3E}">
        <p14:creationId xmlns:p14="http://schemas.microsoft.com/office/powerpoint/2010/main" val="24931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compass&#10;&#10;Description automatically generated">
            <a:extLst>
              <a:ext uri="{FF2B5EF4-FFF2-40B4-BE49-F238E27FC236}">
                <a16:creationId xmlns:a16="http://schemas.microsoft.com/office/drawing/2014/main" id="{6B688E7E-560A-B39F-ECB1-D484CC8CD353}"/>
              </a:ext>
            </a:extLst>
          </p:cNvPr>
          <p:cNvPicPr>
            <a:picLocks noChangeAspect="1"/>
          </p:cNvPicPr>
          <p:nvPr/>
        </p:nvPicPr>
        <p:blipFill>
          <a:blip r:embed="rId3"/>
          <a:stretch>
            <a:fillRect/>
          </a:stretch>
        </p:blipFill>
        <p:spPr>
          <a:xfrm>
            <a:off x="0" y="0"/>
            <a:ext cx="9144000" cy="5715000"/>
          </a:xfrm>
          <a:prstGeom prst="rect">
            <a:avLst/>
          </a:prstGeom>
        </p:spPr>
      </p:pic>
      <p:sp>
        <p:nvSpPr>
          <p:cNvPr id="2" name="Rectangle 1">
            <a:extLst>
              <a:ext uri="{FF2B5EF4-FFF2-40B4-BE49-F238E27FC236}">
                <a16:creationId xmlns:a16="http://schemas.microsoft.com/office/drawing/2014/main" id="{1C1BF3F5-592F-7454-B872-DC19DA03E9B6}"/>
              </a:ext>
            </a:extLst>
          </p:cNvPr>
          <p:cNvSpPr/>
          <p:nvPr/>
        </p:nvSpPr>
        <p:spPr>
          <a:xfrm>
            <a:off x="0" y="0"/>
            <a:ext cx="9144000" cy="5715000"/>
          </a:xfrm>
          <a:prstGeom prst="rect">
            <a:avLst/>
          </a:prstGeom>
          <a:solidFill>
            <a:srgbClr val="1B4D60">
              <a:alpha val="8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2516D9E-FD19-5791-691F-AE0062BF313A}"/>
              </a:ext>
            </a:extLst>
          </p:cNvPr>
          <p:cNvGrpSpPr/>
          <p:nvPr/>
        </p:nvGrpSpPr>
        <p:grpSpPr>
          <a:xfrm>
            <a:off x="596097" y="426814"/>
            <a:ext cx="7951806" cy="4861367"/>
            <a:chOff x="775504" y="625031"/>
            <a:chExt cx="7951806" cy="4861367"/>
          </a:xfrm>
        </p:grpSpPr>
        <p:sp>
          <p:nvSpPr>
            <p:cNvPr id="4" name="TextBox 3">
              <a:extLst>
                <a:ext uri="{FF2B5EF4-FFF2-40B4-BE49-F238E27FC236}">
                  <a16:creationId xmlns:a16="http://schemas.microsoft.com/office/drawing/2014/main" id="{3234C6A0-8B44-C3F2-D1EF-F714373E80FE}"/>
                </a:ext>
              </a:extLst>
            </p:cNvPr>
            <p:cNvSpPr txBox="1"/>
            <p:nvPr/>
          </p:nvSpPr>
          <p:spPr>
            <a:xfrm>
              <a:off x="866800" y="793556"/>
              <a:ext cx="7769213" cy="4524315"/>
            </a:xfrm>
            <a:prstGeom prst="rect">
              <a:avLst/>
            </a:prstGeom>
            <a:noFill/>
          </p:spPr>
          <p:txBody>
            <a:bodyPr wrap="square" rtlCol="0">
              <a:spAutoFit/>
            </a:bodyPr>
            <a:lstStyle/>
            <a:p>
              <a:r>
                <a:rPr lang="en-US" sz="2400" dirty="0">
                  <a:solidFill>
                    <a:schemeClr val="bg1"/>
                  </a:solidFill>
                </a:rPr>
                <a:t>“5 Have this mind among yourselves, which is yours in Christ Jesus, 6 who, though he was in the form of God, did not count equality with God a thing to be grasped, 7 but emptied himself, by taking the form of a servant, being born in the likeness of men. 8 And being found in human form, he humbled himself by becoming obedient to the point of death, even death on a cross. 9 Therefore God has highly exalted him and bestowed on him the name that is above every name, 10 so that at the name of Jesus every knee should bow, in heaven and on earth and under the earth, 11 and every tongue confess that Jesus Christ is Lord, to the glory of God the Father.” </a:t>
              </a:r>
              <a:r>
                <a:rPr lang="en-US" dirty="0">
                  <a:solidFill>
                    <a:schemeClr val="bg1"/>
                  </a:solidFill>
                </a:rPr>
                <a:t>(Philippians 2:5-11)</a:t>
              </a:r>
              <a:endParaRPr lang="en-US" sz="2000" dirty="0">
                <a:solidFill>
                  <a:schemeClr val="bg1"/>
                </a:solidFill>
              </a:endParaRPr>
            </a:p>
          </p:txBody>
        </p:sp>
        <p:sp>
          <p:nvSpPr>
            <p:cNvPr id="5" name="Rectangle 4">
              <a:extLst>
                <a:ext uri="{FF2B5EF4-FFF2-40B4-BE49-F238E27FC236}">
                  <a16:creationId xmlns:a16="http://schemas.microsoft.com/office/drawing/2014/main" id="{7280FE6E-006C-BFBD-935A-C0CA904D7A55}"/>
                </a:ext>
              </a:extLst>
            </p:cNvPr>
            <p:cNvSpPr/>
            <p:nvPr/>
          </p:nvSpPr>
          <p:spPr>
            <a:xfrm>
              <a:off x="775504" y="625031"/>
              <a:ext cx="7951806" cy="4861367"/>
            </a:xfrm>
            <a:prstGeom prst="rect">
              <a:avLst/>
            </a:prstGeom>
            <a:noFill/>
            <a:ln w="28575">
              <a:solidFill>
                <a:srgbClr val="DB8E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404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structure with columns&#10;&#10;Description automatically generated with medium confidence">
            <a:extLst>
              <a:ext uri="{FF2B5EF4-FFF2-40B4-BE49-F238E27FC236}">
                <a16:creationId xmlns:a16="http://schemas.microsoft.com/office/drawing/2014/main" id="{045E1916-9B27-EFCE-A0F3-38A291B087CD}"/>
              </a:ext>
            </a:extLst>
          </p:cNvPr>
          <p:cNvPicPr>
            <a:picLocks noChangeAspect="1"/>
          </p:cNvPicPr>
          <p:nvPr/>
        </p:nvPicPr>
        <p:blipFill>
          <a:blip r:embed="rId2"/>
          <a:stretch>
            <a:fillRect/>
          </a:stretch>
        </p:blipFill>
        <p:spPr>
          <a:xfrm>
            <a:off x="0" y="0"/>
            <a:ext cx="9144000" cy="5715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250F65FC-3911-CBC6-ECD8-1563A95820B4}"/>
              </a:ext>
            </a:extLst>
          </p:cNvPr>
          <p:cNvPicPr>
            <a:picLocks noChangeAspect="1"/>
          </p:cNvPicPr>
          <p:nvPr/>
        </p:nvPicPr>
        <p:blipFill rotWithShape="1">
          <a:blip r:embed="rId3"/>
          <a:srcRect t="17965"/>
          <a:stretch/>
        </p:blipFill>
        <p:spPr>
          <a:xfrm>
            <a:off x="0" y="1026695"/>
            <a:ext cx="9143998" cy="4688303"/>
          </a:xfrm>
          <a:prstGeom prst="rect">
            <a:avLst/>
          </a:prstGeom>
        </p:spPr>
      </p:pic>
    </p:spTree>
    <p:extLst>
      <p:ext uri="{BB962C8B-B14F-4D97-AF65-F5344CB8AC3E}">
        <p14:creationId xmlns:p14="http://schemas.microsoft.com/office/powerpoint/2010/main" val="412253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E0EEFF0A-35E2-C75A-B75D-DBB9EB970F44}"/>
              </a:ext>
            </a:extLst>
          </p:cNvPr>
          <p:cNvSpPr>
            <a:spLocks noGrp="1"/>
          </p:cNvSpPr>
          <p:nvPr>
            <p:ph type="title"/>
          </p:nvPr>
        </p:nvSpPr>
        <p:spPr/>
        <p:txBody>
          <a:bodyPr/>
          <a:lstStyle/>
          <a:p>
            <a:pPr algn="ctr"/>
            <a:r>
              <a:rPr lang="en-US" dirty="0"/>
              <a:t>The Struggle Wasn’t New…</a:t>
            </a:r>
          </a:p>
        </p:txBody>
      </p:sp>
      <p:sp>
        <p:nvSpPr>
          <p:cNvPr id="4" name="Content Placeholder 3">
            <a:extLst>
              <a:ext uri="{FF2B5EF4-FFF2-40B4-BE49-F238E27FC236}">
                <a16:creationId xmlns:a16="http://schemas.microsoft.com/office/drawing/2014/main" id="{4CB79103-F50D-5DD6-FC4A-C69377931564}"/>
              </a:ext>
            </a:extLst>
          </p:cNvPr>
          <p:cNvSpPr>
            <a:spLocks noGrp="1"/>
          </p:cNvSpPr>
          <p:nvPr>
            <p:ph idx="1"/>
          </p:nvPr>
        </p:nvSpPr>
        <p:spPr/>
        <p:txBody>
          <a:bodyPr>
            <a:normAutofit fontScale="92500" lnSpcReduction="10000"/>
          </a:bodyPr>
          <a:lstStyle/>
          <a:p>
            <a:pPr marL="0" indent="0" algn="ctr">
              <a:buNone/>
            </a:pPr>
            <a:r>
              <a:rPr lang="en-US" sz="3200" b="0" dirty="0">
                <a:effectLst/>
                <a:latin typeface="+mj-lt"/>
              </a:rPr>
              <a:t>“But recall the former days when, after you were enlightened, you endured a hard struggle with sufferings, sometimes being publicly exposed to reproach and affliction, and sometimes being partners with those so treated.  For you had compassion on those in prison, and you joyfully accepted the plundering of your property, since you knew that you yourselves had a better possession and an abiding one.” </a:t>
            </a:r>
            <a:r>
              <a:rPr lang="en-US" sz="3200" b="0" i="0" dirty="0">
                <a:effectLst/>
                <a:latin typeface="+mj-lt"/>
              </a:rPr>
              <a:t>(10:32-34)</a:t>
            </a:r>
            <a:endParaRPr lang="en-US" sz="3200" dirty="0">
              <a:latin typeface="+mj-lt"/>
            </a:endParaRPr>
          </a:p>
        </p:txBody>
      </p:sp>
    </p:spTree>
    <p:extLst>
      <p:ext uri="{BB962C8B-B14F-4D97-AF65-F5344CB8AC3E}">
        <p14:creationId xmlns:p14="http://schemas.microsoft.com/office/powerpoint/2010/main" val="136542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2"/>
          <a:stretch>
            <a:fillRect/>
          </a:stretch>
        </p:blipFill>
        <p:spPr>
          <a:xfrm>
            <a:off x="0" y="0"/>
            <a:ext cx="9144000" cy="5715000"/>
          </a:xfrm>
          <a:prstGeom prst="rect">
            <a:avLst/>
          </a:prstGeom>
        </p:spPr>
      </p:pic>
      <p:sp>
        <p:nvSpPr>
          <p:cNvPr id="6" name="Rectangle 1">
            <a:extLst>
              <a:ext uri="{FF2B5EF4-FFF2-40B4-BE49-F238E27FC236}">
                <a16:creationId xmlns:a16="http://schemas.microsoft.com/office/drawing/2014/main" id="{B5C24667-4E49-F767-8F8E-45B79588CB1A}"/>
              </a:ext>
            </a:extLst>
          </p:cNvPr>
          <p:cNvSpPr>
            <a:spLocks noChangeArrowheads="1"/>
          </p:cNvSpPr>
          <p:nvPr/>
        </p:nvSpPr>
        <p:spPr bwMode="auto">
          <a:xfrm>
            <a:off x="1574800" y="152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webkit-standard"/>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F39E7ECD-C849-9384-A916-975153110922}"/>
              </a:ext>
            </a:extLst>
          </p:cNvPr>
          <p:cNvGraphicFramePr>
            <a:graphicFrameLocks noGrp="1"/>
          </p:cNvGraphicFramePr>
          <p:nvPr>
            <p:ph idx="1"/>
            <p:extLst>
              <p:ext uri="{D42A27DB-BD31-4B8C-83A1-F6EECF244321}">
                <p14:modId xmlns:p14="http://schemas.microsoft.com/office/powerpoint/2010/main" val="460549960"/>
              </p:ext>
            </p:extLst>
          </p:nvPr>
        </p:nvGraphicFramePr>
        <p:xfrm>
          <a:off x="312515" y="162046"/>
          <a:ext cx="8588414" cy="5382225"/>
        </p:xfrm>
        <a:graphic>
          <a:graphicData uri="http://schemas.openxmlformats.org/drawingml/2006/table">
            <a:tbl>
              <a:tblPr firstRow="1" bandRow="1">
                <a:tableStyleId>{5C22544A-7EE6-4342-B048-85BDC9FD1C3A}</a:tableStyleId>
              </a:tblPr>
              <a:tblGrid>
                <a:gridCol w="5904535">
                  <a:extLst>
                    <a:ext uri="{9D8B030D-6E8A-4147-A177-3AD203B41FA5}">
                      <a16:colId xmlns:a16="http://schemas.microsoft.com/office/drawing/2014/main" val="2459451642"/>
                    </a:ext>
                  </a:extLst>
                </a:gridCol>
                <a:gridCol w="2683879">
                  <a:extLst>
                    <a:ext uri="{9D8B030D-6E8A-4147-A177-3AD203B41FA5}">
                      <a16:colId xmlns:a16="http://schemas.microsoft.com/office/drawing/2014/main" val="2070568811"/>
                    </a:ext>
                  </a:extLst>
                </a:gridCol>
              </a:tblGrid>
              <a:tr h="358815">
                <a:tc>
                  <a:txBody>
                    <a:bodyPr/>
                    <a:lstStyle/>
                    <a:p>
                      <a:pPr algn="ctr"/>
                      <a:r>
                        <a:rPr lang="en-US" sz="1600" dirty="0"/>
                        <a:t>Lesson Titles</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tc>
                  <a:txBody>
                    <a:bodyPr/>
                    <a:lstStyle/>
                    <a:p>
                      <a:pPr algn="ctr"/>
                      <a:r>
                        <a:rPr lang="en-US" sz="1600" dirty="0">
                          <a:ln>
                            <a:solidFill>
                              <a:schemeClr val="bg1"/>
                            </a:solidFill>
                          </a:ln>
                          <a:solidFill>
                            <a:schemeClr val="bg1"/>
                          </a:solidFill>
                        </a:rPr>
                        <a:t>Sundays at 6 PM</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30210158"/>
                  </a:ext>
                </a:extLst>
              </a:tr>
              <a:tr h="358815">
                <a:tc>
                  <a:txBody>
                    <a:bodyPr/>
                    <a:lstStyle/>
                    <a:p>
                      <a:pPr algn="ctr"/>
                      <a:r>
                        <a:rPr lang="en-US" sz="1600" b="1" u="sng" dirty="0">
                          <a:solidFill>
                            <a:schemeClr val="bg1"/>
                          </a:solidFill>
                        </a:rPr>
                        <a:t>Intro</a:t>
                      </a:r>
                      <a:r>
                        <a:rPr lang="en-US" sz="1600" dirty="0">
                          <a:solidFill>
                            <a:schemeClr val="bg1"/>
                          </a:solidFill>
                        </a:rPr>
                        <a:t>: Fixing Our Eyes on Jesus</a:t>
                      </a:r>
                    </a:p>
                  </a:txBody>
                  <a:tcPr>
                    <a:lnL w="12700" cmpd="sng">
                      <a:noFill/>
                    </a:lnL>
                    <a:lnR w="12700" cmpd="sng">
                      <a:noFill/>
                    </a:lnR>
                    <a:lnT w="12700" cap="flat" cmpd="sng" algn="ctr">
                      <a:solidFill>
                        <a:schemeClr val="bg1"/>
                      </a:solidFill>
                      <a:prstDash val="solid"/>
                      <a:round/>
                      <a:headEnd type="none" w="med" len="med"/>
                      <a:tailEnd type="none" w="med" len="med"/>
                    </a:lnT>
                    <a:noFill/>
                  </a:tcPr>
                </a:tc>
                <a:tc>
                  <a:txBody>
                    <a:bodyPr/>
                    <a:lstStyle/>
                    <a:p>
                      <a:pPr algn="ctr"/>
                      <a:r>
                        <a:rPr lang="en-US" sz="1600" dirty="0">
                          <a:solidFill>
                            <a:schemeClr val="bg1"/>
                          </a:solidFill>
                        </a:rPr>
                        <a:t>September 17, 2023</a:t>
                      </a:r>
                    </a:p>
                  </a:txBody>
                  <a:tcPr>
                    <a:lnL w="12700" cmpd="sng">
                      <a:noFill/>
                    </a:lnL>
                    <a:lnR w="12700" cmpd="sng">
                      <a:noFill/>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107295688"/>
                  </a:ext>
                </a:extLst>
              </a:tr>
              <a:tr h="358815">
                <a:tc gridSpan="2">
                  <a:txBody>
                    <a:bodyPr/>
                    <a:lstStyle/>
                    <a:p>
                      <a:pPr algn="ctr"/>
                      <a:r>
                        <a:rPr lang="en-US" sz="1600" b="1" u="sng" dirty="0">
                          <a:solidFill>
                            <a:schemeClr val="accent4">
                              <a:lumMod val="40000"/>
                              <a:lumOff val="60000"/>
                            </a:schemeClr>
                          </a:solidFill>
                        </a:rPr>
                        <a:t>Focusing Our Eyes on Jesus:</a:t>
                      </a:r>
                    </a:p>
                  </a:txBody>
                  <a:tcPr>
                    <a:lnL w="12700" cmpd="sng">
                      <a:noFill/>
                    </a:lnL>
                    <a:lnR w="12700" cmpd="sng">
                      <a:noFill/>
                    </a:lnR>
                    <a:lnB w="12700" cap="flat" cmpd="sng" algn="ctr">
                      <a:solidFill>
                        <a:schemeClr val="bg1"/>
                      </a:solidFill>
                      <a:prstDash val="solid"/>
                      <a:round/>
                      <a:headEnd type="none" w="med" len="med"/>
                      <a:tailEnd type="none" w="med" len="med"/>
                    </a:lnB>
                    <a:noFill/>
                  </a:tcPr>
                </a:tc>
                <a:tc hMerge="1">
                  <a:txBody>
                    <a:bodyPr/>
                    <a:lstStyle/>
                    <a:p>
                      <a:endParaRPr lang="en-US" dirty="0"/>
                    </a:p>
                  </a:txBody>
                  <a:tcPr>
                    <a:noFill/>
                  </a:tcPr>
                </a:tc>
                <a:extLst>
                  <a:ext uri="{0D108BD9-81ED-4DB2-BD59-A6C34878D82A}">
                    <a16:rowId xmlns:a16="http://schemas.microsoft.com/office/drawing/2014/main" val="3965009678"/>
                  </a:ext>
                </a:extLst>
              </a:tr>
              <a:tr h="358815">
                <a:tc>
                  <a:txBody>
                    <a:bodyPr/>
                    <a:lstStyle/>
                    <a:p>
                      <a:pPr algn="l"/>
                      <a:r>
                        <a:rPr lang="en-US" sz="1600" dirty="0">
                          <a:solidFill>
                            <a:schemeClr val="bg1"/>
                          </a:solidFill>
                        </a:rPr>
                        <a:t>          The Author and Perfector of Faith</a:t>
                      </a: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rPr>
                        <a:t>October 15, 2023</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7438457"/>
                  </a:ext>
                </a:extLst>
              </a:tr>
              <a:tr h="358815">
                <a:tc>
                  <a:txBody>
                    <a:bodyPr/>
                    <a:lstStyle/>
                    <a:p>
                      <a:pPr algn="l"/>
                      <a:r>
                        <a:rPr lang="en-US" sz="1600" dirty="0">
                          <a:solidFill>
                            <a:schemeClr val="bg1"/>
                          </a:solidFill>
                        </a:rPr>
                        <a:t>          The Joy Set Before Him</a:t>
                      </a:r>
                    </a:p>
                  </a:txBody>
                  <a:tcPr>
                    <a:lnL w="12700" cmpd="sng">
                      <a:noFill/>
                    </a:lnL>
                    <a:lnR w="12700" cmpd="sng">
                      <a:noFill/>
                    </a:lnR>
                    <a:lnT w="12700" cap="flat" cmpd="sng" algn="ctr">
                      <a:solidFill>
                        <a:schemeClr val="bg1"/>
                      </a:solidFill>
                      <a:prstDash val="solid"/>
                      <a:round/>
                      <a:headEnd type="none" w="med" len="med"/>
                      <a:tailEnd type="none" w="med" len="med"/>
                    </a:lnT>
                    <a:noFill/>
                  </a:tcPr>
                </a:tc>
                <a:tc>
                  <a:txBody>
                    <a:bodyPr/>
                    <a:lstStyle/>
                    <a:p>
                      <a:pPr algn="ctr"/>
                      <a:r>
                        <a:rPr lang="en-US" sz="1600" dirty="0">
                          <a:solidFill>
                            <a:schemeClr val="bg1"/>
                          </a:solidFill>
                        </a:rPr>
                        <a:t>November 19, 2023</a:t>
                      </a:r>
                    </a:p>
                  </a:txBody>
                  <a:tcPr>
                    <a:lnL w="12700" cmpd="sng">
                      <a:noFill/>
                    </a:lnL>
                    <a:lnR w="12700" cmpd="sng">
                      <a:noFill/>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245869295"/>
                  </a:ext>
                </a:extLst>
              </a:tr>
              <a:tr h="358815">
                <a:tc>
                  <a:txBody>
                    <a:bodyPr/>
                    <a:lstStyle/>
                    <a:p>
                      <a:pPr algn="l"/>
                      <a:r>
                        <a:rPr lang="en-US" sz="1600" dirty="0">
                          <a:solidFill>
                            <a:schemeClr val="bg1"/>
                          </a:solidFill>
                        </a:rPr>
                        <a:t>          Enduring the Cross, Despising the Shame</a:t>
                      </a:r>
                    </a:p>
                  </a:txBody>
                  <a:tcPr>
                    <a:lnL w="12700" cmpd="sng">
                      <a:noFill/>
                    </a:lnL>
                    <a:lnR w="12700" cmpd="sng">
                      <a:noFill/>
                    </a:lnR>
                    <a:noFill/>
                  </a:tcPr>
                </a:tc>
                <a:tc>
                  <a:txBody>
                    <a:bodyPr/>
                    <a:lstStyle/>
                    <a:p>
                      <a:pPr algn="ctr"/>
                      <a:r>
                        <a:rPr lang="en-US" sz="1600" dirty="0">
                          <a:solidFill>
                            <a:schemeClr val="bg1"/>
                          </a:solidFill>
                        </a:rPr>
                        <a:t>December 17, 2023</a:t>
                      </a:r>
                    </a:p>
                  </a:txBody>
                  <a:tcPr>
                    <a:lnL w="12700" cmpd="sng">
                      <a:noFill/>
                    </a:lnL>
                    <a:lnR w="12700" cmpd="sng">
                      <a:noFill/>
                    </a:lnR>
                    <a:noFill/>
                  </a:tcPr>
                </a:tc>
                <a:extLst>
                  <a:ext uri="{0D108BD9-81ED-4DB2-BD59-A6C34878D82A}">
                    <a16:rowId xmlns:a16="http://schemas.microsoft.com/office/drawing/2014/main" val="529759731"/>
                  </a:ext>
                </a:extLst>
              </a:tr>
              <a:tr h="358815">
                <a:tc>
                  <a:txBody>
                    <a:bodyPr/>
                    <a:lstStyle/>
                    <a:p>
                      <a:pPr algn="l"/>
                      <a:r>
                        <a:rPr lang="en-US" sz="1600" dirty="0">
                          <a:solidFill>
                            <a:schemeClr val="bg1"/>
                          </a:solidFill>
                        </a:rPr>
                        <a:t>          Sitting at the Right Hand of God’s Throne</a:t>
                      </a:r>
                    </a:p>
                  </a:txBody>
                  <a:tcPr>
                    <a:lnL w="12700" cmpd="sng">
                      <a:noFill/>
                    </a:lnL>
                    <a:lnR w="12700" cmpd="sng">
                      <a:noFill/>
                    </a:lnR>
                    <a:noFill/>
                  </a:tcPr>
                </a:tc>
                <a:tc>
                  <a:txBody>
                    <a:bodyPr/>
                    <a:lstStyle/>
                    <a:p>
                      <a:pPr algn="ctr"/>
                      <a:r>
                        <a:rPr lang="en-US" sz="1600" dirty="0">
                          <a:solidFill>
                            <a:schemeClr val="bg1"/>
                          </a:solidFill>
                        </a:rPr>
                        <a:t>January 21, 2024</a:t>
                      </a:r>
                    </a:p>
                  </a:txBody>
                  <a:tcPr>
                    <a:lnL w="12700" cmpd="sng">
                      <a:noFill/>
                    </a:lnL>
                    <a:lnR w="12700" cmpd="sng">
                      <a:noFill/>
                    </a:lnR>
                    <a:noFill/>
                  </a:tcPr>
                </a:tc>
                <a:extLst>
                  <a:ext uri="{0D108BD9-81ED-4DB2-BD59-A6C34878D82A}">
                    <a16:rowId xmlns:a16="http://schemas.microsoft.com/office/drawing/2014/main" val="662890795"/>
                  </a:ext>
                </a:extLst>
              </a:tr>
              <a:tr h="358815">
                <a:tc>
                  <a:txBody>
                    <a:bodyPr/>
                    <a:lstStyle/>
                    <a:p>
                      <a:pPr algn="l"/>
                      <a:r>
                        <a:rPr lang="en-US" sz="1600" dirty="0">
                          <a:solidFill>
                            <a:schemeClr val="bg1"/>
                          </a:solidFill>
                        </a:rPr>
                        <a:t>          The Same Yesterday, Today, and Tomorrow</a:t>
                      </a:r>
                    </a:p>
                  </a:txBody>
                  <a:tcPr>
                    <a:lnL w="12700" cmpd="sng">
                      <a:noFill/>
                    </a:lnL>
                    <a:lnR w="12700" cmpd="sng">
                      <a:noFill/>
                    </a:lnR>
                    <a:noFill/>
                  </a:tcPr>
                </a:tc>
                <a:tc>
                  <a:txBody>
                    <a:bodyPr/>
                    <a:lstStyle/>
                    <a:p>
                      <a:pPr algn="ctr"/>
                      <a:r>
                        <a:rPr lang="en-US" sz="1600" dirty="0">
                          <a:solidFill>
                            <a:schemeClr val="bg1"/>
                          </a:solidFill>
                        </a:rPr>
                        <a:t>February 18, 2024</a:t>
                      </a:r>
                    </a:p>
                  </a:txBody>
                  <a:tcPr>
                    <a:lnL w="12700" cmpd="sng">
                      <a:noFill/>
                    </a:lnL>
                    <a:lnR w="12700" cmpd="sng">
                      <a:noFill/>
                    </a:lnR>
                    <a:noFill/>
                  </a:tcPr>
                </a:tc>
                <a:extLst>
                  <a:ext uri="{0D108BD9-81ED-4DB2-BD59-A6C34878D82A}">
                    <a16:rowId xmlns:a16="http://schemas.microsoft.com/office/drawing/2014/main" val="2688654677"/>
                  </a:ext>
                </a:extLst>
              </a:tr>
              <a:tr h="358815">
                <a:tc gridSpan="2">
                  <a:txBody>
                    <a:bodyPr/>
                    <a:lstStyle/>
                    <a:p>
                      <a:pPr algn="ctr"/>
                      <a:r>
                        <a:rPr lang="en-US" sz="1600" b="1" u="sng" dirty="0">
                          <a:solidFill>
                            <a:schemeClr val="accent4">
                              <a:lumMod val="40000"/>
                              <a:lumOff val="60000"/>
                            </a:schemeClr>
                          </a:solidFill>
                        </a:rPr>
                        <a:t>Living Like Jesus:</a:t>
                      </a:r>
                    </a:p>
                  </a:txBody>
                  <a:tcPr>
                    <a:lnL w="12700" cmpd="sng">
                      <a:noFill/>
                    </a:lnL>
                    <a:lnR w="12700" cmpd="sng">
                      <a:noFill/>
                    </a:lnR>
                    <a:noFill/>
                  </a:tcPr>
                </a:tc>
                <a:tc hMerge="1">
                  <a:txBody>
                    <a:bodyPr/>
                    <a:lstStyle/>
                    <a:p>
                      <a:endParaRPr lang="en-US" dirty="0"/>
                    </a:p>
                  </a:txBody>
                  <a:tcPr>
                    <a:noFill/>
                  </a:tcPr>
                </a:tc>
                <a:extLst>
                  <a:ext uri="{0D108BD9-81ED-4DB2-BD59-A6C34878D82A}">
                    <a16:rowId xmlns:a16="http://schemas.microsoft.com/office/drawing/2014/main" val="3213753728"/>
                  </a:ext>
                </a:extLst>
              </a:tr>
              <a:tr h="358815">
                <a:tc>
                  <a:txBody>
                    <a:bodyPr/>
                    <a:lstStyle/>
                    <a:p>
                      <a:pPr algn="l"/>
                      <a:r>
                        <a:rPr lang="en-US" sz="1600" dirty="0">
                          <a:solidFill>
                            <a:schemeClr val="bg1"/>
                          </a:solidFill>
                        </a:rPr>
                        <a:t>          Laying Aside Every Weight and Sin </a:t>
                      </a:r>
                    </a:p>
                  </a:txBody>
                  <a:tcPr>
                    <a:lnL w="12700" cmpd="sng">
                      <a:noFill/>
                    </a:lnL>
                    <a:lnR w="12700" cmpd="sng">
                      <a:noFill/>
                    </a:lnR>
                    <a:noFill/>
                  </a:tcPr>
                </a:tc>
                <a:tc>
                  <a:txBody>
                    <a:bodyPr/>
                    <a:lstStyle/>
                    <a:p>
                      <a:pPr algn="ctr"/>
                      <a:r>
                        <a:rPr lang="en-US" sz="1600" dirty="0">
                          <a:solidFill>
                            <a:schemeClr val="bg1"/>
                          </a:solidFill>
                        </a:rPr>
                        <a:t>March 17, 2024</a:t>
                      </a:r>
                    </a:p>
                  </a:txBody>
                  <a:tcPr>
                    <a:lnL w="12700" cmpd="sng">
                      <a:noFill/>
                    </a:lnL>
                    <a:lnR w="12700" cmpd="sng">
                      <a:noFill/>
                    </a:lnR>
                    <a:noFill/>
                  </a:tcPr>
                </a:tc>
                <a:extLst>
                  <a:ext uri="{0D108BD9-81ED-4DB2-BD59-A6C34878D82A}">
                    <a16:rowId xmlns:a16="http://schemas.microsoft.com/office/drawing/2014/main" val="3666213309"/>
                  </a:ext>
                </a:extLst>
              </a:tr>
              <a:tr h="358815">
                <a:tc>
                  <a:txBody>
                    <a:bodyPr/>
                    <a:lstStyle/>
                    <a:p>
                      <a:pPr algn="l"/>
                      <a:r>
                        <a:rPr lang="en-US" sz="1600" dirty="0">
                          <a:solidFill>
                            <a:schemeClr val="bg1"/>
                          </a:solidFill>
                        </a:rPr>
                        <a:t>          Sharing in His Holiness</a:t>
                      </a:r>
                    </a:p>
                  </a:txBody>
                  <a:tcPr>
                    <a:lnL w="12700" cmpd="sng">
                      <a:noFill/>
                    </a:lnL>
                    <a:lnR w="12700" cmpd="sng">
                      <a:noFill/>
                    </a:lnR>
                    <a:noFill/>
                  </a:tcPr>
                </a:tc>
                <a:tc>
                  <a:txBody>
                    <a:bodyPr/>
                    <a:lstStyle/>
                    <a:p>
                      <a:pPr algn="ctr"/>
                      <a:r>
                        <a:rPr lang="en-US" sz="1600" dirty="0">
                          <a:solidFill>
                            <a:schemeClr val="bg1"/>
                          </a:solidFill>
                        </a:rPr>
                        <a:t>April 21, 2024. </a:t>
                      </a:r>
                    </a:p>
                  </a:txBody>
                  <a:tcPr>
                    <a:lnL w="12700" cmpd="sng">
                      <a:noFill/>
                    </a:lnL>
                    <a:lnR w="12700" cmpd="sng">
                      <a:noFill/>
                    </a:lnR>
                    <a:noFill/>
                  </a:tcPr>
                </a:tc>
                <a:extLst>
                  <a:ext uri="{0D108BD9-81ED-4DB2-BD59-A6C34878D82A}">
                    <a16:rowId xmlns:a16="http://schemas.microsoft.com/office/drawing/2014/main" val="4078269313"/>
                  </a:ext>
                </a:extLst>
              </a:tr>
              <a:tr h="358815">
                <a:tc>
                  <a:txBody>
                    <a:bodyPr/>
                    <a:lstStyle/>
                    <a:p>
                      <a:pPr algn="l"/>
                      <a:r>
                        <a:rPr lang="en-US" sz="1600" dirty="0">
                          <a:solidFill>
                            <a:schemeClr val="bg1"/>
                          </a:solidFill>
                        </a:rPr>
                        <a:t>          Seeking the City to Come</a:t>
                      </a:r>
                    </a:p>
                  </a:txBody>
                  <a:tcPr>
                    <a:lnL w="12700" cmpd="sng">
                      <a:noFill/>
                    </a:lnL>
                    <a:lnR w="12700" cmpd="sng">
                      <a:noFill/>
                    </a:lnR>
                    <a:noFill/>
                  </a:tcPr>
                </a:tc>
                <a:tc>
                  <a:txBody>
                    <a:bodyPr/>
                    <a:lstStyle/>
                    <a:p>
                      <a:pPr algn="ctr"/>
                      <a:r>
                        <a:rPr lang="en-US" sz="1600" dirty="0">
                          <a:solidFill>
                            <a:schemeClr val="bg1"/>
                          </a:solidFill>
                        </a:rPr>
                        <a:t>May 19, 2024</a:t>
                      </a:r>
                    </a:p>
                  </a:txBody>
                  <a:tcPr>
                    <a:lnL w="12700" cmpd="sng">
                      <a:noFill/>
                    </a:lnL>
                    <a:lnR w="12700" cmpd="sng">
                      <a:noFill/>
                    </a:lnR>
                    <a:noFill/>
                  </a:tcPr>
                </a:tc>
                <a:extLst>
                  <a:ext uri="{0D108BD9-81ED-4DB2-BD59-A6C34878D82A}">
                    <a16:rowId xmlns:a16="http://schemas.microsoft.com/office/drawing/2014/main" val="1430173303"/>
                  </a:ext>
                </a:extLst>
              </a:tr>
              <a:tr h="358815">
                <a:tc>
                  <a:txBody>
                    <a:bodyPr/>
                    <a:lstStyle/>
                    <a:p>
                      <a:pPr algn="l"/>
                      <a:r>
                        <a:rPr lang="en-US" sz="1600" dirty="0">
                          <a:solidFill>
                            <a:schemeClr val="bg1"/>
                          </a:solidFill>
                        </a:rPr>
                        <a:t>          Loving Sacrificially </a:t>
                      </a:r>
                    </a:p>
                  </a:txBody>
                  <a:tcPr>
                    <a:lnL w="12700" cmpd="sng">
                      <a:noFill/>
                    </a:lnL>
                    <a:lnR w="12700" cmpd="sng">
                      <a:noFill/>
                    </a:lnR>
                    <a:noFill/>
                  </a:tcPr>
                </a:tc>
                <a:tc>
                  <a:txBody>
                    <a:bodyPr/>
                    <a:lstStyle/>
                    <a:p>
                      <a:pPr algn="ctr"/>
                      <a:r>
                        <a:rPr lang="en-US" sz="1600" dirty="0">
                          <a:solidFill>
                            <a:schemeClr val="bg1"/>
                          </a:solidFill>
                        </a:rPr>
                        <a:t>June 16, 2024</a:t>
                      </a:r>
                    </a:p>
                  </a:txBody>
                  <a:tcPr>
                    <a:lnL w="12700" cmpd="sng">
                      <a:noFill/>
                    </a:lnL>
                    <a:lnR w="12700" cmpd="sng">
                      <a:noFill/>
                    </a:lnR>
                    <a:noFill/>
                  </a:tcPr>
                </a:tc>
                <a:extLst>
                  <a:ext uri="{0D108BD9-81ED-4DB2-BD59-A6C34878D82A}">
                    <a16:rowId xmlns:a16="http://schemas.microsoft.com/office/drawing/2014/main" val="1142941206"/>
                  </a:ext>
                </a:extLst>
              </a:tr>
              <a:tr h="358815">
                <a:tc>
                  <a:txBody>
                    <a:bodyPr/>
                    <a:lstStyle/>
                    <a:p>
                      <a:pPr algn="l"/>
                      <a:r>
                        <a:rPr lang="en-US" sz="1600" dirty="0">
                          <a:solidFill>
                            <a:schemeClr val="bg1"/>
                          </a:solidFill>
                        </a:rPr>
                        <a:t>          Rejecting Strange Teaching</a:t>
                      </a:r>
                    </a:p>
                  </a:txBody>
                  <a:tcPr>
                    <a:lnL w="12700" cmpd="sng">
                      <a:noFill/>
                    </a:lnL>
                    <a:lnR w="12700" cmpd="sng">
                      <a:noFill/>
                    </a:lnR>
                    <a:noFill/>
                  </a:tcPr>
                </a:tc>
                <a:tc>
                  <a:txBody>
                    <a:bodyPr/>
                    <a:lstStyle/>
                    <a:p>
                      <a:pPr algn="ctr"/>
                      <a:r>
                        <a:rPr lang="en-US" sz="1600" dirty="0">
                          <a:solidFill>
                            <a:schemeClr val="bg1"/>
                          </a:solidFill>
                        </a:rPr>
                        <a:t>July 21, 2024</a:t>
                      </a:r>
                    </a:p>
                  </a:txBody>
                  <a:tcPr>
                    <a:lnL w="12700" cmpd="sng">
                      <a:noFill/>
                    </a:lnL>
                    <a:lnR w="12700" cmpd="sng">
                      <a:noFill/>
                    </a:lnR>
                    <a:noFill/>
                  </a:tcPr>
                </a:tc>
                <a:extLst>
                  <a:ext uri="{0D108BD9-81ED-4DB2-BD59-A6C34878D82A}">
                    <a16:rowId xmlns:a16="http://schemas.microsoft.com/office/drawing/2014/main" val="1117750636"/>
                  </a:ext>
                </a:extLst>
              </a:tr>
              <a:tr h="358815">
                <a:tc>
                  <a:txBody>
                    <a:bodyPr/>
                    <a:lstStyle/>
                    <a:p>
                      <a:pPr algn="ctr"/>
                      <a:r>
                        <a:rPr lang="en-US" sz="1600" u="sng" dirty="0">
                          <a:solidFill>
                            <a:schemeClr val="bg1"/>
                          </a:solidFill>
                        </a:rPr>
                        <a:t>Conclusion:</a:t>
                      </a:r>
                      <a:r>
                        <a:rPr lang="en-US" sz="1600" dirty="0">
                          <a:solidFill>
                            <a:schemeClr val="bg1"/>
                          </a:solidFill>
                        </a:rPr>
                        <a:t> Jesus Working in Us</a:t>
                      </a:r>
                    </a:p>
                  </a:txBody>
                  <a:tcPr>
                    <a:lnL w="12700" cmpd="sng">
                      <a:noFill/>
                    </a:lnL>
                    <a:lnR w="12700" cmpd="sng">
                      <a:noFill/>
                    </a:lnR>
                    <a:lnB w="12700" cmpd="sng">
                      <a:noFill/>
                    </a:lnB>
                    <a:noFill/>
                  </a:tcPr>
                </a:tc>
                <a:tc>
                  <a:txBody>
                    <a:bodyPr/>
                    <a:lstStyle/>
                    <a:p>
                      <a:pPr algn="ctr"/>
                      <a:r>
                        <a:rPr lang="en-US" sz="1600" dirty="0">
                          <a:solidFill>
                            <a:schemeClr val="bg1"/>
                          </a:solidFill>
                        </a:rPr>
                        <a:t>August 18, 2024</a:t>
                      </a:r>
                    </a:p>
                  </a:txBody>
                  <a:tcPr>
                    <a:lnL w="12700" cmpd="sng">
                      <a:noFill/>
                    </a:lnL>
                    <a:lnR w="12700" cmpd="sng">
                      <a:noFill/>
                    </a:lnR>
                    <a:lnB w="12700" cmpd="sng">
                      <a:noFill/>
                    </a:lnB>
                    <a:noFill/>
                  </a:tcPr>
                </a:tc>
                <a:extLst>
                  <a:ext uri="{0D108BD9-81ED-4DB2-BD59-A6C34878D82A}">
                    <a16:rowId xmlns:a16="http://schemas.microsoft.com/office/drawing/2014/main" val="3944031369"/>
                  </a:ext>
                </a:extLst>
              </a:tr>
            </a:tbl>
          </a:graphicData>
        </a:graphic>
      </p:graphicFrame>
      <p:sp>
        <p:nvSpPr>
          <p:cNvPr id="4" name="Rectangle 3">
            <a:extLst>
              <a:ext uri="{FF2B5EF4-FFF2-40B4-BE49-F238E27FC236}">
                <a16:creationId xmlns:a16="http://schemas.microsoft.com/office/drawing/2014/main" id="{4B45A063-A199-7060-5E00-5355ED41D9DE}"/>
              </a:ext>
            </a:extLst>
          </p:cNvPr>
          <p:cNvSpPr/>
          <p:nvPr/>
        </p:nvSpPr>
        <p:spPr>
          <a:xfrm>
            <a:off x="312515" y="1950787"/>
            <a:ext cx="8588414" cy="356616"/>
          </a:xfrm>
          <a:prstGeom prst="rect">
            <a:avLst/>
          </a:prstGeom>
          <a:no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7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92F1F5F2-05F5-4BA7-0666-AEFE164F935E}"/>
              </a:ext>
            </a:extLst>
          </p:cNvPr>
          <p:cNvPicPr>
            <a:picLocks noChangeAspect="1"/>
          </p:cNvPicPr>
          <p:nvPr/>
        </p:nvPicPr>
        <p:blipFill>
          <a:blip r:embed="rId4">
            <a:alphaModFix amt="90000"/>
          </a:blip>
          <a:stretch>
            <a:fillRect/>
          </a:stretch>
        </p:blipFill>
        <p:spPr>
          <a:xfrm>
            <a:off x="5559679" y="0"/>
            <a:ext cx="3584321" cy="5715000"/>
          </a:xfrm>
          <a:prstGeom prst="rect">
            <a:avLst/>
          </a:prstGeom>
        </p:spPr>
      </p:pic>
      <p:sp>
        <p:nvSpPr>
          <p:cNvPr id="5" name="TextBox 4">
            <a:extLst>
              <a:ext uri="{FF2B5EF4-FFF2-40B4-BE49-F238E27FC236}">
                <a16:creationId xmlns:a16="http://schemas.microsoft.com/office/drawing/2014/main" id="{8E81F60A-2321-DAB1-DD5D-47BF75949F9B}"/>
              </a:ext>
            </a:extLst>
          </p:cNvPr>
          <p:cNvSpPr txBox="1"/>
          <p:nvPr/>
        </p:nvSpPr>
        <p:spPr>
          <a:xfrm>
            <a:off x="338618" y="2014881"/>
            <a:ext cx="4882444" cy="2462213"/>
          </a:xfrm>
          <a:prstGeom prst="rect">
            <a:avLst/>
          </a:prstGeom>
          <a:noFill/>
        </p:spPr>
        <p:txBody>
          <a:bodyPr wrap="square" rtlCol="0">
            <a:spAutoFit/>
          </a:bodyPr>
          <a:lstStyle/>
          <a:p>
            <a:r>
              <a:rPr lang="en-US" sz="2200" b="1" baseline="30000" dirty="0">
                <a:solidFill>
                  <a:schemeClr val="bg1"/>
                </a:solidFill>
                <a:latin typeface="+mj-lt"/>
              </a:rPr>
              <a:t>2</a:t>
            </a:r>
            <a:r>
              <a:rPr lang="en-US" sz="2200" b="1" i="0" baseline="30000" dirty="0">
                <a:solidFill>
                  <a:schemeClr val="bg1"/>
                </a:solidFill>
                <a:effectLst/>
                <a:latin typeface="+mj-lt"/>
              </a:rPr>
              <a:t> </a:t>
            </a:r>
            <a:r>
              <a:rPr lang="en-US" sz="2200" dirty="0">
                <a:solidFill>
                  <a:schemeClr val="bg1"/>
                </a:solidFill>
                <a:latin typeface="+mj-lt"/>
              </a:rPr>
              <a:t>“looking to Jesus, the founder and perfecter of faith, who for the joy that was set before him </a:t>
            </a:r>
            <a:r>
              <a:rPr lang="en-US" sz="2200" dirty="0">
                <a:solidFill>
                  <a:srgbClr val="FFFF00"/>
                </a:solidFill>
                <a:latin typeface="+mj-lt"/>
              </a:rPr>
              <a:t>endured the cross, despising the shame</a:t>
            </a:r>
            <a:r>
              <a:rPr lang="en-US" sz="2200" dirty="0">
                <a:solidFill>
                  <a:schemeClr val="bg1"/>
                </a:solidFill>
                <a:latin typeface="+mj-lt"/>
              </a:rPr>
              <a:t>, and is seated at the right hand of the throne of God.”</a:t>
            </a:r>
          </a:p>
          <a:p>
            <a:endParaRPr lang="en-US" sz="2200" dirty="0">
              <a:solidFill>
                <a:schemeClr val="bg1"/>
              </a:solidFill>
              <a:latin typeface="+mj-lt"/>
            </a:endParaRPr>
          </a:p>
          <a:p>
            <a:endParaRPr lang="en-US" sz="2200" b="1" dirty="0">
              <a:solidFill>
                <a:srgbClr val="E09F6C"/>
              </a:solidFill>
              <a:latin typeface="+mj-lt"/>
            </a:endParaRPr>
          </a:p>
        </p:txBody>
      </p:sp>
    </p:spTree>
    <p:extLst>
      <p:ext uri="{BB962C8B-B14F-4D97-AF65-F5344CB8AC3E}">
        <p14:creationId xmlns:p14="http://schemas.microsoft.com/office/powerpoint/2010/main" val="38276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2" name="Picture 1" descr="A cross against a cloudy sky&#10;&#10;Description automatically generated">
            <a:extLst>
              <a:ext uri="{FF2B5EF4-FFF2-40B4-BE49-F238E27FC236}">
                <a16:creationId xmlns:a16="http://schemas.microsoft.com/office/drawing/2014/main" id="{5DB8C157-42B9-CE29-95B6-8B919FC323CF}"/>
              </a:ext>
            </a:extLst>
          </p:cNvPr>
          <p:cNvPicPr>
            <a:picLocks noChangeAspect="1"/>
          </p:cNvPicPr>
          <p:nvPr/>
        </p:nvPicPr>
        <p:blipFill rotWithShape="1">
          <a:blip r:embed="rId4"/>
          <a:srcRect r="16223"/>
          <a:stretch/>
        </p:blipFill>
        <p:spPr>
          <a:xfrm>
            <a:off x="0" y="0"/>
            <a:ext cx="3420533" cy="5715000"/>
          </a:xfrm>
          <a:prstGeom prst="rect">
            <a:avLst/>
          </a:prstGeom>
        </p:spPr>
      </p:pic>
      <p:sp>
        <p:nvSpPr>
          <p:cNvPr id="6" name="TextBox 5">
            <a:extLst>
              <a:ext uri="{FF2B5EF4-FFF2-40B4-BE49-F238E27FC236}">
                <a16:creationId xmlns:a16="http://schemas.microsoft.com/office/drawing/2014/main" id="{C9040B7F-934D-2F25-D4FD-A3EAD5469A94}"/>
              </a:ext>
            </a:extLst>
          </p:cNvPr>
          <p:cNvSpPr txBox="1"/>
          <p:nvPr/>
        </p:nvSpPr>
        <p:spPr>
          <a:xfrm>
            <a:off x="3970916" y="541481"/>
            <a:ext cx="4622701" cy="4632037"/>
          </a:xfrm>
          <a:prstGeom prst="rect">
            <a:avLst/>
          </a:prstGeom>
          <a:noFill/>
        </p:spPr>
        <p:txBody>
          <a:bodyPr wrap="square" rtlCol="0">
            <a:spAutoFit/>
          </a:bodyPr>
          <a:lstStyle/>
          <a:p>
            <a:pPr algn="ctr"/>
            <a:r>
              <a:rPr lang="en-US" sz="2000" dirty="0">
                <a:solidFill>
                  <a:schemeClr val="bg1"/>
                </a:solidFill>
              </a:rPr>
              <a:t>Struck and Beaten</a:t>
            </a:r>
            <a:br>
              <a:rPr lang="en-US" sz="2000" dirty="0"/>
            </a:br>
            <a:r>
              <a:rPr lang="en-US" i="1" dirty="0">
                <a:solidFill>
                  <a:srgbClr val="E09F6C"/>
                </a:solidFill>
              </a:rPr>
              <a:t>“And some began … to cover his face and to strike Him … And the guards received him with blows.” </a:t>
            </a:r>
            <a:r>
              <a:rPr lang="en-US" dirty="0">
                <a:solidFill>
                  <a:srgbClr val="E09F6C"/>
                </a:solidFill>
              </a:rPr>
              <a:t>(Mk. 14:65). </a:t>
            </a:r>
            <a:endParaRPr lang="en-US" sz="2000" dirty="0"/>
          </a:p>
          <a:p>
            <a:pPr algn="ctr">
              <a:spcBef>
                <a:spcPts val="1350"/>
              </a:spcBef>
            </a:pPr>
            <a:r>
              <a:rPr lang="en-US" sz="2000" dirty="0">
                <a:solidFill>
                  <a:schemeClr val="bg1"/>
                </a:solidFill>
              </a:rPr>
              <a:t>The Crown of Thorns</a:t>
            </a:r>
            <a:br>
              <a:rPr lang="en-US" sz="2000" dirty="0"/>
            </a:br>
            <a:r>
              <a:rPr lang="en-US" i="1" dirty="0">
                <a:solidFill>
                  <a:srgbClr val="E09F6C"/>
                </a:solidFill>
              </a:rPr>
              <a:t>“And twisting together a crown of thorns, they put it on him.” </a:t>
            </a:r>
            <a:r>
              <a:rPr lang="en-US" dirty="0">
                <a:solidFill>
                  <a:srgbClr val="E09F6C"/>
                </a:solidFill>
              </a:rPr>
              <a:t>(Mk. 15:17). </a:t>
            </a:r>
            <a:r>
              <a:rPr lang="en-US" i="1" dirty="0">
                <a:solidFill>
                  <a:srgbClr val="E09F6C"/>
                </a:solidFill>
              </a:rPr>
              <a:t>“And they were striking his head with a reed.”</a:t>
            </a:r>
            <a:r>
              <a:rPr lang="en-US" dirty="0">
                <a:solidFill>
                  <a:srgbClr val="E09F6C"/>
                </a:solidFill>
              </a:rPr>
              <a:t> (Mk. 15:19)</a:t>
            </a:r>
            <a:endParaRPr lang="en-US" sz="2000" dirty="0"/>
          </a:p>
          <a:p>
            <a:pPr algn="ctr">
              <a:spcBef>
                <a:spcPts val="1350"/>
              </a:spcBef>
            </a:pPr>
            <a:r>
              <a:rPr lang="en-US" sz="2000" dirty="0">
                <a:solidFill>
                  <a:schemeClr val="bg1"/>
                </a:solidFill>
              </a:rPr>
              <a:t>Scourging</a:t>
            </a:r>
            <a:br>
              <a:rPr lang="en-US" sz="2000" dirty="0"/>
            </a:br>
            <a:r>
              <a:rPr lang="en-US" i="1" dirty="0">
                <a:solidFill>
                  <a:srgbClr val="E09F6C"/>
                </a:solidFill>
              </a:rPr>
              <a:t>“Then Pilate took Jesus and flogged him.” </a:t>
            </a:r>
            <a:r>
              <a:rPr lang="en-US" dirty="0">
                <a:solidFill>
                  <a:srgbClr val="E09F6C"/>
                </a:solidFill>
              </a:rPr>
              <a:t>(John 19:1, cf. Mk. 15:15)</a:t>
            </a:r>
          </a:p>
          <a:p>
            <a:pPr algn="ctr">
              <a:spcBef>
                <a:spcPts val="1350"/>
              </a:spcBef>
            </a:pPr>
            <a:r>
              <a:rPr lang="en-US" sz="2000" dirty="0">
                <a:solidFill>
                  <a:schemeClr val="bg1"/>
                </a:solidFill>
              </a:rPr>
              <a:t>Crucifixion</a:t>
            </a:r>
            <a:br>
              <a:rPr lang="en-US" sz="2000" dirty="0"/>
            </a:br>
            <a:r>
              <a:rPr lang="en-US" i="1" dirty="0">
                <a:solidFill>
                  <a:srgbClr val="E09F6C"/>
                </a:solidFill>
              </a:rPr>
              <a:t>“and he went out, bearing his own cross … There they crucified him. </a:t>
            </a:r>
            <a:r>
              <a:rPr lang="en-US" dirty="0">
                <a:solidFill>
                  <a:srgbClr val="E09F6C"/>
                </a:solidFill>
              </a:rPr>
              <a:t>(John 19:17-18)</a:t>
            </a:r>
          </a:p>
        </p:txBody>
      </p:sp>
    </p:spTree>
    <p:extLst>
      <p:ext uri="{BB962C8B-B14F-4D97-AF65-F5344CB8AC3E}">
        <p14:creationId xmlns:p14="http://schemas.microsoft.com/office/powerpoint/2010/main" val="31647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92F1F5F2-05F5-4BA7-0666-AEFE164F935E}"/>
              </a:ext>
            </a:extLst>
          </p:cNvPr>
          <p:cNvPicPr>
            <a:picLocks noChangeAspect="1"/>
          </p:cNvPicPr>
          <p:nvPr/>
        </p:nvPicPr>
        <p:blipFill>
          <a:blip r:embed="rId4">
            <a:alphaModFix amt="90000"/>
          </a:blip>
          <a:stretch>
            <a:fillRect/>
          </a:stretch>
        </p:blipFill>
        <p:spPr>
          <a:xfrm>
            <a:off x="5559679" y="0"/>
            <a:ext cx="3584321" cy="5715000"/>
          </a:xfrm>
          <a:prstGeom prst="rect">
            <a:avLst/>
          </a:prstGeom>
        </p:spPr>
      </p:pic>
      <p:sp>
        <p:nvSpPr>
          <p:cNvPr id="5" name="TextBox 4">
            <a:extLst>
              <a:ext uri="{FF2B5EF4-FFF2-40B4-BE49-F238E27FC236}">
                <a16:creationId xmlns:a16="http://schemas.microsoft.com/office/drawing/2014/main" id="{8E81F60A-2321-DAB1-DD5D-47BF75949F9B}"/>
              </a:ext>
            </a:extLst>
          </p:cNvPr>
          <p:cNvSpPr txBox="1"/>
          <p:nvPr/>
        </p:nvSpPr>
        <p:spPr>
          <a:xfrm>
            <a:off x="338618" y="2014881"/>
            <a:ext cx="4882444" cy="2462213"/>
          </a:xfrm>
          <a:prstGeom prst="rect">
            <a:avLst/>
          </a:prstGeom>
          <a:noFill/>
        </p:spPr>
        <p:txBody>
          <a:bodyPr wrap="square" rtlCol="0">
            <a:spAutoFit/>
          </a:bodyPr>
          <a:lstStyle/>
          <a:p>
            <a:r>
              <a:rPr lang="en-US" sz="2200" b="1" baseline="30000" dirty="0">
                <a:solidFill>
                  <a:schemeClr val="bg1"/>
                </a:solidFill>
                <a:latin typeface="+mj-lt"/>
              </a:rPr>
              <a:t>2</a:t>
            </a:r>
            <a:r>
              <a:rPr lang="en-US" sz="2200" b="1" i="0" baseline="30000" dirty="0">
                <a:solidFill>
                  <a:schemeClr val="bg1"/>
                </a:solidFill>
                <a:effectLst/>
                <a:latin typeface="+mj-lt"/>
              </a:rPr>
              <a:t> </a:t>
            </a:r>
            <a:r>
              <a:rPr lang="en-US" sz="2200" dirty="0">
                <a:solidFill>
                  <a:schemeClr val="bg1"/>
                </a:solidFill>
                <a:latin typeface="+mj-lt"/>
              </a:rPr>
              <a:t>“looking to Jesus, the founder and perfecter of faith, who for the joy that was set before him </a:t>
            </a:r>
            <a:r>
              <a:rPr lang="en-US" sz="2200" dirty="0">
                <a:solidFill>
                  <a:srgbClr val="FFFF00"/>
                </a:solidFill>
                <a:latin typeface="+mj-lt"/>
              </a:rPr>
              <a:t>endured the cross, despising the shame</a:t>
            </a:r>
            <a:r>
              <a:rPr lang="en-US" sz="2200" dirty="0">
                <a:solidFill>
                  <a:schemeClr val="bg1"/>
                </a:solidFill>
                <a:latin typeface="+mj-lt"/>
              </a:rPr>
              <a:t>, and is seated at the right hand of the throne of God.”</a:t>
            </a:r>
          </a:p>
          <a:p>
            <a:endParaRPr lang="en-US" sz="2200" dirty="0">
              <a:solidFill>
                <a:schemeClr val="bg1"/>
              </a:solidFill>
              <a:latin typeface="+mj-lt"/>
            </a:endParaRPr>
          </a:p>
          <a:p>
            <a:endParaRPr lang="en-US" sz="2200" b="1" dirty="0">
              <a:solidFill>
                <a:srgbClr val="E09F6C"/>
              </a:solidFill>
              <a:latin typeface="+mj-lt"/>
            </a:endParaRPr>
          </a:p>
        </p:txBody>
      </p:sp>
    </p:spTree>
    <p:extLst>
      <p:ext uri="{BB962C8B-B14F-4D97-AF65-F5344CB8AC3E}">
        <p14:creationId xmlns:p14="http://schemas.microsoft.com/office/powerpoint/2010/main" val="318172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17FC9D8D-49C3-D7E4-C387-C19944A3DB43}"/>
              </a:ext>
            </a:extLst>
          </p:cNvPr>
          <p:cNvSpPr>
            <a:spLocks noGrp="1"/>
          </p:cNvSpPr>
          <p:nvPr>
            <p:ph type="title"/>
          </p:nvPr>
        </p:nvSpPr>
        <p:spPr/>
        <p:txBody>
          <a:bodyPr/>
          <a:lstStyle/>
          <a:p>
            <a:r>
              <a:rPr lang="en-US" dirty="0">
                <a:solidFill>
                  <a:schemeClr val="bg1"/>
                </a:solidFill>
              </a:rPr>
              <a:t>Despising the Shame</a:t>
            </a:r>
          </a:p>
        </p:txBody>
      </p:sp>
      <p:sp>
        <p:nvSpPr>
          <p:cNvPr id="5" name="Text Placeholder 4">
            <a:extLst>
              <a:ext uri="{FF2B5EF4-FFF2-40B4-BE49-F238E27FC236}">
                <a16:creationId xmlns:a16="http://schemas.microsoft.com/office/drawing/2014/main" id="{705964A5-B4C5-41F3-0401-8B894F7C829D}"/>
              </a:ext>
            </a:extLst>
          </p:cNvPr>
          <p:cNvSpPr>
            <a:spLocks noGrp="1"/>
          </p:cNvSpPr>
          <p:nvPr>
            <p:ph type="body" idx="1"/>
          </p:nvPr>
        </p:nvSpPr>
        <p:spPr/>
        <p:txBody>
          <a:bodyPr>
            <a:normAutofit/>
          </a:bodyPr>
          <a:lstStyle/>
          <a:p>
            <a:pPr algn="ctr"/>
            <a:r>
              <a:rPr lang="en-US" sz="2800" dirty="0">
                <a:solidFill>
                  <a:schemeClr val="bg1"/>
                </a:solidFill>
              </a:rPr>
              <a:t>“Despising”</a:t>
            </a:r>
          </a:p>
        </p:txBody>
      </p:sp>
      <p:sp>
        <p:nvSpPr>
          <p:cNvPr id="4" name="Content Placeholder 3">
            <a:extLst>
              <a:ext uri="{FF2B5EF4-FFF2-40B4-BE49-F238E27FC236}">
                <a16:creationId xmlns:a16="http://schemas.microsoft.com/office/drawing/2014/main" id="{4CB79103-F50D-5DD6-FC4A-C69377931564}"/>
              </a:ext>
            </a:extLst>
          </p:cNvPr>
          <p:cNvSpPr>
            <a:spLocks noGrp="1"/>
          </p:cNvSpPr>
          <p:nvPr>
            <p:ph sz="half" idx="2"/>
          </p:nvPr>
        </p:nvSpPr>
        <p:spPr/>
        <p:txBody>
          <a:bodyPr anchor="t">
            <a:normAutofit/>
          </a:bodyPr>
          <a:lstStyle/>
          <a:p>
            <a:r>
              <a:rPr lang="en-US" sz="2000" i="1" dirty="0">
                <a:solidFill>
                  <a:srgbClr val="E09F6C"/>
                </a:solidFill>
                <a:latin typeface="+mj-lt"/>
              </a:rPr>
              <a:t>“To look down on with disrespect or aversion’; ‘to regard as negligible, worthless, or distasteful.” </a:t>
            </a:r>
            <a:r>
              <a:rPr lang="en-US" sz="2000" dirty="0">
                <a:solidFill>
                  <a:srgbClr val="E09F6C"/>
                </a:solidFill>
                <a:latin typeface="+mj-lt"/>
              </a:rPr>
              <a:t>(M-W)</a:t>
            </a:r>
          </a:p>
          <a:p>
            <a:r>
              <a:rPr lang="en-US" sz="2000" i="1" dirty="0">
                <a:solidFill>
                  <a:srgbClr val="E09F6C"/>
                </a:solidFill>
                <a:latin typeface="+mj-lt"/>
              </a:rPr>
              <a:t>“However, in Greek, to despise … normally has the milder sense of ‘to disregard’ or ‘to think little or nothing’…</a:t>
            </a:r>
            <a:r>
              <a:rPr lang="en-US" sz="2000" dirty="0">
                <a:solidFill>
                  <a:srgbClr val="E09F6C"/>
                </a:solidFill>
                <a:latin typeface="+mj-lt"/>
              </a:rPr>
              <a:t> (</a:t>
            </a:r>
            <a:r>
              <a:rPr lang="en-US" sz="2000" dirty="0" err="1">
                <a:solidFill>
                  <a:srgbClr val="E09F6C"/>
                </a:solidFill>
                <a:latin typeface="+mj-lt"/>
              </a:rPr>
              <a:t>McClister</a:t>
            </a:r>
            <a:r>
              <a:rPr lang="en-US" sz="2000" dirty="0">
                <a:solidFill>
                  <a:srgbClr val="E09F6C"/>
                </a:solidFill>
                <a:latin typeface="+mj-lt"/>
              </a:rPr>
              <a:t>)</a:t>
            </a:r>
            <a:endParaRPr lang="en-US" sz="2000" i="1" dirty="0">
              <a:solidFill>
                <a:srgbClr val="E09F6C"/>
              </a:solidFill>
              <a:latin typeface="+mj-lt"/>
            </a:endParaRPr>
          </a:p>
          <a:p>
            <a:r>
              <a:rPr lang="en-US" sz="2000" i="1" dirty="0">
                <a:solidFill>
                  <a:srgbClr val="E09F6C"/>
                </a:solidFill>
                <a:latin typeface="+mj-lt"/>
              </a:rPr>
              <a:t>Disregarded”</a:t>
            </a:r>
            <a:r>
              <a:rPr lang="en-US" sz="2000" dirty="0">
                <a:solidFill>
                  <a:srgbClr val="E09F6C"/>
                </a:solidFill>
                <a:latin typeface="+mj-lt"/>
              </a:rPr>
              <a:t> (NET, NLT)</a:t>
            </a:r>
            <a:endParaRPr lang="en-US" sz="2400" i="1" dirty="0"/>
          </a:p>
        </p:txBody>
      </p:sp>
      <p:sp>
        <p:nvSpPr>
          <p:cNvPr id="7" name="Text Placeholder 6">
            <a:extLst>
              <a:ext uri="{FF2B5EF4-FFF2-40B4-BE49-F238E27FC236}">
                <a16:creationId xmlns:a16="http://schemas.microsoft.com/office/drawing/2014/main" id="{64EDE02F-2AB7-1E19-F070-5EDAFCE71F4D}"/>
              </a:ext>
            </a:extLst>
          </p:cNvPr>
          <p:cNvSpPr>
            <a:spLocks noGrp="1"/>
          </p:cNvSpPr>
          <p:nvPr>
            <p:ph type="body" sz="quarter" idx="3"/>
          </p:nvPr>
        </p:nvSpPr>
        <p:spPr/>
        <p:txBody>
          <a:bodyPr>
            <a:normAutofit/>
          </a:bodyPr>
          <a:lstStyle/>
          <a:p>
            <a:pPr algn="ctr"/>
            <a:r>
              <a:rPr lang="en-US" sz="2800" dirty="0">
                <a:solidFill>
                  <a:schemeClr val="bg1"/>
                </a:solidFill>
              </a:rPr>
              <a:t>“Shame”</a:t>
            </a:r>
          </a:p>
        </p:txBody>
      </p:sp>
      <p:sp>
        <p:nvSpPr>
          <p:cNvPr id="8" name="Content Placeholder 7">
            <a:extLst>
              <a:ext uri="{FF2B5EF4-FFF2-40B4-BE49-F238E27FC236}">
                <a16:creationId xmlns:a16="http://schemas.microsoft.com/office/drawing/2014/main" id="{C9D33FCD-303B-D085-3451-DFB570152C98}"/>
              </a:ext>
            </a:extLst>
          </p:cNvPr>
          <p:cNvSpPr>
            <a:spLocks noGrp="1"/>
          </p:cNvSpPr>
          <p:nvPr>
            <p:ph sz="quarter" idx="4"/>
          </p:nvPr>
        </p:nvSpPr>
        <p:spPr/>
        <p:txBody>
          <a:bodyPr/>
          <a:lstStyle/>
          <a:p>
            <a:r>
              <a:rPr lang="en-US" sz="2000" i="1" dirty="0">
                <a:solidFill>
                  <a:srgbClr val="E09F6C"/>
                </a:solidFill>
                <a:latin typeface="+mj-lt"/>
              </a:rPr>
              <a:t>“Then they left the presence of the council, rejoicing that they were counted worthy to suffer dishonor for the name.”</a:t>
            </a:r>
            <a:r>
              <a:rPr lang="en-US" sz="2000" dirty="0">
                <a:solidFill>
                  <a:srgbClr val="E09F6C"/>
                </a:solidFill>
                <a:latin typeface="+mj-lt"/>
              </a:rPr>
              <a:t> (Acts 5:41)</a:t>
            </a:r>
          </a:p>
          <a:p>
            <a:r>
              <a:rPr lang="en-US" sz="2000" i="1" dirty="0">
                <a:solidFill>
                  <a:srgbClr val="E09F6C"/>
                </a:solidFill>
                <a:latin typeface="+mj-lt"/>
              </a:rPr>
              <a:t>“A painful emotion caused by consciousness of guilt, shortcoming, or impropriety </a:t>
            </a:r>
            <a:r>
              <a:rPr lang="en-US" sz="2000" dirty="0">
                <a:solidFill>
                  <a:srgbClr val="E09F6C"/>
                </a:solidFill>
                <a:latin typeface="+mj-lt"/>
              </a:rPr>
              <a:t>(</a:t>
            </a:r>
            <a:r>
              <a:rPr lang="en-US" sz="2000" dirty="0">
                <a:solidFill>
                  <a:srgbClr val="FFFF00"/>
                </a:solidFill>
                <a:latin typeface="+mj-lt"/>
              </a:rPr>
              <a:t>?</a:t>
            </a:r>
            <a:r>
              <a:rPr lang="en-US" sz="2000" dirty="0">
                <a:solidFill>
                  <a:srgbClr val="E09F6C"/>
                </a:solidFill>
                <a:latin typeface="+mj-lt"/>
              </a:rPr>
              <a:t>)</a:t>
            </a:r>
            <a:r>
              <a:rPr lang="en-US" sz="2000" i="1" dirty="0">
                <a:solidFill>
                  <a:srgbClr val="E09F6C"/>
                </a:solidFill>
                <a:latin typeface="+mj-lt"/>
              </a:rPr>
              <a:t>; a condition of humiliating disgrace or disrepute.” </a:t>
            </a:r>
            <a:r>
              <a:rPr lang="en-US" sz="2000" dirty="0">
                <a:solidFill>
                  <a:srgbClr val="E09F6C"/>
                </a:solidFill>
                <a:latin typeface="+mj-lt"/>
              </a:rPr>
              <a:t>(M-W)</a:t>
            </a:r>
            <a:endParaRPr lang="en-US" sz="2000" i="1" dirty="0">
              <a:solidFill>
                <a:srgbClr val="E09F6C"/>
              </a:solidFill>
              <a:latin typeface="+mj-lt"/>
            </a:endParaRPr>
          </a:p>
          <a:p>
            <a:endParaRPr lang="en-US" dirty="0"/>
          </a:p>
        </p:txBody>
      </p:sp>
    </p:spTree>
    <p:extLst>
      <p:ext uri="{BB962C8B-B14F-4D97-AF65-F5344CB8AC3E}">
        <p14:creationId xmlns:p14="http://schemas.microsoft.com/office/powerpoint/2010/main" val="10457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4" name="Content Placeholder 3">
            <a:extLst>
              <a:ext uri="{FF2B5EF4-FFF2-40B4-BE49-F238E27FC236}">
                <a16:creationId xmlns:a16="http://schemas.microsoft.com/office/drawing/2014/main" id="{4CB79103-F50D-5DD6-FC4A-C69377931564}"/>
              </a:ext>
            </a:extLst>
          </p:cNvPr>
          <p:cNvSpPr>
            <a:spLocks noGrp="1"/>
          </p:cNvSpPr>
          <p:nvPr>
            <p:ph idx="1"/>
          </p:nvPr>
        </p:nvSpPr>
        <p:spPr>
          <a:xfrm>
            <a:off x="628650" y="304271"/>
            <a:ext cx="7886700" cy="5106458"/>
          </a:xfrm>
        </p:spPr>
        <p:txBody>
          <a:bodyPr>
            <a:normAutofit fontScale="77500" lnSpcReduction="20000"/>
          </a:bodyPr>
          <a:lstStyle/>
          <a:p>
            <a:pPr marL="0" indent="0" algn="ctr">
              <a:lnSpc>
                <a:spcPct val="120000"/>
              </a:lnSpc>
              <a:buNone/>
            </a:pPr>
            <a:r>
              <a:rPr lang="en-US" sz="3200" i="1" dirty="0">
                <a:latin typeface="+mj-lt"/>
              </a:rPr>
              <a:t>“The nation is in serious trouble, and personal dreams have been shattered. Thus the hiking trails at nearby </a:t>
            </a:r>
            <a:r>
              <a:rPr lang="en-US" sz="3200" i="1" dirty="0" err="1">
                <a:latin typeface="+mj-lt"/>
              </a:rPr>
              <a:t>Pukhansan</a:t>
            </a:r>
            <a:r>
              <a:rPr lang="en-US" sz="3200" i="1" dirty="0">
                <a:latin typeface="+mj-lt"/>
              </a:rPr>
              <a:t> National Park have become a sort of hide-out for newly unemployed businessmen. Too embarrassed to tell their families the bad news, the men continue to leave their homes each morning dressed in work attire but head for the mountains instead of their offices. Judging from the efforts to maintain appearances—and thereby preserve honor—reflected in the above quotation, certain high-group Koreans apparently value honor more highly than they value truth. The same is the case for much of the Mediterranean world.”</a:t>
            </a:r>
          </a:p>
          <a:p>
            <a:pPr marL="0" indent="0" algn="ctr">
              <a:lnSpc>
                <a:spcPct val="120000"/>
              </a:lnSpc>
              <a:buNone/>
            </a:pPr>
            <a:endParaRPr lang="en-US" sz="2300" dirty="0">
              <a:latin typeface="+mj-lt"/>
            </a:endParaRPr>
          </a:p>
          <a:p>
            <a:pPr marL="0" indent="0" algn="ctr">
              <a:lnSpc>
                <a:spcPct val="120000"/>
              </a:lnSpc>
              <a:buNone/>
            </a:pPr>
            <a:r>
              <a:rPr lang="en-US" sz="2300" dirty="0">
                <a:latin typeface="+mj-lt"/>
              </a:rPr>
              <a:t>(Los Angeles Times, January 14, 1998, PART ‘A.’, per </a:t>
            </a:r>
            <a:r>
              <a:rPr lang="en-US" sz="2300" dirty="0" err="1">
                <a:latin typeface="+mj-lt"/>
              </a:rPr>
              <a:t>Hellerman</a:t>
            </a:r>
            <a:r>
              <a:rPr lang="en-US" sz="2300" dirty="0">
                <a:latin typeface="+mj-lt"/>
              </a:rPr>
              <a:t> 2000)</a:t>
            </a:r>
          </a:p>
        </p:txBody>
      </p:sp>
    </p:spTree>
    <p:extLst>
      <p:ext uri="{BB962C8B-B14F-4D97-AF65-F5344CB8AC3E}">
        <p14:creationId xmlns:p14="http://schemas.microsoft.com/office/powerpoint/2010/main" val="322668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2" name="Picture 1" descr="A cross against a cloudy sky&#10;&#10;Description automatically generated">
            <a:extLst>
              <a:ext uri="{FF2B5EF4-FFF2-40B4-BE49-F238E27FC236}">
                <a16:creationId xmlns:a16="http://schemas.microsoft.com/office/drawing/2014/main" id="{5DB8C157-42B9-CE29-95B6-8B919FC323CF}"/>
              </a:ext>
            </a:extLst>
          </p:cNvPr>
          <p:cNvPicPr>
            <a:picLocks noChangeAspect="1"/>
          </p:cNvPicPr>
          <p:nvPr/>
        </p:nvPicPr>
        <p:blipFill rotWithShape="1">
          <a:blip r:embed="rId4"/>
          <a:srcRect r="16223"/>
          <a:stretch/>
        </p:blipFill>
        <p:spPr>
          <a:xfrm>
            <a:off x="0" y="0"/>
            <a:ext cx="3420533" cy="5715000"/>
          </a:xfrm>
          <a:prstGeom prst="rect">
            <a:avLst/>
          </a:prstGeom>
        </p:spPr>
      </p:pic>
      <p:sp>
        <p:nvSpPr>
          <p:cNvPr id="6" name="TextBox 5">
            <a:extLst>
              <a:ext uri="{FF2B5EF4-FFF2-40B4-BE49-F238E27FC236}">
                <a16:creationId xmlns:a16="http://schemas.microsoft.com/office/drawing/2014/main" id="{C9040B7F-934D-2F25-D4FD-A3EAD5469A94}"/>
              </a:ext>
            </a:extLst>
          </p:cNvPr>
          <p:cNvSpPr txBox="1"/>
          <p:nvPr/>
        </p:nvSpPr>
        <p:spPr>
          <a:xfrm>
            <a:off x="3567641" y="125983"/>
            <a:ext cx="5429250" cy="546303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Crucifixion was considered the appropriate punishment for slaves, bandits, prisoners of war, and revolutionaries.</a:t>
            </a:r>
          </a:p>
          <a:p>
            <a:pPr marL="285750" indent="-285750">
              <a:spcAft>
                <a:spcPts val="600"/>
              </a:spcAft>
              <a:buFont typeface="Arial" panose="020B0604020202020204" pitchFamily="34" charset="0"/>
              <a:buChar char="•"/>
            </a:pPr>
            <a:r>
              <a:rPr lang="en-US" sz="1600" dirty="0">
                <a:solidFill>
                  <a:schemeClr val="bg1"/>
                </a:solidFill>
              </a:rPr>
              <a:t>Public trials served as status degradation rituals, which labelled the accused as a shameful person </a:t>
            </a:r>
          </a:p>
          <a:p>
            <a:pPr marL="285750" indent="-285750">
              <a:spcAft>
                <a:spcPts val="600"/>
              </a:spcAft>
              <a:buFont typeface="Arial" panose="020B0604020202020204" pitchFamily="34" charset="0"/>
              <a:buChar char="•"/>
            </a:pPr>
            <a:r>
              <a:rPr lang="en-US" sz="1600" dirty="0">
                <a:solidFill>
                  <a:schemeClr val="bg1"/>
                </a:solidFill>
              </a:rPr>
              <a:t>Flogging and torture, especially the blinding of the eyes and the shedding of blood, generally accompanied the sentence…</a:t>
            </a:r>
          </a:p>
          <a:p>
            <a:pPr marL="285750" indent="-285750">
              <a:spcAft>
                <a:spcPts val="600"/>
              </a:spcAft>
              <a:buFont typeface="Arial" panose="020B0604020202020204" pitchFamily="34" charset="0"/>
              <a:buChar char="•"/>
            </a:pPr>
            <a:r>
              <a:rPr lang="en-US" sz="1600" dirty="0">
                <a:solidFill>
                  <a:schemeClr val="bg1"/>
                </a:solidFill>
              </a:rPr>
              <a:t>The condemned were forced to carry the cross beam.</a:t>
            </a:r>
          </a:p>
          <a:p>
            <a:pPr marL="285750" indent="-285750">
              <a:spcAft>
                <a:spcPts val="600"/>
              </a:spcAft>
              <a:buFont typeface="Arial" panose="020B0604020202020204" pitchFamily="34" charset="0"/>
              <a:buChar char="•"/>
            </a:pPr>
            <a:r>
              <a:rPr lang="en-US" sz="1600" dirty="0">
                <a:solidFill>
                  <a:schemeClr val="bg1"/>
                </a:solidFill>
              </a:rPr>
              <a:t>The victim’s property, normally clothing, was confiscated…</a:t>
            </a:r>
          </a:p>
          <a:p>
            <a:pPr marL="285750" indent="-285750">
              <a:spcAft>
                <a:spcPts val="600"/>
              </a:spcAft>
              <a:buFont typeface="Arial" panose="020B0604020202020204" pitchFamily="34" charset="0"/>
              <a:buChar char="•"/>
            </a:pPr>
            <a:r>
              <a:rPr lang="en-US" sz="1600" dirty="0">
                <a:solidFill>
                  <a:schemeClr val="bg1"/>
                </a:solidFill>
              </a:rPr>
              <a:t>The victim lost power and thus honor through pinioning of hands and arms, especially the mutilation of being nailed to the cross.</a:t>
            </a:r>
          </a:p>
          <a:p>
            <a:pPr marL="285750" indent="-285750">
              <a:spcAft>
                <a:spcPts val="600"/>
              </a:spcAft>
              <a:buFont typeface="Arial" panose="020B0604020202020204" pitchFamily="34" charset="0"/>
              <a:buChar char="•"/>
            </a:pPr>
            <a:r>
              <a:rPr lang="en-US" sz="1600" dirty="0">
                <a:solidFill>
                  <a:schemeClr val="bg1"/>
                </a:solidFill>
              </a:rPr>
              <a:t>Executions served as crude forms of public entertainment, where the crowds ridiculed and mocked the victims…</a:t>
            </a:r>
          </a:p>
          <a:p>
            <a:pPr marL="285750" indent="-285750">
              <a:spcAft>
                <a:spcPts val="600"/>
              </a:spcAft>
              <a:buFont typeface="Arial" panose="020B0604020202020204" pitchFamily="34" charset="0"/>
              <a:buChar char="•"/>
            </a:pPr>
            <a:r>
              <a:rPr lang="en-US" sz="1600" dirty="0">
                <a:solidFill>
                  <a:schemeClr val="bg1"/>
                </a:solidFill>
              </a:rPr>
              <a:t>Death by crucifixion was often slow and protracted.</a:t>
            </a:r>
          </a:p>
          <a:p>
            <a:pPr marL="285750" indent="-285750">
              <a:spcAft>
                <a:spcPts val="600"/>
              </a:spcAft>
              <a:buFont typeface="Arial" panose="020B0604020202020204" pitchFamily="34" charset="0"/>
              <a:buChar char="•"/>
            </a:pPr>
            <a:r>
              <a:rPr lang="en-US" sz="1600" dirty="0">
                <a:solidFill>
                  <a:schemeClr val="bg1"/>
                </a:solidFill>
              </a:rPr>
              <a:t>In many cases, victims were denied honorable burial.</a:t>
            </a:r>
          </a:p>
          <a:p>
            <a:pPr algn="ctr">
              <a:spcAft>
                <a:spcPts val="600"/>
              </a:spcAft>
            </a:pPr>
            <a:r>
              <a:rPr lang="en-US" sz="1600" i="1" dirty="0">
                <a:solidFill>
                  <a:schemeClr val="bg1"/>
                </a:solidFill>
              </a:rPr>
              <a:t>“Victims would thus experience themselves as progressively humiliated and stripped entirely of public respect or honor.” </a:t>
            </a:r>
            <a:r>
              <a:rPr lang="en-US" sz="1600" dirty="0">
                <a:solidFill>
                  <a:schemeClr val="bg1"/>
                </a:solidFill>
              </a:rPr>
              <a:t>(Neyrey)</a:t>
            </a:r>
            <a:endParaRPr lang="en-US" sz="1600" i="1" dirty="0">
              <a:solidFill>
                <a:schemeClr val="bg1"/>
              </a:solidFill>
            </a:endParaRPr>
          </a:p>
        </p:txBody>
      </p:sp>
    </p:spTree>
    <p:extLst>
      <p:ext uri="{BB962C8B-B14F-4D97-AF65-F5344CB8AC3E}">
        <p14:creationId xmlns:p14="http://schemas.microsoft.com/office/powerpoint/2010/main" val="352396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4507</TotalTime>
  <Words>1605</Words>
  <Application>Microsoft Macintosh PowerPoint</Application>
  <PresentationFormat>On-screen Show (16:10)</PresentationFormat>
  <Paragraphs>120</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-webkit-standard</vt:lpstr>
      <vt:lpstr>Arial</vt:lpstr>
      <vt:lpstr>Calibri</vt:lpstr>
      <vt:lpstr>Calibri Light</vt:lpstr>
      <vt:lpstr>system-ui</vt:lpstr>
      <vt:lpstr>Office Theme</vt:lpstr>
      <vt:lpstr>PowerPoint Presentation</vt:lpstr>
      <vt:lpstr>The Struggle Wasn’t New…</vt:lpstr>
      <vt:lpstr>PowerPoint Presentation</vt:lpstr>
      <vt:lpstr>PowerPoint Presentation</vt:lpstr>
      <vt:lpstr>PowerPoint Presentation</vt:lpstr>
      <vt:lpstr>PowerPoint Presentation</vt:lpstr>
      <vt:lpstr>Despising the Shame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David Hamlett</cp:lastModifiedBy>
  <cp:revision>134</cp:revision>
  <dcterms:created xsi:type="dcterms:W3CDTF">2023-08-14T14:45:23Z</dcterms:created>
  <dcterms:modified xsi:type="dcterms:W3CDTF">2023-12-17T20:34:32Z</dcterms:modified>
</cp:coreProperties>
</file>