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73" r:id="rId3"/>
    <p:sldId id="280" r:id="rId4"/>
    <p:sldId id="283" r:id="rId5"/>
    <p:sldId id="284" r:id="rId6"/>
    <p:sldId id="274" r:id="rId7"/>
    <p:sldId id="275" r:id="rId8"/>
    <p:sldId id="277" r:id="rId9"/>
    <p:sldId id="276" r:id="rId10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E3D"/>
    <a:srgbClr val="B7534E"/>
    <a:srgbClr val="F4C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3"/>
    <p:restoredTop sz="64032"/>
  </p:normalViewPr>
  <p:slideViewPr>
    <p:cSldViewPr snapToGrid="0">
      <p:cViewPr varScale="1">
        <p:scale>
          <a:sx n="68" d="100"/>
          <a:sy n="68" d="100"/>
        </p:scale>
        <p:origin x="1363" y="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E8FC9-8515-0A4B-85C7-D044431A73F0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30CB7-E941-F944-B607-1D6B9CE2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54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Elijah is on of the most highly respected people in all of the Bible.</a:t>
            </a:r>
          </a:p>
          <a:p>
            <a:endParaRPr lang="en-US" dirty="0"/>
          </a:p>
          <a:p>
            <a:r>
              <a:rPr lang="en-US" dirty="0"/>
              <a:t>His life is recorded in 1 Kings beginning in chapter 17, but even in the NT he is mentioned by name 29 times!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One commentator called him: "the grandest and the most romantic character that Israel ever produced."- Smith</a:t>
            </a:r>
          </a:p>
          <a:p>
            <a:endParaRPr lang="en-US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It’s a joy to see His bold faith, but he is also someone we love to study because the Bible records his stress – his weaknesses and his fears… Elijah is a servant of God that we can relate to!  James says in 5:17 that he is  "a man with a nature like ours"</a:t>
            </a:r>
          </a:p>
          <a:p>
            <a:endParaRPr lang="en-US" dirty="0"/>
          </a:p>
          <a:p>
            <a:r>
              <a:rPr lang="en-US" dirty="0"/>
              <a:t>So today – I want bring us back to the Days of Elijah and see how his faith, helped him navigated a complex and corrupt culture….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Elijah is a wake up call – not to be more self-reliant – but to be more in AWE of GOD.</a:t>
            </a:r>
          </a:p>
          <a:p>
            <a:endParaRPr lang="en-US" dirty="0"/>
          </a:p>
          <a:p>
            <a:r>
              <a:rPr lang="en-US" dirty="0"/>
              <a:t>Elijah is a bright spot in a dark time… You are the bright spot in someone’s life.</a:t>
            </a:r>
          </a:p>
          <a:p>
            <a:endParaRPr lang="en-US" dirty="0"/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Elijah Shows Us How To Navigate In A Corrupt Culture.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2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first lesson we’ve got to draw from Elijah comes from his interactions again and again with Ahab.</a:t>
            </a:r>
          </a:p>
          <a:p>
            <a:endParaRPr lang="en-US" dirty="0"/>
          </a:p>
          <a:p>
            <a:r>
              <a:rPr lang="en-US" dirty="0"/>
              <a:t>In the Days of Elijah… We can…</a:t>
            </a:r>
          </a:p>
          <a:p>
            <a:endParaRPr lang="en-US" dirty="0"/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Everyone, from the most powerful king to the most lonely widow, needs God’s blessings.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i="1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God provides for His servants</a:t>
            </a:r>
            <a:endParaRPr lang="en-US" sz="1000" i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i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Those who hope in the Lord have …</a:t>
            </a:r>
            <a:endParaRPr lang="en-US" sz="1000" i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i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04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Let me give you an overview of the timeline.  He is working and prophesying for around 20 years…. And it’s easy to mix up Elijah and Elisha, so here are 9 big events.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Idolatry, In Every Form, Corrupts</a:t>
            </a:r>
          </a:p>
          <a:p>
            <a:endParaRPr lang="en-US" dirty="0"/>
          </a:p>
          <a:p>
            <a:r>
              <a:rPr lang="en-US" dirty="0"/>
              <a:t>Do you see that GOD is the HERO in every one of these stories!</a:t>
            </a:r>
          </a:p>
          <a:p>
            <a:endParaRPr lang="en-US" dirty="0"/>
          </a:p>
          <a:p>
            <a:r>
              <a:rPr lang="en-US" dirty="0"/>
              <a:t>God Sees</a:t>
            </a:r>
          </a:p>
          <a:p>
            <a:r>
              <a:rPr lang="en-US" dirty="0"/>
              <a:t>God Provides</a:t>
            </a:r>
          </a:p>
          <a:p>
            <a:r>
              <a:rPr lang="en-US" dirty="0"/>
              <a:t>God Cares</a:t>
            </a:r>
          </a:p>
          <a:p>
            <a:r>
              <a:rPr lang="en-US" dirty="0"/>
              <a:t>God Answers</a:t>
            </a:r>
          </a:p>
          <a:p>
            <a:r>
              <a:rPr lang="en-US" dirty="0"/>
              <a:t>God Comforts</a:t>
            </a:r>
          </a:p>
          <a:p>
            <a:r>
              <a:rPr lang="en-US" dirty="0"/>
              <a:t>God Confronts Evil</a:t>
            </a:r>
          </a:p>
          <a:p>
            <a:r>
              <a:rPr lang="en-US" dirty="0"/>
              <a:t>God Controls</a:t>
            </a:r>
          </a:p>
          <a:p>
            <a:r>
              <a:rPr lang="en-US" dirty="0"/>
              <a:t>God Challenges</a:t>
            </a:r>
          </a:p>
          <a:p>
            <a:r>
              <a:rPr lang="en-US" dirty="0"/>
              <a:t>God Rewards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have so many GOOD THINGS to say about God – these are days to speak up.</a:t>
            </a:r>
          </a:p>
          <a:p>
            <a:endParaRPr lang="en-US" dirty="0"/>
          </a:p>
          <a:p>
            <a:r>
              <a:rPr lang="en-US" dirty="0"/>
              <a:t>Transition: Not only do we have Good things to say ABOUT God – there are many things we want to say TOO God…</a:t>
            </a:r>
          </a:p>
          <a:p>
            <a:endParaRPr lang="en-US" dirty="0"/>
          </a:p>
          <a:p>
            <a:r>
              <a:rPr lang="en-US" dirty="0"/>
              <a:t>2 Kings 2:11 – taken to heaven in a </a:t>
            </a:r>
            <a:r>
              <a:rPr lang="en-US" dirty="0" err="1"/>
              <a:t>firely</a:t>
            </a:r>
            <a:r>
              <a:rPr lang="en-US" dirty="0"/>
              <a:t> chariot.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16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These Days Call For Crying Out To God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51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Prayers of Elijah…</a:t>
            </a:r>
          </a:p>
          <a:p>
            <a:endParaRPr lang="en-US" dirty="0"/>
          </a:p>
          <a:p>
            <a:r>
              <a:rPr lang="en-US" dirty="0"/>
              <a:t>Effective prayers are HUMBLE – “he crouched down and put his face between his knees” 18:42</a:t>
            </a:r>
          </a:p>
          <a:p>
            <a:r>
              <a:rPr lang="en-US" dirty="0"/>
              <a:t>Effective prayers are SPECIFIC – “go look toward the sea” - 18:43</a:t>
            </a:r>
          </a:p>
          <a:p>
            <a:r>
              <a:rPr lang="en-US" dirty="0"/>
              <a:t>Effective prayers are PERSISTANT – “seven times” 18:43</a:t>
            </a:r>
          </a:p>
          <a:p>
            <a:r>
              <a:rPr lang="en-US" dirty="0"/>
              <a:t>Effective prayers are RELIANT – “a small cloud” 18:44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42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find good people courageously doing good things.</a:t>
            </a:r>
          </a:p>
          <a:p>
            <a:endParaRPr lang="en-US" dirty="0"/>
          </a:p>
          <a:p>
            <a:r>
              <a:rPr lang="en-US" dirty="0"/>
              <a:t>Your Faith Can Inspire Your Generation.</a:t>
            </a:r>
          </a:p>
          <a:p>
            <a:endParaRPr lang="en-US" dirty="0"/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WIDOW:  </a:t>
            </a:r>
            <a:r>
              <a:rPr lang="en-US" sz="1000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Kind, Humble, Faithful, Generous… Sad, Scared</a:t>
            </a:r>
            <a:br>
              <a:rPr lang="en-US" sz="1000" i="1" dirty="0">
                <a:solidFill>
                  <a:srgbClr val="F2C278"/>
                </a:solidFill>
                <a:latin typeface="+mj-lt"/>
                <a:cs typeface="Calibri" panose="020F0502020204030204" pitchFamily="34" charset="0"/>
              </a:rPr>
            </a:br>
            <a:r>
              <a:rPr lang="en-US" sz="1000" i="1" dirty="0">
                <a:solidFill>
                  <a:schemeClr val="bg1"/>
                </a:solidFill>
                <a:cs typeface="Calibri" panose="020F0502020204030204" pitchFamily="34" charset="0"/>
              </a:rPr>
              <a:t>1 Kings 17:8-24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Obadiah:  Even In The Worst Administrations, There Is Someone Trying To Do What Is Right.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Influential, Faithful, Submissive, Brave… Cautious</a:t>
            </a:r>
            <a:br>
              <a:rPr lang="en-US" sz="1000" i="1" dirty="0">
                <a:solidFill>
                  <a:srgbClr val="F2C278"/>
                </a:solidFill>
                <a:latin typeface="+mj-lt"/>
                <a:cs typeface="Calibri" panose="020F0502020204030204" pitchFamily="34" charset="0"/>
              </a:rPr>
            </a:br>
            <a:r>
              <a:rPr lang="en-US" sz="1000" i="1" dirty="0">
                <a:solidFill>
                  <a:schemeClr val="bg1"/>
                </a:solidFill>
                <a:cs typeface="Calibri" panose="020F0502020204030204" pitchFamily="34" charset="0"/>
              </a:rPr>
              <a:t>1 Kings 18:1-19</a:t>
            </a:r>
          </a:p>
          <a:p>
            <a:endParaRPr lang="en-US" dirty="0"/>
          </a:p>
          <a:p>
            <a:endParaRPr lang="en-US" dirty="0"/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MICAIAH: </a:t>
            </a:r>
            <a:r>
              <a:rPr lang="en-US" sz="1000" i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Honest, Wise…Unwelcome </a:t>
            </a:r>
            <a:br>
              <a:rPr lang="en-US" sz="1000" i="1" dirty="0">
                <a:solidFill>
                  <a:srgbClr val="F2C278"/>
                </a:solidFill>
                <a:latin typeface="+mj-lt"/>
                <a:cs typeface="Calibri" panose="020F0502020204030204" pitchFamily="34" charset="0"/>
              </a:rPr>
            </a:br>
            <a:r>
              <a:rPr lang="en-US" sz="1000" i="1" dirty="0">
                <a:solidFill>
                  <a:schemeClr val="bg1"/>
                </a:solidFill>
                <a:cs typeface="Calibri" panose="020F0502020204030204" pitchFamily="34" charset="0"/>
              </a:rPr>
              <a:t>1 Kings 22:7-28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Elijah is a wake up call – not to be more self-reliant – but to be more in AWE of GOD.</a:t>
            </a:r>
          </a:p>
          <a:p>
            <a:endParaRPr lang="en-US" dirty="0"/>
          </a:p>
          <a:p>
            <a:r>
              <a:rPr lang="en-US" dirty="0"/>
              <a:t>Elijah is a bright spot in a dark time… You are the bright spot in someone’s life.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82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 the Days of Elijah…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1000" i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Popular, Energetic… Worthless &amp; Sinful</a:t>
            </a:r>
          </a:p>
          <a:p>
            <a:endParaRPr lang="en-US" sz="1000" i="1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endParaRPr lang="en-US" sz="1000" i="1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en-US" sz="1000" i="1" dirty="0">
                <a:solidFill>
                  <a:schemeClr val="tx1"/>
                </a:solidFill>
                <a:cs typeface="Calibri" panose="020F0502020204030204" pitchFamily="34" charset="0"/>
              </a:rPr>
              <a:t>John 4:23-24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67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number one thing we know about Elijah is that he lives up to His name!!</a:t>
            </a:r>
          </a:p>
          <a:p>
            <a:endParaRPr lang="en-US" dirty="0"/>
          </a:p>
          <a:p>
            <a:r>
              <a:rPr lang="en-US" dirty="0"/>
              <a:t>When You Are Surrounded By A Corrupt Culture…It’s Good To Be WEIRD!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HIS NAME...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1. The name Elijah means "Yahweh is my God.”  - Barnes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2. In the NT, some translations render his name as "Elias"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- Mt 17:3 (KJV)</a:t>
            </a:r>
          </a:p>
          <a:p>
            <a:endParaRPr lang="en-US" dirty="0"/>
          </a:p>
          <a:p>
            <a:r>
              <a:rPr lang="en-US" dirty="0"/>
              <a:t>HIS REPUTATON: He was ”Different” – He was weird – He stood out from others.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1.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"A hairy man wearing a leather belt around his waist.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- 2 Kin 1:7-8; cf. John, Mt 3:4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2.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"That is, he wore a rough garment, either made of camels' hair, as his successor John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Baptist's was, or he wore a skin dressed with the hair on. Some think that the meaning is,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he had very long hair and a long beard. The ancient prophets all wore rough garments, or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upper coats made of the skins of beasts: They wandered about in sheepskins and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goatskins, says the apostle, He 11:37.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- Clarke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3.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"His costume was that of a thorough ascetic. Generally the Jews wore girdles of linen or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cotton stuff, soft and comfortable. Under the girdle they wore one or two long linen gowns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or shirts, and over these they had sometimes a large shawl. Elijah had only his leather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girdle and his sheepskin cape or 'mantle.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'"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- Barnes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Helvetica" pitchFamily="2" charset="0"/>
              </a:rPr>
              <a:t>[Even in his day, Elijah would have been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Every Christian should seek to do the same. </a:t>
            </a:r>
          </a:p>
          <a:p>
            <a:endParaRPr lang="en-US" dirty="0"/>
          </a:p>
          <a:p>
            <a:r>
              <a:rPr lang="en-US" dirty="0"/>
              <a:t>Our faith in God is personal, life-changing, and bold.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44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Elijah is a wake up call – not to be more self-reliant – but to be more in AWE of GOD.</a:t>
            </a:r>
          </a:p>
          <a:p>
            <a:endParaRPr lang="en-US" dirty="0"/>
          </a:p>
          <a:p>
            <a:r>
              <a:rPr lang="en-US" dirty="0"/>
              <a:t>Elijah is a bright spot in a dark time… You are the bright spot in someone’s life.</a:t>
            </a:r>
          </a:p>
          <a:p>
            <a:endParaRPr lang="en-US" dirty="0"/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Elijah Shows Us How To Navigate In A Corrupt Culture.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30CB7-E941-F944-B607-1D6B9CE2D7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18354-95CD-62FB-42EF-FE8BC115F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Days of Elijah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0ED89-41BB-0A66-98E7-E99AFA3ED5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white text on a pink background&#10;&#10;Description automatically generated">
            <a:extLst>
              <a:ext uri="{FF2B5EF4-FFF2-40B4-BE49-F238E27FC236}">
                <a16:creationId xmlns:a16="http://schemas.microsoft.com/office/drawing/2014/main" id="{DB2C07B0-A51F-4863-C177-D09224A3F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42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2F721C-825C-0A40-D145-8B1583F883B1}"/>
              </a:ext>
            </a:extLst>
          </p:cNvPr>
          <p:cNvSpPr txBox="1"/>
          <p:nvPr/>
        </p:nvSpPr>
        <p:spPr>
          <a:xfrm>
            <a:off x="631825" y="877607"/>
            <a:ext cx="7880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Days To Speak Up About</a:t>
            </a:r>
            <a:b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God’s Punishments &amp; Rewards.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063B0B8-7F74-8D96-F773-7797EFFFF17C}"/>
              </a:ext>
            </a:extLst>
          </p:cNvPr>
          <p:cNvGrpSpPr/>
          <p:nvPr/>
        </p:nvGrpSpPr>
        <p:grpSpPr>
          <a:xfrm>
            <a:off x="1943370" y="2780670"/>
            <a:ext cx="5776938" cy="640080"/>
            <a:chOff x="-346762" y="1940500"/>
            <a:chExt cx="5776938" cy="64008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2974A1D-EE3F-6E3F-7E95-57278C5918B9}"/>
                </a:ext>
              </a:extLst>
            </p:cNvPr>
            <p:cNvSpPr txBox="1"/>
            <p:nvPr/>
          </p:nvSpPr>
          <p:spPr>
            <a:xfrm>
              <a:off x="2203345" y="2031872"/>
              <a:ext cx="322683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Deuteronomy 28:12, 24</a:t>
              </a:r>
              <a:endParaRPr lang="en-US" sz="2200" i="1" dirty="0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0601DF1-3102-E78C-2CE6-5EA88C6D93EC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640080"/>
              <a:chOff x="-511354" y="2051142"/>
              <a:chExt cx="2499525" cy="640080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7BE184-9B48-C1A8-4750-77F4572A1D7D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 RAIN</a:t>
                </a: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F8054B7-984C-5C2B-F150-82BF7C8185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64008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6B97E7A-B54D-27AC-A60F-113C520E8A1C}"/>
              </a:ext>
            </a:extLst>
          </p:cNvPr>
          <p:cNvGrpSpPr/>
          <p:nvPr/>
        </p:nvGrpSpPr>
        <p:grpSpPr>
          <a:xfrm>
            <a:off x="1943370" y="3696619"/>
            <a:ext cx="6390395" cy="640080"/>
            <a:chOff x="-346762" y="1940500"/>
            <a:chExt cx="6390395" cy="64008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DAA049-F496-F4D3-D4A8-33FFDA3B59D8}"/>
                </a:ext>
              </a:extLst>
            </p:cNvPr>
            <p:cNvSpPr txBox="1"/>
            <p:nvPr/>
          </p:nvSpPr>
          <p:spPr>
            <a:xfrm>
              <a:off x="2226494" y="2055020"/>
              <a:ext cx="381713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1 Kings 17:4-6, Psalm 127:1-2</a:t>
              </a:r>
              <a:endParaRPr lang="en-US" sz="2200" i="1" dirty="0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B6BFCC14-CCDC-F818-70E2-40814CACD608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640080"/>
              <a:chOff x="-511354" y="2051142"/>
              <a:chExt cx="2499525" cy="640080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132BAB2-E7E0-5A09-EBFE-8804007A6C1B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 RAVENS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34F2523C-F220-5B18-035E-C979DB964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64008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645883E-F79E-91B1-6620-9D5922734E20}"/>
              </a:ext>
            </a:extLst>
          </p:cNvPr>
          <p:cNvGrpSpPr/>
          <p:nvPr/>
        </p:nvGrpSpPr>
        <p:grpSpPr>
          <a:xfrm>
            <a:off x="1066492" y="4577903"/>
            <a:ext cx="7220973" cy="640080"/>
            <a:chOff x="-1223640" y="1940500"/>
            <a:chExt cx="7220973" cy="64008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7B3D67A-2289-FA15-1242-ED5DAA81152E}"/>
                </a:ext>
              </a:extLst>
            </p:cNvPr>
            <p:cNvSpPr txBox="1"/>
            <p:nvPr/>
          </p:nvSpPr>
          <p:spPr>
            <a:xfrm>
              <a:off x="2180195" y="2031873"/>
              <a:ext cx="38171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1 Kings 17:17-24, 1 Cor. 15:52</a:t>
              </a:r>
              <a:endParaRPr lang="en-US" sz="2200" i="1" dirty="0">
                <a:solidFill>
                  <a:schemeClr val="bg1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147D4A5-F05B-8F0F-81EE-5AA9C1266A4F}"/>
                </a:ext>
              </a:extLst>
            </p:cNvPr>
            <p:cNvGrpSpPr/>
            <p:nvPr/>
          </p:nvGrpSpPr>
          <p:grpSpPr>
            <a:xfrm>
              <a:off x="-1223640" y="1940500"/>
              <a:ext cx="3376403" cy="640080"/>
              <a:chOff x="-1388232" y="2051142"/>
              <a:chExt cx="3376403" cy="640080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117BF06-07A1-6E93-0E31-660E3BB638B0}"/>
                  </a:ext>
                </a:extLst>
              </p:cNvPr>
              <p:cNvSpPr txBox="1"/>
              <p:nvPr/>
            </p:nvSpPr>
            <p:spPr>
              <a:xfrm>
                <a:off x="-1388232" y="2138392"/>
                <a:ext cx="32713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 RESURRECTION</a:t>
                </a:r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21B78799-C29E-DCC6-6DC1-229E450587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64008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084ACE92-725B-22F1-11B1-F99E94691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154" y="2133472"/>
            <a:ext cx="5461692" cy="34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61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BBC4478-9D74-7D71-6462-3B61E2F45CDD}"/>
              </a:ext>
            </a:extLst>
          </p:cNvPr>
          <p:cNvGrpSpPr/>
          <p:nvPr/>
        </p:nvGrpSpPr>
        <p:grpSpPr>
          <a:xfrm>
            <a:off x="489393" y="545979"/>
            <a:ext cx="3797795" cy="798579"/>
            <a:chOff x="489393" y="519085"/>
            <a:chExt cx="3797795" cy="79857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19A4EBC-3A67-5924-7FCF-5D306F94D3EB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97102C0-E25A-1BA0-A466-106C4D910384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Kings 17 ~ 870 BC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4719720-3ABD-8B09-5B3E-89AFC6BF40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3D715A1-E5C8-37C0-2A15-1608F9E120A4}"/>
                </a:ext>
              </a:extLst>
            </p:cNvPr>
            <p:cNvSpPr txBox="1"/>
            <p:nvPr/>
          </p:nvSpPr>
          <p:spPr>
            <a:xfrm>
              <a:off x="1346878" y="519085"/>
              <a:ext cx="2940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REBUKES KING AHAB</a:t>
              </a:r>
              <a:endParaRPr lang="en-US" sz="2400" b="1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36B0B8D-FF33-50AB-BA1B-C4FE142646AF}"/>
              </a:ext>
            </a:extLst>
          </p:cNvPr>
          <p:cNvGrpSpPr/>
          <p:nvPr/>
        </p:nvGrpSpPr>
        <p:grpSpPr>
          <a:xfrm>
            <a:off x="489393" y="1545431"/>
            <a:ext cx="3677958" cy="798579"/>
            <a:chOff x="489393" y="519085"/>
            <a:chExt cx="3677958" cy="79857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602FC41-AE9A-44D0-AA56-04049588C778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4E4D4B3-2EA4-168E-4375-4EEBDFB83B44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Kings 17 ~ 870 BC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E3FBE13-2BD8-59E4-995B-CB2DC4B2C6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2A367BF-2D5D-71B9-9416-A10D7B0D7A0B}"/>
                </a:ext>
              </a:extLst>
            </p:cNvPr>
            <p:cNvSpPr txBox="1"/>
            <p:nvPr/>
          </p:nvSpPr>
          <p:spPr>
            <a:xfrm>
              <a:off x="1346877" y="519085"/>
              <a:ext cx="27466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FED BY RAVENS</a:t>
              </a:r>
              <a:endParaRPr lang="en-US" sz="2400" b="1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DDE283-C0CE-2F8E-056E-52229E4F0DBC}"/>
              </a:ext>
            </a:extLst>
          </p:cNvPr>
          <p:cNvGrpSpPr/>
          <p:nvPr/>
        </p:nvGrpSpPr>
        <p:grpSpPr>
          <a:xfrm>
            <a:off x="489393" y="3509536"/>
            <a:ext cx="3797794" cy="798579"/>
            <a:chOff x="489393" y="519085"/>
            <a:chExt cx="3797794" cy="79857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DE7E7DE-1E02-C918-70F9-477BDA26BD18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4E77302-2C62-6640-CEE8-2BEB7A9CDDFB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Kings 18 ~ 867 BC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D807AEC-07D5-A2FB-941D-54EF06AA9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3E9444D-DCEA-FEB2-822B-79905D50E1BD}"/>
                </a:ext>
              </a:extLst>
            </p:cNvPr>
            <p:cNvSpPr txBox="1"/>
            <p:nvPr/>
          </p:nvSpPr>
          <p:spPr>
            <a:xfrm>
              <a:off x="1346876" y="519085"/>
              <a:ext cx="29403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TEST AT MT CARMEL</a:t>
              </a:r>
              <a:endParaRPr lang="en-US" sz="2400" b="1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D7F9E67-0CBA-C280-7D58-3F035CEA4DF0}"/>
              </a:ext>
            </a:extLst>
          </p:cNvPr>
          <p:cNvGrpSpPr/>
          <p:nvPr/>
        </p:nvGrpSpPr>
        <p:grpSpPr>
          <a:xfrm>
            <a:off x="489393" y="4477537"/>
            <a:ext cx="3797794" cy="798579"/>
            <a:chOff x="489393" y="519085"/>
            <a:chExt cx="3797794" cy="798579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95DE221-942F-829F-B6C9-8DB8F381CF32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77C81A8-34D9-18C6-F1C8-949EE10DF0C6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Kings 19 ~ 867 BC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DEF77FF-A192-2402-B95D-B0C4FC79A2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D0D7A3B-123F-1C41-8F03-1A4EB16A90B2}"/>
                </a:ext>
              </a:extLst>
            </p:cNvPr>
            <p:cNvSpPr txBox="1"/>
            <p:nvPr/>
          </p:nvSpPr>
          <p:spPr>
            <a:xfrm>
              <a:off x="1346877" y="519085"/>
              <a:ext cx="2940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RUNS TO MT HOREB</a:t>
              </a:r>
              <a:endParaRPr lang="en-US" sz="2400" b="1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70F0224-6FDE-E3BC-76BC-D854655956BA}"/>
              </a:ext>
            </a:extLst>
          </p:cNvPr>
          <p:cNvGrpSpPr/>
          <p:nvPr/>
        </p:nvGrpSpPr>
        <p:grpSpPr>
          <a:xfrm>
            <a:off x="489393" y="2499486"/>
            <a:ext cx="3894349" cy="798579"/>
            <a:chOff x="489393" y="519085"/>
            <a:chExt cx="3894349" cy="798579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92A91E2-FC09-2822-D099-3EAEE910C8D2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EA0E6F-09CF-65D9-3A60-72B27BCB5270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Kings 17 ~ 870 BC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DD402D6-3BCD-186C-CD6A-C1ED3F3CF3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92608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3B0BF31-3662-2AC0-DA49-F9EEAAFC2638}"/>
                </a:ext>
              </a:extLst>
            </p:cNvPr>
            <p:cNvSpPr txBox="1"/>
            <p:nvPr/>
          </p:nvSpPr>
          <p:spPr>
            <a:xfrm>
              <a:off x="1346878" y="519085"/>
              <a:ext cx="30368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STAYS WITH A WIDOW</a:t>
              </a:r>
              <a:endParaRPr lang="en-US" sz="2400" b="1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19CE1E0-1C29-C177-B5BC-C9F5504A6939}"/>
              </a:ext>
            </a:extLst>
          </p:cNvPr>
          <p:cNvGrpSpPr/>
          <p:nvPr/>
        </p:nvGrpSpPr>
        <p:grpSpPr>
          <a:xfrm>
            <a:off x="4889452" y="526705"/>
            <a:ext cx="3797795" cy="798579"/>
            <a:chOff x="489393" y="519085"/>
            <a:chExt cx="3797795" cy="798579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B994E66-5C89-B6A5-395A-B34F8ABEC527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6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79BA951-DA0A-8417-5776-6B0023066CBE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Kings 21 ~ 862 BC</a:t>
              </a:r>
            </a:p>
          </p:txBody>
        </p: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8DB5681-0AE2-1C51-E797-8626C68E91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1FE234B-6678-B152-4CFC-AF639566F858}"/>
                </a:ext>
              </a:extLst>
            </p:cNvPr>
            <p:cNvSpPr txBox="1"/>
            <p:nvPr/>
          </p:nvSpPr>
          <p:spPr>
            <a:xfrm>
              <a:off x="1346878" y="519085"/>
              <a:ext cx="2940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NABOTH’S VINEYARD</a:t>
              </a:r>
              <a:endParaRPr lang="en-US" sz="2400" b="1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2763F68-6714-18F2-9829-C1ECD4673EBA}"/>
              </a:ext>
            </a:extLst>
          </p:cNvPr>
          <p:cNvGrpSpPr/>
          <p:nvPr/>
        </p:nvGrpSpPr>
        <p:grpSpPr>
          <a:xfrm>
            <a:off x="4889452" y="2458210"/>
            <a:ext cx="3797795" cy="798579"/>
            <a:chOff x="489393" y="519085"/>
            <a:chExt cx="3797795" cy="798579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582E382-F762-D99C-5024-71DA0671B4F2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8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A44DAC0-7E1E-1BBC-B046-BA1439324B26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2 Kings 1 ~ 849 BC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8FC28CA-E627-107D-F45B-AF6327B708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6713B21-FDD8-4944-9F77-CC87AA4F52E7}"/>
                </a:ext>
              </a:extLst>
            </p:cNvPr>
            <p:cNvSpPr txBox="1"/>
            <p:nvPr/>
          </p:nvSpPr>
          <p:spPr>
            <a:xfrm>
              <a:off x="1346878" y="519085"/>
              <a:ext cx="2940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AHAZIAH’S ILLNESS</a:t>
              </a:r>
              <a:endParaRPr lang="en-US" sz="2400" b="1" dirty="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0FED995-07CF-AD82-E314-F952211BA740}"/>
              </a:ext>
            </a:extLst>
          </p:cNvPr>
          <p:cNvGrpSpPr/>
          <p:nvPr/>
        </p:nvGrpSpPr>
        <p:grpSpPr>
          <a:xfrm>
            <a:off x="4902985" y="3429694"/>
            <a:ext cx="3797795" cy="798579"/>
            <a:chOff x="489393" y="519085"/>
            <a:chExt cx="3797795" cy="798579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FB1C057-AD95-D944-36C8-072514474DA7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9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BFEB37E-8127-6413-8D2C-F5174E8D2D6D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2 Kings 2 ~ 849 BC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629B67A-20B7-C1ED-CBD7-936BB6746B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10999BC-F1BF-7DB7-E69F-72DE0716E010}"/>
                </a:ext>
              </a:extLst>
            </p:cNvPr>
            <p:cNvSpPr txBox="1"/>
            <p:nvPr/>
          </p:nvSpPr>
          <p:spPr>
            <a:xfrm>
              <a:off x="1346878" y="519085"/>
              <a:ext cx="2940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FIERY CHARIOT</a:t>
              </a:r>
              <a:endParaRPr lang="en-US" sz="2400" b="1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DD5ACF3-DA9B-4577-FFF8-3CF3253EDA5D}"/>
              </a:ext>
            </a:extLst>
          </p:cNvPr>
          <p:cNvGrpSpPr/>
          <p:nvPr/>
        </p:nvGrpSpPr>
        <p:grpSpPr>
          <a:xfrm>
            <a:off x="4889452" y="1513833"/>
            <a:ext cx="3797795" cy="798579"/>
            <a:chOff x="489393" y="519085"/>
            <a:chExt cx="3797795" cy="798579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FBF1870-31D1-8191-2D54-603CECE35C8A}"/>
                </a:ext>
              </a:extLst>
            </p:cNvPr>
            <p:cNvSpPr/>
            <p:nvPr/>
          </p:nvSpPr>
          <p:spPr>
            <a:xfrm>
              <a:off x="489393" y="579549"/>
              <a:ext cx="603792" cy="603792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Calibri" panose="020F0502020204030204" pitchFamily="34" charset="0"/>
                  <a:cs typeface="Calibri" panose="020F0502020204030204" pitchFamily="34" charset="0"/>
                </a:rPr>
                <a:t>7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21FCC61-D2A3-C053-E10B-4563C0484D62}"/>
                </a:ext>
              </a:extLst>
            </p:cNvPr>
            <p:cNvSpPr txBox="1"/>
            <p:nvPr/>
          </p:nvSpPr>
          <p:spPr>
            <a:xfrm>
              <a:off x="921473" y="886777"/>
              <a:ext cx="317201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Kings 22 ~ 851 BC</a:t>
              </a:r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DCA86D1-9D4A-377B-6B40-6107EDB050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24151" y="919730"/>
              <a:ext cx="2743200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7469DC0-ED26-D20F-7715-84B9D821C39C}"/>
                </a:ext>
              </a:extLst>
            </p:cNvPr>
            <p:cNvSpPr txBox="1"/>
            <p:nvPr/>
          </p:nvSpPr>
          <p:spPr>
            <a:xfrm>
              <a:off x="1346878" y="519085"/>
              <a:ext cx="2940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AHAB’S DEATH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523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2F721C-825C-0A40-D145-8B1583F883B1}"/>
              </a:ext>
            </a:extLst>
          </p:cNvPr>
          <p:cNvSpPr txBox="1"/>
          <p:nvPr/>
        </p:nvSpPr>
        <p:spPr>
          <a:xfrm>
            <a:off x="206477" y="877607"/>
            <a:ext cx="8780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Days To Pray With Faith</a:t>
            </a:r>
            <a:b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God’s Power &amp; Promises.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063B0B8-7F74-8D96-F773-7797EFFFF17C}"/>
              </a:ext>
            </a:extLst>
          </p:cNvPr>
          <p:cNvGrpSpPr/>
          <p:nvPr/>
        </p:nvGrpSpPr>
        <p:grpSpPr>
          <a:xfrm>
            <a:off x="414767" y="2772472"/>
            <a:ext cx="8314465" cy="769441"/>
            <a:chOff x="-346762" y="1904549"/>
            <a:chExt cx="8314465" cy="76944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2974A1D-EE3F-6E3F-7E95-57278C5918B9}"/>
                </a:ext>
              </a:extLst>
            </p:cNvPr>
            <p:cNvSpPr txBox="1"/>
            <p:nvPr/>
          </p:nvSpPr>
          <p:spPr>
            <a:xfrm>
              <a:off x="2180194" y="1904549"/>
              <a:ext cx="5787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Our God Is Alive.</a:t>
              </a:r>
              <a:br>
                <a:rPr lang="en-US" sz="2200" i="1" dirty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</a:br>
              <a: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“As the LORD, the God of Israel lives…”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0601DF1-3102-E78C-2CE6-5EA88C6D93EC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733490"/>
              <a:chOff x="-511354" y="2051142"/>
              <a:chExt cx="2499525" cy="733490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7BE184-9B48-C1A8-4750-77F4572A1D7D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DECLARES</a:t>
                </a: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F8054B7-984C-5C2B-F150-82BF7C8185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73349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6B97E7A-B54D-27AC-A60F-113C520E8A1C}"/>
              </a:ext>
            </a:extLst>
          </p:cNvPr>
          <p:cNvGrpSpPr/>
          <p:nvPr/>
        </p:nvGrpSpPr>
        <p:grpSpPr>
          <a:xfrm>
            <a:off x="414767" y="3711571"/>
            <a:ext cx="8314465" cy="769441"/>
            <a:chOff x="-346762" y="1904549"/>
            <a:chExt cx="8314465" cy="76944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DAA049-F496-F4D3-D4A8-33FFDA3B59D8}"/>
                </a:ext>
              </a:extLst>
            </p:cNvPr>
            <p:cNvSpPr txBox="1"/>
            <p:nvPr/>
          </p:nvSpPr>
          <p:spPr>
            <a:xfrm>
              <a:off x="2180194" y="1904549"/>
              <a:ext cx="5787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We Live In God’s Presence.</a:t>
              </a:r>
              <a:br>
                <a:rPr lang="en-US" sz="2200" i="1" dirty="0">
                  <a:solidFill>
                    <a:srgbClr val="F2C278"/>
                  </a:solidFill>
                  <a:latin typeface="+mj-lt"/>
                  <a:cs typeface="Calibri" panose="020F0502020204030204" pitchFamily="34" charset="0"/>
                </a:rPr>
              </a:br>
              <a: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“before Whom I stand…”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B6BFCC14-CCDC-F818-70E2-40814CACD608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733490"/>
              <a:chOff x="-511354" y="2051142"/>
              <a:chExt cx="2499525" cy="733490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132BAB2-E7E0-5A09-EBFE-8804007A6C1B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KNOWS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34F2523C-F220-5B18-035E-C979DB964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73349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645883E-F79E-91B1-6620-9D5922734E20}"/>
              </a:ext>
            </a:extLst>
          </p:cNvPr>
          <p:cNvGrpSpPr/>
          <p:nvPr/>
        </p:nvGrpSpPr>
        <p:grpSpPr>
          <a:xfrm>
            <a:off x="414767" y="4616005"/>
            <a:ext cx="8314465" cy="769441"/>
            <a:chOff x="-346762" y="1904549"/>
            <a:chExt cx="8314465" cy="76944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7B3D67A-2289-FA15-1242-ED5DAA81152E}"/>
                </a:ext>
              </a:extLst>
            </p:cNvPr>
            <p:cNvSpPr txBox="1"/>
            <p:nvPr/>
          </p:nvSpPr>
          <p:spPr>
            <a:xfrm>
              <a:off x="2180194" y="1904549"/>
              <a:ext cx="5787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God Keeps His Promises.</a:t>
              </a:r>
              <a:br>
                <a:rPr lang="en-US" sz="2200" i="1" dirty="0">
                  <a:solidFill>
                    <a:srgbClr val="F2C278"/>
                  </a:solidFill>
                  <a:latin typeface="+mj-lt"/>
                  <a:cs typeface="Calibri" panose="020F0502020204030204" pitchFamily="34" charset="0"/>
                </a:rPr>
              </a:br>
              <a: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“surely, there shall be neither dew nor rain…”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147D4A5-F05B-8F0F-81EE-5AA9C1266A4F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733490"/>
              <a:chOff x="-511354" y="2051142"/>
              <a:chExt cx="2499525" cy="733490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117BF06-07A1-6E93-0E31-660E3BB638B0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CERTAIN</a:t>
                </a:r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21B78799-C29E-DCC6-6DC1-229E450587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73349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084ACE92-725B-22F1-11B1-F99E94691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154" y="2133472"/>
            <a:ext cx="5461692" cy="34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4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2F721C-825C-0A40-D145-8B1583F883B1}"/>
              </a:ext>
            </a:extLst>
          </p:cNvPr>
          <p:cNvSpPr txBox="1"/>
          <p:nvPr/>
        </p:nvSpPr>
        <p:spPr>
          <a:xfrm>
            <a:off x="206477" y="877607"/>
            <a:ext cx="8780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Days To Pray With Faith</a:t>
            </a:r>
            <a:b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God’s Power &amp; Promises.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6FF58E5-CF4C-5D11-BD34-1F0AFC7D0797}"/>
              </a:ext>
            </a:extLst>
          </p:cNvPr>
          <p:cNvGrpSpPr/>
          <p:nvPr/>
        </p:nvGrpSpPr>
        <p:grpSpPr>
          <a:xfrm>
            <a:off x="1063882" y="2718185"/>
            <a:ext cx="3346071" cy="1181663"/>
            <a:chOff x="4733057" y="3972336"/>
            <a:chExt cx="3346071" cy="118166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2974A1D-EE3F-6E3F-7E95-57278C5918B9}"/>
                </a:ext>
              </a:extLst>
            </p:cNvPr>
            <p:cNvSpPr txBox="1"/>
            <p:nvPr/>
          </p:nvSpPr>
          <p:spPr>
            <a:xfrm>
              <a:off x="4838109" y="4446113"/>
              <a:ext cx="32410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“crouched down…and put his</a:t>
              </a:r>
              <a:b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face between his knees…”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47BE184-9B48-C1A8-4750-77F4572A1D7D}"/>
                </a:ext>
              </a:extLst>
            </p:cNvPr>
            <p:cNvSpPr txBox="1"/>
            <p:nvPr/>
          </p:nvSpPr>
          <p:spPr>
            <a:xfrm>
              <a:off x="4733057" y="3972336"/>
              <a:ext cx="153602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6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HUMBLE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F8054B7-984C-5C2B-F150-82BF7C8185F0}"/>
                </a:ext>
              </a:extLst>
            </p:cNvPr>
            <p:cNvCxnSpPr>
              <a:cxnSpLocks/>
            </p:cNvCxnSpPr>
            <p:nvPr/>
          </p:nvCxnSpPr>
          <p:spPr>
            <a:xfrm>
              <a:off x="4905415" y="4439535"/>
              <a:ext cx="3106405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084ACE92-725B-22F1-11B1-F99E94691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154" y="2133472"/>
            <a:ext cx="5461692" cy="3488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33546BE3-2C30-4FA3-23A5-EFA800E277B4}"/>
              </a:ext>
            </a:extLst>
          </p:cNvPr>
          <p:cNvGrpSpPr/>
          <p:nvPr/>
        </p:nvGrpSpPr>
        <p:grpSpPr>
          <a:xfrm>
            <a:off x="4547970" y="2718185"/>
            <a:ext cx="3427096" cy="1181663"/>
            <a:chOff x="4652032" y="3972336"/>
            <a:chExt cx="3427096" cy="118166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CAA492-CF5B-CE5F-6A61-4EBF4F324781}"/>
                </a:ext>
              </a:extLst>
            </p:cNvPr>
            <p:cNvSpPr txBox="1"/>
            <p:nvPr/>
          </p:nvSpPr>
          <p:spPr>
            <a:xfrm>
              <a:off x="4838109" y="4446113"/>
              <a:ext cx="32410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“Go up now, look toward</a:t>
              </a:r>
              <a:b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the sea.”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A07805A-8866-2B09-D221-F4F268C9C6E6}"/>
                </a:ext>
              </a:extLst>
            </p:cNvPr>
            <p:cNvSpPr txBox="1"/>
            <p:nvPr/>
          </p:nvSpPr>
          <p:spPr>
            <a:xfrm>
              <a:off x="4652032" y="3972336"/>
              <a:ext cx="16676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6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SPECIFIC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624D949-0993-912A-B28E-8E5186068922}"/>
                </a:ext>
              </a:extLst>
            </p:cNvPr>
            <p:cNvCxnSpPr>
              <a:cxnSpLocks/>
            </p:cNvCxnSpPr>
            <p:nvPr/>
          </p:nvCxnSpPr>
          <p:spPr>
            <a:xfrm>
              <a:off x="4905415" y="4439535"/>
              <a:ext cx="3106405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74C0DD2-6064-C7B6-D713-E0A6AA971C26}"/>
              </a:ext>
            </a:extLst>
          </p:cNvPr>
          <p:cNvGrpSpPr/>
          <p:nvPr/>
        </p:nvGrpSpPr>
        <p:grpSpPr>
          <a:xfrm>
            <a:off x="1063882" y="4240267"/>
            <a:ext cx="3346071" cy="873887"/>
            <a:chOff x="4733057" y="3972336"/>
            <a:chExt cx="3346071" cy="87388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10A66E3-0760-D890-63D6-2076F6F25957}"/>
                </a:ext>
              </a:extLst>
            </p:cNvPr>
            <p:cNvSpPr txBox="1"/>
            <p:nvPr/>
          </p:nvSpPr>
          <p:spPr>
            <a:xfrm>
              <a:off x="4838109" y="4446113"/>
              <a:ext cx="32410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“seven times…”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5DD8609-AF99-F9AD-690A-66F79E0B5F3D}"/>
                </a:ext>
              </a:extLst>
            </p:cNvPr>
            <p:cNvSpPr txBox="1"/>
            <p:nvPr/>
          </p:nvSpPr>
          <p:spPr>
            <a:xfrm>
              <a:off x="4733057" y="3972336"/>
              <a:ext cx="197937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6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PERSISTANT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9B9C787-827E-4BB3-712C-6A481E6A3F56}"/>
                </a:ext>
              </a:extLst>
            </p:cNvPr>
            <p:cNvCxnSpPr>
              <a:cxnSpLocks/>
            </p:cNvCxnSpPr>
            <p:nvPr/>
          </p:nvCxnSpPr>
          <p:spPr>
            <a:xfrm>
              <a:off x="4905415" y="4439535"/>
              <a:ext cx="3106405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941D9AC-9C8E-1D67-E685-F4FE4EBB796A}"/>
              </a:ext>
            </a:extLst>
          </p:cNvPr>
          <p:cNvGrpSpPr/>
          <p:nvPr/>
        </p:nvGrpSpPr>
        <p:grpSpPr>
          <a:xfrm>
            <a:off x="4719263" y="4240267"/>
            <a:ext cx="3308327" cy="873887"/>
            <a:chOff x="4770801" y="3972336"/>
            <a:chExt cx="3308327" cy="87388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69AB550-FD4D-2C62-C36A-723F7F6CA434}"/>
                </a:ext>
              </a:extLst>
            </p:cNvPr>
            <p:cNvSpPr txBox="1"/>
            <p:nvPr/>
          </p:nvSpPr>
          <p:spPr>
            <a:xfrm>
              <a:off x="4838109" y="4446113"/>
              <a:ext cx="32410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“a small cloud…”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ABEE098-7E9E-7E9B-5586-BE6876AD029C}"/>
                </a:ext>
              </a:extLst>
            </p:cNvPr>
            <p:cNvSpPr txBox="1"/>
            <p:nvPr/>
          </p:nvSpPr>
          <p:spPr>
            <a:xfrm>
              <a:off x="4770801" y="3972336"/>
              <a:ext cx="150791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6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RELIANT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FDAFA68-28DC-4D36-2CA2-6E005D5DD3AB}"/>
                </a:ext>
              </a:extLst>
            </p:cNvPr>
            <p:cNvCxnSpPr>
              <a:cxnSpLocks/>
            </p:cNvCxnSpPr>
            <p:nvPr/>
          </p:nvCxnSpPr>
          <p:spPr>
            <a:xfrm>
              <a:off x="4905415" y="4439535"/>
              <a:ext cx="3106405" cy="0"/>
            </a:xfrm>
            <a:prstGeom prst="line">
              <a:avLst/>
            </a:prstGeom>
            <a:ln w="22225">
              <a:solidFill>
                <a:srgbClr val="F4C78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4558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2F721C-825C-0A40-D145-8B1583F883B1}"/>
              </a:ext>
            </a:extLst>
          </p:cNvPr>
          <p:cNvSpPr txBox="1"/>
          <p:nvPr/>
        </p:nvSpPr>
        <p:spPr>
          <a:xfrm>
            <a:off x="206477" y="877607"/>
            <a:ext cx="8780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Days To Treasure Good People Courageously Doing Good Things.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063B0B8-7F74-8D96-F773-7797EFFFF17C}"/>
              </a:ext>
            </a:extLst>
          </p:cNvPr>
          <p:cNvGrpSpPr/>
          <p:nvPr/>
        </p:nvGrpSpPr>
        <p:grpSpPr>
          <a:xfrm>
            <a:off x="2035219" y="2831573"/>
            <a:ext cx="4967461" cy="640080"/>
            <a:chOff x="-346762" y="1940500"/>
            <a:chExt cx="4967461" cy="64008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2974A1D-EE3F-6E3F-7E95-57278C5918B9}"/>
                </a:ext>
              </a:extLst>
            </p:cNvPr>
            <p:cNvSpPr txBox="1"/>
            <p:nvPr/>
          </p:nvSpPr>
          <p:spPr>
            <a:xfrm>
              <a:off x="2180195" y="2043446"/>
              <a:ext cx="244050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Kings 17:8-24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0601DF1-3102-E78C-2CE6-5EA88C6D93EC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640080"/>
              <a:chOff x="-511354" y="2051142"/>
              <a:chExt cx="2499525" cy="640080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7BE184-9B48-C1A8-4750-77F4572A1D7D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6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 WIDOW</a:t>
                </a: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F8054B7-984C-5C2B-F150-82BF7C8185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64008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6B97E7A-B54D-27AC-A60F-113C520E8A1C}"/>
              </a:ext>
            </a:extLst>
          </p:cNvPr>
          <p:cNvGrpSpPr/>
          <p:nvPr/>
        </p:nvGrpSpPr>
        <p:grpSpPr>
          <a:xfrm>
            <a:off x="2035219" y="3747522"/>
            <a:ext cx="4782267" cy="640080"/>
            <a:chOff x="-346762" y="1940500"/>
            <a:chExt cx="4782267" cy="64008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DAA049-F496-F4D3-D4A8-33FFDA3B59D8}"/>
                </a:ext>
              </a:extLst>
            </p:cNvPr>
            <p:cNvSpPr txBox="1"/>
            <p:nvPr/>
          </p:nvSpPr>
          <p:spPr>
            <a:xfrm>
              <a:off x="2180195" y="2020296"/>
              <a:ext cx="225531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Kings 18:1-19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B6BFCC14-CCDC-F818-70E2-40814CACD608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640080"/>
              <a:chOff x="-511354" y="2051142"/>
              <a:chExt cx="2499525" cy="640080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132BAB2-E7E0-5A09-EBFE-8804007A6C1B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6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OBADIAH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34F2523C-F220-5B18-035E-C979DB964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64008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645883E-F79E-91B1-6620-9D5922734E20}"/>
              </a:ext>
            </a:extLst>
          </p:cNvPr>
          <p:cNvGrpSpPr/>
          <p:nvPr/>
        </p:nvGrpSpPr>
        <p:grpSpPr>
          <a:xfrm>
            <a:off x="2035219" y="4628806"/>
            <a:ext cx="4701243" cy="640080"/>
            <a:chOff x="-346762" y="1940500"/>
            <a:chExt cx="4701243" cy="64008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7B3D67A-2289-FA15-1242-ED5DAA81152E}"/>
                </a:ext>
              </a:extLst>
            </p:cNvPr>
            <p:cNvSpPr txBox="1"/>
            <p:nvPr/>
          </p:nvSpPr>
          <p:spPr>
            <a:xfrm>
              <a:off x="2180195" y="2031873"/>
              <a:ext cx="217428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Kings 22:7-28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147D4A5-F05B-8F0F-81EE-5AA9C1266A4F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640080"/>
              <a:chOff x="-511354" y="2051142"/>
              <a:chExt cx="2499525" cy="640080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117BF06-07A1-6E93-0E31-660E3BB638B0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6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MICAIAH</a:t>
                </a:r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21B78799-C29E-DCC6-6DC1-229E450587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64008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084ACE92-725B-22F1-11B1-F99E94691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154" y="2133472"/>
            <a:ext cx="5461692" cy="34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52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2F721C-825C-0A40-D145-8B1583F883B1}"/>
              </a:ext>
            </a:extLst>
          </p:cNvPr>
          <p:cNvSpPr txBox="1"/>
          <p:nvPr/>
        </p:nvSpPr>
        <p:spPr>
          <a:xfrm>
            <a:off x="414766" y="877607"/>
            <a:ext cx="83144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Days To Vividly See That</a:t>
            </a:r>
            <a:b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 Religions Are Totally Empty.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063B0B8-7F74-8D96-F773-7797EFFFF17C}"/>
              </a:ext>
            </a:extLst>
          </p:cNvPr>
          <p:cNvGrpSpPr/>
          <p:nvPr/>
        </p:nvGrpSpPr>
        <p:grpSpPr>
          <a:xfrm>
            <a:off x="414767" y="2818772"/>
            <a:ext cx="8486161" cy="769441"/>
            <a:chOff x="-346762" y="1904549"/>
            <a:chExt cx="8486161" cy="76944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2974A1D-EE3F-6E3F-7E95-57278C5918B9}"/>
                </a:ext>
              </a:extLst>
            </p:cNvPr>
            <p:cNvSpPr txBox="1"/>
            <p:nvPr/>
          </p:nvSpPr>
          <p:spPr>
            <a:xfrm>
              <a:off x="2180194" y="1904549"/>
              <a:ext cx="595920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“no voice, no one answered, no one paid attention.”</a:t>
              </a:r>
              <a:br>
                <a:rPr lang="en-US" sz="2200" i="1" dirty="0">
                  <a:solidFill>
                    <a:srgbClr val="F2C278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Kings 18:26-29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0601DF1-3102-E78C-2CE6-5EA88C6D93EC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733490"/>
              <a:chOff x="-511354" y="2051142"/>
              <a:chExt cx="2499525" cy="733490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47BE184-9B48-C1A8-4750-77F4572A1D7D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7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EMPTY CR</a:t>
                </a:r>
                <a:r>
                  <a:rPr lang="en-US" sz="27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sz="270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ES</a:t>
                </a:r>
                <a:endParaRPr lang="en-US" sz="27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F8054B7-984C-5C2B-F150-82BF7C8185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73349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6B97E7A-B54D-27AC-A60F-113C520E8A1C}"/>
              </a:ext>
            </a:extLst>
          </p:cNvPr>
          <p:cNvGrpSpPr/>
          <p:nvPr/>
        </p:nvGrpSpPr>
        <p:grpSpPr>
          <a:xfrm>
            <a:off x="414767" y="3734721"/>
            <a:ext cx="8486156" cy="769441"/>
            <a:chOff x="-346762" y="1904549"/>
            <a:chExt cx="8486156" cy="76944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DAA049-F496-F4D3-D4A8-33FFDA3B59D8}"/>
                </a:ext>
              </a:extLst>
            </p:cNvPr>
            <p:cNvSpPr txBox="1"/>
            <p:nvPr/>
          </p:nvSpPr>
          <p:spPr>
            <a:xfrm>
              <a:off x="2180194" y="1904549"/>
              <a:ext cx="5959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“they leaped about the altar…and cut themselves”</a:t>
              </a:r>
              <a:br>
                <a:rPr lang="en-US" sz="2200" i="1" dirty="0">
                  <a:solidFill>
                    <a:srgbClr val="F2C278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Kings 18:22, 26-29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B6BFCC14-CCDC-F818-70E2-40814CACD608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733490"/>
              <a:chOff x="-511354" y="2051142"/>
              <a:chExt cx="2499525" cy="733490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132BAB2-E7E0-5A09-EBFE-8804007A6C1B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7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VAIN WORSHIP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34F2523C-F220-5B18-035E-C979DB964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73349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645883E-F79E-91B1-6620-9D5922734E20}"/>
              </a:ext>
            </a:extLst>
          </p:cNvPr>
          <p:cNvGrpSpPr/>
          <p:nvPr/>
        </p:nvGrpSpPr>
        <p:grpSpPr>
          <a:xfrm>
            <a:off x="414767" y="4616005"/>
            <a:ext cx="8314465" cy="769441"/>
            <a:chOff x="-346762" y="1904549"/>
            <a:chExt cx="8314465" cy="76944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7B3D67A-2289-FA15-1242-ED5DAA81152E}"/>
                </a:ext>
              </a:extLst>
            </p:cNvPr>
            <p:cNvSpPr txBox="1"/>
            <p:nvPr/>
          </p:nvSpPr>
          <p:spPr>
            <a:xfrm>
              <a:off x="2180194" y="1904549"/>
              <a:ext cx="578750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“You have turned their heart back again.”</a:t>
              </a:r>
              <a:br>
                <a:rPr lang="en-US" sz="2200" i="1" dirty="0">
                  <a:solidFill>
                    <a:srgbClr val="F2C278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en-US" sz="2200" i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1 Kings 18:36-39, 19:18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147D4A5-F05B-8F0F-81EE-5AA9C1266A4F}"/>
                </a:ext>
              </a:extLst>
            </p:cNvPr>
            <p:cNvGrpSpPr/>
            <p:nvPr/>
          </p:nvGrpSpPr>
          <p:grpSpPr>
            <a:xfrm>
              <a:off x="-346762" y="1940500"/>
              <a:ext cx="2499525" cy="733490"/>
              <a:chOff x="-511354" y="2051142"/>
              <a:chExt cx="2499525" cy="733490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117BF06-07A1-6E93-0E31-660E3BB638B0}"/>
                  </a:ext>
                </a:extLst>
              </p:cNvPr>
              <p:cNvSpPr txBox="1"/>
              <p:nvPr/>
            </p:nvSpPr>
            <p:spPr>
              <a:xfrm>
                <a:off x="-511354" y="2138392"/>
                <a:ext cx="2394474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700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ONE TRUE GOD</a:t>
                </a:r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21B78799-C29E-DCC6-6DC1-229E450587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8171" y="2051142"/>
                <a:ext cx="0" cy="733490"/>
              </a:xfrm>
              <a:prstGeom prst="line">
                <a:avLst/>
              </a:prstGeom>
              <a:ln w="22225">
                <a:solidFill>
                  <a:srgbClr val="F4C7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084ACE92-725B-22F1-11B1-F99E94691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154" y="2133472"/>
            <a:ext cx="5461692" cy="34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03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59CEBA-0DAE-EB32-486C-F97DC15F456C}"/>
              </a:ext>
            </a:extLst>
          </p:cNvPr>
          <p:cNvSpPr txBox="1"/>
          <p:nvPr/>
        </p:nvSpPr>
        <p:spPr>
          <a:xfrm>
            <a:off x="1155700" y="1714500"/>
            <a:ext cx="683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“Y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AHWEH</a:t>
            </a:r>
            <a:r>
              <a:rPr lang="en-US" sz="6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en-US" sz="6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lang="en-US" sz="6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G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OD</a:t>
            </a:r>
            <a:r>
              <a:rPr lang="en-US" sz="6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0CE694-AB14-BCBE-61B7-32A19977D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154" y="2529798"/>
            <a:ext cx="5461692" cy="65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49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18354-95CD-62FB-42EF-FE8BC115F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Days of Elijah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0ED89-41BB-0A66-98E7-E99AFA3ED5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white text on a pink background&#10;&#10;Description automatically generated">
            <a:extLst>
              <a:ext uri="{FF2B5EF4-FFF2-40B4-BE49-F238E27FC236}">
                <a16:creationId xmlns:a16="http://schemas.microsoft.com/office/drawing/2014/main" id="{DB2C07B0-A51F-4863-C177-D09224A3F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41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3222</TotalTime>
  <Words>1293</Words>
  <Application>Microsoft Office PowerPoint</Application>
  <PresentationFormat>On-screen Show (16:10)</PresentationFormat>
  <Paragraphs>199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Calibri Light</vt:lpstr>
      <vt:lpstr>Helvetica</vt:lpstr>
      <vt:lpstr>Office Theme</vt:lpstr>
      <vt:lpstr>The Days of Elijah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Days of Elijah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Days of Elijah</dc:title>
  <dc:creator>Phillip Shumake</dc:creator>
  <cp:lastModifiedBy>David Williams</cp:lastModifiedBy>
  <cp:revision>90</cp:revision>
  <dcterms:created xsi:type="dcterms:W3CDTF">2023-12-07T16:10:04Z</dcterms:created>
  <dcterms:modified xsi:type="dcterms:W3CDTF">2023-12-10T04:23:14Z</dcterms:modified>
</cp:coreProperties>
</file>