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8610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04920" y="3544560"/>
            <a:ext cx="8610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717080" y="83808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04920" y="354456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717080" y="354456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27723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16240" y="838080"/>
            <a:ext cx="27723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127560" y="838080"/>
            <a:ext cx="27723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04920" y="3544560"/>
            <a:ext cx="27723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16240" y="3544560"/>
            <a:ext cx="27723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127560" y="3544560"/>
            <a:ext cx="27723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04920" y="838080"/>
            <a:ext cx="861048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861048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42015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717080" y="838080"/>
            <a:ext cx="42015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800" y="-360"/>
            <a:ext cx="777240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717080" y="838080"/>
            <a:ext cx="42015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04920" y="354456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42015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717080" y="83808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717080" y="354456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717080" y="838080"/>
            <a:ext cx="42015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04920" y="3544560"/>
            <a:ext cx="8610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0">
            <a:blip r:embed="rId14"/>
            <a:srcRect/>
            <a:stretch/>
          </a:blip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-360"/>
            <a:ext cx="777240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04920" y="838080"/>
            <a:ext cx="861048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697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697"/>
              </a:spcBef>
              <a:buClr>
                <a:srgbClr val="000000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0" y="6552720"/>
            <a:ext cx="53352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ACAB9EC-1643-4C6B-B974-CB6EDBAAD33A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en-US" sz="16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0" y="6019920"/>
            <a:ext cx="9144000" cy="8380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Autofit/>
          </a:bodyPr>
          <a:lstStyle/>
          <a:p>
            <a:pPr algn="ctr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>
                <a:solidFill>
                  <a:srgbClr val="FFFF00"/>
                </a:solidFill>
                <a:latin typeface="Arial"/>
              </a:rPr>
              <a:t>…¿</a:t>
            </a:r>
            <a:r>
              <a:rPr lang="en-US" sz="3000" b="1" strike="noStrike" spc="-1" dirty="0" err="1">
                <a:solidFill>
                  <a:srgbClr val="FFFF00"/>
                </a:solidFill>
                <a:latin typeface="Arial"/>
              </a:rPr>
              <a:t>Cómo</a:t>
            </a:r>
            <a:r>
              <a:rPr lang="en-US" sz="30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000" b="1" strike="noStrike" spc="-1" dirty="0" err="1">
                <a:solidFill>
                  <a:srgbClr val="FFFF00"/>
                </a:solidFill>
                <a:latin typeface="Arial"/>
              </a:rPr>
              <a:t>debe</a:t>
            </a:r>
            <a:r>
              <a:rPr lang="en-US" sz="30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000" b="1" strike="noStrike" spc="-1" dirty="0" err="1">
                <a:solidFill>
                  <a:srgbClr val="FFFF00"/>
                </a:solidFill>
                <a:latin typeface="Arial"/>
              </a:rPr>
              <a:t>ver</a:t>
            </a:r>
            <a:r>
              <a:rPr lang="en-US" sz="3000" b="1" strike="noStrike" spc="-1" dirty="0">
                <a:solidFill>
                  <a:srgbClr val="FFFF00"/>
                </a:solidFill>
                <a:latin typeface="Arial"/>
              </a:rPr>
              <a:t> un </a:t>
            </a:r>
            <a:r>
              <a:rPr lang="en-US" sz="3000" b="1" strike="noStrike" spc="-1" dirty="0" err="1">
                <a:solidFill>
                  <a:srgbClr val="FFFF00"/>
                </a:solidFill>
                <a:latin typeface="Arial"/>
              </a:rPr>
              <a:t>cristiano</a:t>
            </a:r>
            <a:r>
              <a:rPr lang="en-US" sz="3000" b="1" strike="noStrike" spc="-1" dirty="0">
                <a:solidFill>
                  <a:srgbClr val="FFFF00"/>
                </a:solidFill>
                <a:latin typeface="Arial"/>
              </a:rPr>
              <a:t> las </a:t>
            </a:r>
            <a:r>
              <a:rPr lang="en-US" sz="3000" b="1" strike="noStrike" spc="-1" dirty="0" err="1">
                <a:solidFill>
                  <a:srgbClr val="FFFF00"/>
                </a:solidFill>
                <a:latin typeface="Arial"/>
              </a:rPr>
              <a:t>elecciones</a:t>
            </a:r>
            <a:r>
              <a:rPr lang="en-US" sz="3000" b="1" strike="noStrike" spc="-1" dirty="0">
                <a:solidFill>
                  <a:srgbClr val="FFFF00"/>
                </a:solidFill>
                <a:latin typeface="Arial"/>
              </a:rPr>
              <a:t>?</a:t>
            </a:r>
            <a:endParaRPr lang="en-US" sz="3000" b="1" strike="noStrike" spc="-1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3" name="Picture 42"/>
          <p:cNvPicPr/>
          <p:nvPr/>
        </p:nvPicPr>
        <p:blipFill>
          <a:blip r:embed="rId2"/>
          <a:stretch/>
        </p:blipFill>
        <p:spPr>
          <a:xfrm>
            <a:off x="0" y="0"/>
            <a:ext cx="9144000" cy="5837400"/>
          </a:xfrm>
          <a:prstGeom prst="rect">
            <a:avLst/>
          </a:prstGeom>
          <a:ln w="0">
            <a:noFill/>
          </a:ln>
        </p:spPr>
      </p:pic>
      <p:pic>
        <p:nvPicPr>
          <p:cNvPr id="44" name="Picture 43"/>
          <p:cNvPicPr/>
          <p:nvPr/>
        </p:nvPicPr>
        <p:blipFill>
          <a:blip r:embed="rId3"/>
          <a:stretch/>
        </p:blipFill>
        <p:spPr>
          <a:xfrm>
            <a:off x="304920" y="2743200"/>
            <a:ext cx="2895480" cy="1857240"/>
          </a:xfrm>
          <a:prstGeom prst="rect">
            <a:avLst/>
          </a:prstGeom>
          <a:ln w="0">
            <a:noFill/>
          </a:ln>
          <a:effectLst>
            <a:outerShdw dist="107932" dir="2700000">
              <a:srgbClr val="000000"/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04919" y="5162979"/>
            <a:ext cx="6429835" cy="674421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txBody>
          <a:bodyPr lIns="90000" tIns="46800" rIns="90000" bIns="46800">
            <a:noAutofit/>
          </a:bodyPr>
          <a:lstStyle/>
          <a:p>
            <a:pPr algn="ctr" rtl="0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smtClean="0">
                <a:solidFill>
                  <a:srgbClr val="FFFF00"/>
                </a:solidFill>
                <a:latin typeface="Arial"/>
              </a:rPr>
              <a:t>ELECCIONES DE EE.UU.</a:t>
            </a:r>
            <a:endParaRPr lang="en-US" sz="40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El cristiano y los gobiernos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28600" y="450094"/>
            <a:ext cx="8763120" cy="58676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4.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Nuestra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obra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(la </a:t>
            </a:r>
            <a:r>
              <a:rPr lang="en-US" sz="3200" b="1" spc="-1" dirty="0" err="1">
                <a:solidFill>
                  <a:srgbClr val="FFFF00"/>
                </a:solidFill>
                <a:latin typeface="Arial"/>
              </a:rPr>
              <a:t>m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isión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de Dios)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I Tim 2:3,4 –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“…</a:t>
            </a:r>
            <a:r>
              <a:rPr lang="es-ES" sz="2400" b="1" spc="-1" dirty="0">
                <a:solidFill>
                  <a:srgbClr val="FFFFFF"/>
                </a:solidFill>
              </a:rPr>
              <a:t>el cual quiere que todos los hombres sean salvos y vengan al pleno conocimiento de la </a:t>
            </a:r>
            <a:r>
              <a:rPr lang="es-ES" sz="2400" b="1" spc="-1" dirty="0" smtClean="0">
                <a:solidFill>
                  <a:srgbClr val="FFFFFF"/>
                </a:solidFill>
              </a:rPr>
              <a:t>verdad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”.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II Pedro 3:9 –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“…</a:t>
            </a:r>
            <a:r>
              <a:rPr lang="es-ES" sz="2400" b="1" spc="-1" dirty="0">
                <a:solidFill>
                  <a:srgbClr val="FFFFFF"/>
                </a:solidFill>
              </a:rPr>
              <a:t>no queriendo que nadie perezca, sino que todos vengan al arrepentimiento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”.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NO: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Remediar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problemas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sociales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morales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mediante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acciones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políticas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militares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28600" y="609480"/>
            <a:ext cx="8763120" cy="2057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5000" lnSpcReduction="100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969696"/>
                </a:solidFill>
                <a:latin typeface="Arial"/>
              </a:rPr>
              <a:t>Nuestra relación con los gobiernos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969696"/>
                </a:solidFill>
                <a:latin typeface="Arial"/>
              </a:rPr>
              <a:t>Nuestras responsabilidades ante los gobiernos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969696"/>
                </a:solidFill>
                <a:latin typeface="Arial"/>
              </a:rPr>
              <a:t>Nuestra meta</a:t>
            </a:r>
            <a:endParaRPr lang="en-US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228600" y="3048120"/>
            <a:ext cx="8610480" cy="609480"/>
          </a:xfrm>
          <a:prstGeom prst="rect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TextBox 70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La temporada cristiana y electoral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0880" y="1218960"/>
            <a:ext cx="8382240" cy="4800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341280" indent="-341280">
              <a:lnSpc>
                <a:spcPct val="110000"/>
              </a:lnSpc>
              <a:spcBef>
                <a:spcPts val="799"/>
              </a:spcBef>
              <a:buClr>
                <a:srgbClr val="969696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pc="-1" dirty="0">
                <a:solidFill>
                  <a:srgbClr val="969696"/>
                </a:solidFill>
              </a:rPr>
              <a:t>Lo que los cristianos sabemos</a:t>
            </a:r>
            <a:br>
              <a:rPr lang="es-ES" sz="3200" b="1" spc="-1" dirty="0">
                <a:solidFill>
                  <a:srgbClr val="969696"/>
                </a:solidFill>
              </a:rPr>
            </a:br>
            <a:r>
              <a:rPr lang="es-ES" sz="3200" b="1" spc="-1" dirty="0">
                <a:solidFill>
                  <a:srgbClr val="969696"/>
                </a:solidFill>
              </a:rPr>
              <a:t> 	…que el mundo no sabe</a:t>
            </a: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969696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cristiano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y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gobiernos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Puntos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confusión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B2B2B2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Algunas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aplicaciones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para la </a:t>
            </a: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temporada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electoral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Puntos de confusión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240" y="609120"/>
            <a:ext cx="8915400" cy="58676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FFFF00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Estados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Unidos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no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es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una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nación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cristiana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existe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tal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cosa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excepto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iglesia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– I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2:9)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Estados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Unidos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fue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formado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cristianos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mayoría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sus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ciudadanos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no son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cristianos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Estados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Unidos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un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instrumento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llevar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al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incluido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Estados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Unidos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) al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arrepentimiento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–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funciona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así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Reino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Cristo (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Jn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18:36)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Hay un gran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peligro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confiar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poder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político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militar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humano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ver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ejemplo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Isaías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31:1-3)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Puntos de confusión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" y="815854"/>
            <a:ext cx="8915400" cy="62485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 lnSpcReduction="200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2. La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democracia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no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es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una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forma de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gobierno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cristiana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u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ordenada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por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Dios.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Comenzó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culturas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paganas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ciudades-estado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griegas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).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Se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basa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sabiduría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humana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masas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ver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Jue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21:25).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mayoría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típicamente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se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equivoca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Mat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7:13,14).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ejemplos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bíblicos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procesos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democráticos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son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desastrosos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Aarón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Saúl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Absalón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Jeroboam…).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Eleva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materialismo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y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interés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propio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mejor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casos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sólo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refleja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valores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mundanos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predominantes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28600" y="609480"/>
            <a:ext cx="8915400" cy="12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Estados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Unidos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no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es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una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nación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cristiana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Puntos de confusión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28600" y="163847"/>
            <a:ext cx="8915400" cy="62485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3.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Jesús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apóstoles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y la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Iglesia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del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siglo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I no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eran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políticamente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activos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.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Muchos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oficiales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corruptos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problemas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sociales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Lc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13:1).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cristianos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nunca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incitaron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derrocamiento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líderes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Incluso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se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sometió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a las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autoridades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Jn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19:11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).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cristianos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eran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conocidos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caridad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y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sacrificio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8600" y="614520"/>
            <a:ext cx="8915400" cy="22797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Estados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Unidos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no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es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una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nación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cristiana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La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democracia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no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es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una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forma de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gobierno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cristiana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u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ordenada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por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Dios.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228600" y="3657600"/>
            <a:ext cx="8610480" cy="1184744"/>
          </a:xfrm>
          <a:prstGeom prst="rect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TextBox 81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La temporada cristiana y electoral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80880" y="1218960"/>
            <a:ext cx="8382240" cy="4800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341280" indent="-341280">
              <a:lnSpc>
                <a:spcPct val="110000"/>
              </a:lnSpc>
              <a:spcBef>
                <a:spcPts val="799"/>
              </a:spcBef>
              <a:buClr>
                <a:srgbClr val="969696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pc="-1" dirty="0">
                <a:solidFill>
                  <a:srgbClr val="969696"/>
                </a:solidFill>
              </a:rPr>
              <a:t>Lo que los cristianos sabemos</a:t>
            </a:r>
            <a:br>
              <a:rPr lang="es-ES" sz="3200" b="1" spc="-1" dirty="0">
                <a:solidFill>
                  <a:srgbClr val="969696"/>
                </a:solidFill>
              </a:rPr>
            </a:br>
            <a:r>
              <a:rPr lang="es-ES" sz="3200" b="1" spc="-1" dirty="0">
                <a:solidFill>
                  <a:srgbClr val="969696"/>
                </a:solidFill>
              </a:rPr>
              <a:t> 	…que el mundo no sabe</a:t>
            </a: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969696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cristiano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y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gobiernos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969696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Puntos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de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confusión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Algunas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aplicaciones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para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temporada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electoral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0" y="-360"/>
            <a:ext cx="91440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pc="-1" dirty="0" err="1" smtClean="0">
                <a:solidFill>
                  <a:srgbClr val="FFFF00"/>
                </a:solidFill>
                <a:latin typeface="Arial"/>
              </a:rPr>
              <a:t>Aplicaciones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para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temporada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electoral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28240" y="685800"/>
            <a:ext cx="8915400" cy="5943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85000" lnSpcReduction="10000"/>
          </a:bodyPr>
          <a:lstStyle/>
          <a:p>
            <a:pPr marL="533160" indent="-533160" algn="l" rtl="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Somos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extranjeros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...</a:t>
            </a:r>
          </a:p>
          <a:p>
            <a:pPr marL="954000" lvl="1" indent="-381240" algn="l" rtl="0">
              <a:lnSpc>
                <a:spcPct val="11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política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será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fuente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ansiedad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954000" lvl="1" indent="-381240" algn="l" rtl="0">
              <a:lnSpc>
                <a:spcPct val="11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estaremos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“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enredados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negocios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diaria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”.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iglesia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de Embry Hills no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tendrá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ningún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rol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.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Sabemos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que Dios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guiará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sucesos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...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954000" lvl="1" indent="-381240" algn="l" rtl="0">
              <a:lnSpc>
                <a:spcPct val="11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conocemos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pc="-1" dirty="0">
                <a:solidFill>
                  <a:srgbClr val="FFFFFF"/>
                </a:solidFill>
                <a:latin typeface="Arial"/>
              </a:rPr>
              <a:t>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u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plan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así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que,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¿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cómo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podríamos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ayudar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?)</a:t>
            </a:r>
          </a:p>
          <a:p>
            <a:pPr marL="954000" lvl="1" indent="-381240" algn="l" rtl="0">
              <a:lnSpc>
                <a:spcPct val="11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podremos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interpretar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resultados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533160" indent="-533160" algn="l" rtl="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Viviremos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[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sobreviviremos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]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fe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[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confiando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Dios].</a:t>
            </a:r>
          </a:p>
          <a:p>
            <a:pPr marL="533160" indent="-533160" algn="l" rtl="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Honraremos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obedeceremos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oraremos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ganadores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533160" indent="-533160" algn="l" rtl="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Tenemos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mejores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hacer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533160" indent="-533160" rtl="0">
              <a:lnSpc>
                <a:spcPct val="110000"/>
              </a:lnSpc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Entonces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… ¿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Deberíamos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votar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28600" y="1143000"/>
            <a:ext cx="8610480" cy="1295280"/>
          </a:xfrm>
          <a:prstGeom prst="rect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TextBox 45"/>
          <p:cNvSpPr txBox="1"/>
          <p:nvPr/>
        </p:nvSpPr>
        <p:spPr>
          <a:xfrm>
            <a:off x="0" y="-360"/>
            <a:ext cx="91440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El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Arial"/>
              </a:rPr>
              <a:t>cristiano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 y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temporada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electoral</a:t>
            </a:r>
            <a:endParaRPr lang="en-US" sz="3600" b="1" strike="noStrike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0880" y="1218960"/>
            <a:ext cx="8382240" cy="4800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Lo 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cristianos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sabemos</a:t>
            </a:r>
            <a:r>
              <a:rPr dirty="0"/>
              <a:t/>
            </a:r>
            <a:br>
              <a:rPr dirty="0"/>
            </a:b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	…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que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sabe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00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cristiano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y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gobiernos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00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Puntos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confusión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00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Algunas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aplicaciones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para la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temporada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electoral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0" y="-360"/>
            <a:ext cx="91440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Lo que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cristianos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Arial"/>
              </a:rPr>
              <a:t>sabemos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(I Juan)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2280" y="609120"/>
            <a:ext cx="8839440" cy="58676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lnSpcReduction="100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FFFF00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En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cuanto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a la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verdad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espiritual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sabemos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: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Nuestro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estado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espiritual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conocemos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a Dios (2:3)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última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hora (2:18)</a:t>
            </a:r>
            <a:r>
              <a:rPr dirty="0"/>
              <a:t/>
            </a:r>
            <a:br>
              <a:rPr dirty="0"/>
            </a:br>
            <a:r>
              <a:rPr lang="en-US" dirty="0" smtClean="0"/>
              <a:t>		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todo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lo que hay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pasa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(2:17)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Seremos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Cristo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[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perfeccionados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] (3:2,3)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Somos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verdad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(3:19)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espíritu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del error (4:6)</a:t>
            </a:r>
            <a:r>
              <a:rPr dirty="0"/>
              <a:t/>
            </a:r>
            <a:br>
              <a:rPr dirty="0"/>
            </a:br>
            <a:r>
              <a:rPr lang="en-US" dirty="0" smtClean="0"/>
              <a:t>		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que no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oyen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verdad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err="1">
                <a:solidFill>
                  <a:srgbClr val="FFFFFF"/>
                </a:solidFill>
                <a:latin typeface="Arial"/>
              </a:rPr>
              <a:t>S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omos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de Dios, y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entero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está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bajo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poder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maligno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(5:19)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		… lo que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incluye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gobiernos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51920" y="609120"/>
            <a:ext cx="8610840" cy="8384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000" b="1" strike="noStrike" spc="-1" dirty="0" smtClean="0">
                <a:solidFill>
                  <a:srgbClr val="969696"/>
                </a:solidFill>
                <a:latin typeface="Arial"/>
              </a:rPr>
              <a:t>1. </a:t>
            </a:r>
            <a:r>
              <a:rPr lang="en-US" sz="3000" b="1" strike="noStrike" spc="-1" dirty="0" err="1" smtClean="0">
                <a:solidFill>
                  <a:srgbClr val="969696"/>
                </a:solidFill>
                <a:latin typeface="Arial"/>
              </a:rPr>
              <a:t>En</a:t>
            </a:r>
            <a:r>
              <a:rPr lang="en-US" sz="3000" b="1" strike="noStrike" spc="-1" dirty="0" smtClean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000" b="1" strike="noStrike" spc="-1" dirty="0" err="1" smtClean="0">
                <a:solidFill>
                  <a:srgbClr val="969696"/>
                </a:solidFill>
                <a:latin typeface="Arial"/>
              </a:rPr>
              <a:t>cuanto</a:t>
            </a:r>
            <a:r>
              <a:rPr lang="en-US" sz="3000" b="1" strike="noStrike" spc="-1" dirty="0" smtClean="0">
                <a:solidFill>
                  <a:srgbClr val="969696"/>
                </a:solidFill>
                <a:latin typeface="Arial"/>
              </a:rPr>
              <a:t> a </a:t>
            </a:r>
            <a:r>
              <a:rPr lang="en-US" sz="3000" b="1" strike="noStrike" spc="-1" dirty="0">
                <a:solidFill>
                  <a:srgbClr val="969696"/>
                </a:solidFill>
                <a:latin typeface="Arial"/>
              </a:rPr>
              <a:t>la </a:t>
            </a:r>
            <a:r>
              <a:rPr lang="en-US" sz="3000" b="1" strike="noStrike" spc="-1" dirty="0" err="1">
                <a:solidFill>
                  <a:srgbClr val="969696"/>
                </a:solidFill>
                <a:latin typeface="Arial"/>
              </a:rPr>
              <a:t>verdad</a:t>
            </a:r>
            <a:r>
              <a:rPr lang="en-US" sz="30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000" b="1" strike="noStrike" spc="-1" dirty="0" err="1">
                <a:solidFill>
                  <a:srgbClr val="969696"/>
                </a:solidFill>
                <a:latin typeface="Arial"/>
              </a:rPr>
              <a:t>espiritual</a:t>
            </a:r>
            <a:endParaRPr lang="en-US" sz="3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1920" y="832117"/>
            <a:ext cx="8992080" cy="586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 lnSpcReduction="100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FFFF00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2.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En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cuanto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a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problemas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en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el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mundo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3200" b="1" strike="noStrike" spc="-1" dirty="0" err="1" smtClean="0">
                <a:solidFill>
                  <a:srgbClr val="FFFF00"/>
                </a:solidFill>
                <a:latin typeface="Arial"/>
              </a:rPr>
              <a:t>sabemos</a:t>
            </a:r>
            <a:r>
              <a:rPr lang="en-US" sz="3200" b="1" strike="noStrike" spc="-1" dirty="0" smtClean="0">
                <a:solidFill>
                  <a:srgbClr val="FFFF00"/>
                </a:solidFill>
                <a:latin typeface="Arial"/>
              </a:rPr>
              <a:t>:</a:t>
            </a:r>
            <a:endParaRPr lang="en-US" sz="3200" spc="-1" dirty="0">
              <a:solidFill>
                <a:srgbClr val="000000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Muchos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son el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resultado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rechazar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a Dios (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Rom 1:18-32)</a:t>
            </a:r>
            <a:endParaRPr lang="en-US" sz="2400" spc="-1" dirty="0">
              <a:solidFill>
                <a:schemeClr val="bg1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No </a:t>
            </a:r>
            <a:r>
              <a:rPr lang="en-US" sz="2400" b="1" spc="-1" dirty="0" err="1" smtClean="0">
                <a:solidFill>
                  <a:schemeClr val="bg1"/>
                </a:solidFill>
                <a:latin typeface="Arial"/>
              </a:rPr>
              <a:t>debemos</a:t>
            </a:r>
            <a:r>
              <a:rPr lang="en-US" sz="2400" b="1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pc="-1" dirty="0" err="1" smtClean="0">
                <a:solidFill>
                  <a:schemeClr val="bg1"/>
                </a:solidFill>
                <a:latin typeface="Arial"/>
              </a:rPr>
              <a:t>sorprendernos</a:t>
            </a:r>
            <a:r>
              <a:rPr lang="en-US" sz="2400" b="1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por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problemas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de la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sociedad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gobiernos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o el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mundo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entero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(II Tim 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3:1-7)</a:t>
            </a:r>
            <a:endParaRPr lang="en-US" sz="2400" spc="-1" dirty="0">
              <a:solidFill>
                <a:schemeClr val="bg1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Los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esfuerzos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humanos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no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solucionarán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estos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problemas</a:t>
            </a:r>
            <a:endParaRPr lang="en-US" sz="2400" spc="-1" dirty="0">
              <a:solidFill>
                <a:schemeClr val="bg1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(p. 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ej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.,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Jn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12:8; I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Cor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5:9,10; II Tim 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3:1-7)</a:t>
            </a:r>
            <a:endParaRPr lang="en-US" sz="2400" spc="-1" dirty="0">
              <a:solidFill>
                <a:schemeClr val="bg1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Sufriremos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persecución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(II Tim 3:12; 1 Pedro 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4:12)</a:t>
            </a:r>
            <a:endParaRPr lang="en-US" sz="2400" spc="-1" dirty="0">
              <a:solidFill>
                <a:schemeClr val="bg1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Jesús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se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entregó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para “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librarnos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este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presente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siglo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malo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” 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(</a:t>
            </a:r>
            <a:r>
              <a:rPr lang="en-US" sz="2400" b="1" strike="noStrike" spc="-1" dirty="0" err="1" smtClean="0">
                <a:solidFill>
                  <a:schemeClr val="bg1"/>
                </a:solidFill>
                <a:latin typeface="Arial"/>
              </a:rPr>
              <a:t>Gál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1:4, </a:t>
            </a: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ASV)</a:t>
            </a:r>
            <a:endParaRPr lang="en-US" sz="2400" spc="-1" dirty="0">
              <a:solidFill>
                <a:schemeClr val="bg1"/>
              </a:solidFill>
              <a:latin typeface="Times New Roman"/>
            </a:endParaRPr>
          </a:p>
          <a:p>
            <a:pPr marL="813816" lvl="1" indent="-246888">
              <a:lnSpc>
                <a:spcPct val="120000"/>
              </a:lnSpc>
              <a:spcBef>
                <a:spcPts val="799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chemeClr val="bg1"/>
                </a:solidFill>
                <a:latin typeface="Arial"/>
              </a:rPr>
              <a:t>La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respuesta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es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2400" b="1" spc="-1" dirty="0" err="1">
                <a:solidFill>
                  <a:schemeClr val="bg1"/>
                </a:solidFill>
              </a:rPr>
              <a:t>evangelio</a:t>
            </a:r>
            <a:r>
              <a:rPr lang="en-US" sz="2400" b="1" spc="-1" dirty="0">
                <a:solidFill>
                  <a:schemeClr val="bg1"/>
                </a:solidFill>
              </a:rPr>
              <a:t>—</a:t>
            </a:r>
            <a:r>
              <a:rPr lang="en-US" sz="2400" b="1" spc="-1" dirty="0" err="1">
                <a:solidFill>
                  <a:schemeClr val="bg1"/>
                </a:solidFill>
              </a:rPr>
              <a:t>pero</a:t>
            </a:r>
            <a:r>
              <a:rPr lang="en-US" sz="2400" b="1" spc="-1" dirty="0">
                <a:solidFill>
                  <a:schemeClr val="bg1"/>
                </a:solidFill>
              </a:rPr>
              <a:t> 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no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arreglar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 el </a:t>
            </a:r>
            <a:r>
              <a:rPr lang="en-US" sz="2400" b="1" strike="noStrike" spc="-1" dirty="0" err="1">
                <a:solidFill>
                  <a:schemeClr val="bg1"/>
                </a:solidFill>
                <a:latin typeface="Arial"/>
              </a:rPr>
              <a:t>mundo</a:t>
            </a:r>
            <a:r>
              <a:rPr lang="en-US" sz="2400" b="1" strike="noStrike" spc="-1" dirty="0">
                <a:solidFill>
                  <a:schemeClr val="bg1"/>
                </a:solidFill>
                <a:latin typeface="Arial"/>
              </a:rPr>
              <a:t>.</a:t>
            </a:r>
            <a:endParaRPr lang="en-US" sz="2400" b="0" strike="noStrike" spc="-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360"/>
            <a:ext cx="91440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Lo que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cristianos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Arial"/>
              </a:rPr>
              <a:t>sabemos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(I Juan)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52280" y="752244"/>
            <a:ext cx="8991720" cy="5282797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0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FFFF00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300" b="1" strike="noStrike" spc="-1" dirty="0">
                <a:solidFill>
                  <a:srgbClr val="FFFF00"/>
                </a:solidFill>
                <a:latin typeface="Arial"/>
              </a:rPr>
              <a:t>3. </a:t>
            </a:r>
            <a:r>
              <a:rPr lang="en-US" sz="3300" b="1" strike="noStrike" spc="-1" dirty="0" err="1" smtClean="0">
                <a:solidFill>
                  <a:srgbClr val="FFFF00"/>
                </a:solidFill>
                <a:latin typeface="Arial"/>
              </a:rPr>
              <a:t>En</a:t>
            </a:r>
            <a:r>
              <a:rPr lang="en-US" sz="33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300" b="1" strike="noStrike" spc="-1" dirty="0" err="1" smtClean="0">
                <a:solidFill>
                  <a:srgbClr val="FFFF00"/>
                </a:solidFill>
                <a:latin typeface="Arial"/>
              </a:rPr>
              <a:t>cuanto</a:t>
            </a:r>
            <a:r>
              <a:rPr lang="en-US" sz="3300" b="1" strike="noStrike" spc="-1" dirty="0" smtClean="0">
                <a:solidFill>
                  <a:srgbClr val="FFFF00"/>
                </a:solidFill>
                <a:latin typeface="Arial"/>
              </a:rPr>
              <a:t> a </a:t>
            </a:r>
            <a:r>
              <a:rPr lang="en-US" sz="3300" b="1" strike="noStrike" spc="-1" dirty="0">
                <a:solidFill>
                  <a:srgbClr val="FFFF00"/>
                </a:solidFill>
                <a:latin typeface="Arial"/>
              </a:rPr>
              <a:t>Dios y </a:t>
            </a:r>
            <a:r>
              <a:rPr lang="en-US" sz="33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3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300" b="1" strike="noStrike" spc="-1" dirty="0" err="1">
                <a:solidFill>
                  <a:srgbClr val="FFFF00"/>
                </a:solidFill>
                <a:latin typeface="Arial"/>
              </a:rPr>
              <a:t>gobiernos</a:t>
            </a:r>
            <a:r>
              <a:rPr lang="en-US" sz="3300" b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3300" b="1" strike="noStrike" spc="-1" dirty="0" err="1" smtClean="0">
                <a:solidFill>
                  <a:srgbClr val="FFFF00"/>
                </a:solidFill>
                <a:latin typeface="Arial"/>
              </a:rPr>
              <a:t>sabemos</a:t>
            </a:r>
            <a:r>
              <a:rPr lang="en-US" sz="3300" b="1" strike="noStrike" spc="-1" dirty="0">
                <a:solidFill>
                  <a:srgbClr val="FFFF00"/>
                </a:solidFill>
                <a:latin typeface="Arial"/>
              </a:rPr>
              <a:t>:</a:t>
            </a:r>
            <a:endParaRPr lang="en-US" sz="33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Dios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gobierna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naciones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elige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líderes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(Dan 2:20,21; 4:17; Rom 13:1)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Dios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trabaja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través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eventos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nacionales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internacionales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141200" lvl="2" indent="-21096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SzPct val="70000"/>
              <a:buFont typeface="Wingdings" charset="2"/>
              <a:buChar char="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Crea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edifica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naciones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Israel (parte de un plan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mayor)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141200" lvl="2" indent="-21096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SzPct val="70000"/>
              <a:buFont typeface="Wingdings" charset="2"/>
              <a:buChar char="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Juzga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naciones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malas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Sodoma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/Gomorra,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Nínive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(Nahum), Israel (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Jueces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141200" lvl="2" indent="-21096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SzPct val="70000"/>
              <a:buFont typeface="Wingdings" charset="2"/>
              <a:buChar char="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Gui</a:t>
            </a:r>
            <a:r>
              <a:rPr lang="es-ES" sz="2000" b="0" strike="noStrike" spc="-1" dirty="0" err="1" smtClean="0">
                <a:solidFill>
                  <a:srgbClr val="FFFFFF"/>
                </a:solidFill>
                <a:latin typeface="Arial"/>
              </a:rPr>
              <a:t>ó</a:t>
            </a:r>
            <a:r>
              <a:rPr lang="es-ES" sz="2000" b="0" strike="noStrike" spc="-1" dirty="0" smtClean="0">
                <a:solidFill>
                  <a:srgbClr val="FFFFFF"/>
                </a:solidFill>
                <a:latin typeface="Arial"/>
              </a:rPr>
              <a:t> e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ventos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naciones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p.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ej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.,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dinastías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de David y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Acab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van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mejor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si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ciudadanos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son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justos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.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Pro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14:34)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conocemos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planes de Dios. 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Hab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1:5)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Sobreviviremos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fe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[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confianza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Dios]. 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Hab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2:3,4;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Heb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10:32-38)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52280" y="609480"/>
            <a:ext cx="8991720" cy="586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pc="-1" dirty="0" smtClean="0">
                <a:solidFill>
                  <a:srgbClr val="969696"/>
                </a:solidFill>
              </a:rPr>
              <a:t>1. En </a:t>
            </a:r>
            <a:r>
              <a:rPr lang="es-ES" sz="3200" b="1" spc="-1" dirty="0">
                <a:solidFill>
                  <a:srgbClr val="969696"/>
                </a:solidFill>
              </a:rPr>
              <a:t>cuanto a la verdad </a:t>
            </a:r>
            <a:r>
              <a:rPr lang="es-ES" sz="3200" b="1" spc="-1" dirty="0" smtClean="0">
                <a:solidFill>
                  <a:srgbClr val="969696"/>
                </a:solidFill>
              </a:rPr>
              <a:t>espiritual</a:t>
            </a:r>
          </a:p>
          <a:p>
            <a:pPr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2. </a:t>
            </a:r>
            <a:r>
              <a:rPr lang="es-ES" sz="3200" b="1" spc="-1" dirty="0">
                <a:solidFill>
                  <a:srgbClr val="969696"/>
                </a:solidFill>
              </a:rPr>
              <a:t>En cuanto a los problemas en el </a:t>
            </a:r>
            <a:r>
              <a:rPr lang="es-ES" sz="3200" b="1" spc="-1" dirty="0" smtClean="0">
                <a:solidFill>
                  <a:srgbClr val="969696"/>
                </a:solidFill>
              </a:rPr>
              <a:t>mundo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360"/>
            <a:ext cx="91440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Lo que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Arial"/>
              </a:rPr>
              <a:t>cristianos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Arial"/>
              </a:rPr>
              <a:t>sabemos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Arial"/>
              </a:rPr>
              <a:t>(I Juan)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228600" y="2438280"/>
            <a:ext cx="8610480" cy="609840"/>
          </a:xfrm>
          <a:prstGeom prst="rect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TextBox 56"/>
          <p:cNvSpPr txBox="1"/>
          <p:nvPr/>
        </p:nvSpPr>
        <p:spPr>
          <a:xfrm>
            <a:off x="0" y="-360"/>
            <a:ext cx="91440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pc="-1" dirty="0">
                <a:solidFill>
                  <a:srgbClr val="FFFF00"/>
                </a:solidFill>
              </a:rPr>
              <a:t>El </a:t>
            </a:r>
            <a:r>
              <a:rPr lang="en-US" sz="3600" b="1" spc="-1" dirty="0" err="1">
                <a:solidFill>
                  <a:srgbClr val="FFFF00"/>
                </a:solidFill>
              </a:rPr>
              <a:t>cristiano</a:t>
            </a:r>
            <a:r>
              <a:rPr lang="en-US" sz="3600" b="1" spc="-1" dirty="0">
                <a:solidFill>
                  <a:srgbClr val="FFFF00"/>
                </a:solidFill>
              </a:rPr>
              <a:t> y la </a:t>
            </a:r>
            <a:r>
              <a:rPr lang="en-US" sz="3600" b="1" spc="-1" dirty="0" err="1">
                <a:solidFill>
                  <a:srgbClr val="FFFF00"/>
                </a:solidFill>
              </a:rPr>
              <a:t>temporada</a:t>
            </a:r>
            <a:r>
              <a:rPr lang="en-US" sz="3600" b="1" spc="-1" dirty="0">
                <a:solidFill>
                  <a:srgbClr val="FFFF00"/>
                </a:solidFill>
              </a:rPr>
              <a:t> electoral</a:t>
            </a:r>
            <a:endParaRPr lang="en-US" sz="3600" b="1" spc="-1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0880" y="1218960"/>
            <a:ext cx="8382240" cy="48006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341280" indent="-341280">
              <a:lnSpc>
                <a:spcPct val="110000"/>
              </a:lnSpc>
              <a:spcBef>
                <a:spcPts val="799"/>
              </a:spcBef>
              <a:buClr>
                <a:srgbClr val="969696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pc="-1" dirty="0">
                <a:solidFill>
                  <a:srgbClr val="969696"/>
                </a:solidFill>
              </a:rPr>
              <a:t>Lo que los cristianos sabemos</a:t>
            </a:r>
            <a:br>
              <a:rPr lang="es-ES" sz="3200" b="1" spc="-1" dirty="0">
                <a:solidFill>
                  <a:srgbClr val="969696"/>
                </a:solidFill>
              </a:rPr>
            </a:br>
            <a:r>
              <a:rPr lang="es-ES" sz="3200" b="1" spc="-1" dirty="0">
                <a:solidFill>
                  <a:srgbClr val="969696"/>
                </a:solidFill>
              </a:rPr>
              <a:t> 	…que el mundo no sabe</a:t>
            </a: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cristiano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gobiernos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B2B2B2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Puntos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de </a:t>
            </a: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confusión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341280" indent="-341280" algn="l" rtl="0">
              <a:lnSpc>
                <a:spcPct val="110000"/>
              </a:lnSpc>
              <a:spcBef>
                <a:spcPts val="799"/>
              </a:spcBef>
              <a:buClr>
                <a:srgbClr val="B2B2B2"/>
              </a:buClr>
              <a:buFont typeface="Arial"/>
              <a:buChar char="•"/>
              <a:tabLst>
                <a:tab pos="194148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Algunas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aplicaciones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para la </a:t>
            </a:r>
            <a:r>
              <a:rPr lang="en-US" sz="3200" b="1" strike="noStrike" spc="-1" dirty="0" err="1">
                <a:solidFill>
                  <a:srgbClr val="B2B2B2"/>
                </a:solidFill>
                <a:latin typeface="Arial"/>
              </a:rPr>
              <a:t>temporada</a:t>
            </a:r>
            <a:r>
              <a:rPr lang="en-US" sz="3200" b="1" strike="noStrike" spc="-1" dirty="0">
                <a:solidFill>
                  <a:srgbClr val="B2B2B2"/>
                </a:solidFill>
                <a:latin typeface="Arial"/>
              </a:rPr>
              <a:t> electoral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El cristiano y los gobiernos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28600" y="609120"/>
            <a:ext cx="8763120" cy="58676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FFFF00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Nuestra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relación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con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gobiernos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Nuestra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ciudadanía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está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otra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parte (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Flp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3:20)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Somos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extranjeros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aquí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(I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2:11)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debemos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enredarnos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negocios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diaria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”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(II Tim 2:2,3)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El cristiano y los gobiernos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8600" y="609120"/>
            <a:ext cx="8763120" cy="58676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2.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Nuestras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responsabilidades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ante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gobiernos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Estar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sujeción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Rom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13:5; 1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2:13-17)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Vivir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conformidad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con la ley: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pagar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impuestos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tributos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Rom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13:6)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Vivir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vidas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ejemplares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(I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1:12; I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2:17;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Gál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6:10)</a:t>
            </a:r>
          </a:p>
          <a:p>
            <a:pPr marL="815760" lvl="1" indent="-24300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Orar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ellos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(I Tim 2:1,2)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28600" y="609480"/>
            <a:ext cx="8763120" cy="91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Nuestra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relación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con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gobiernos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685800" y="-360"/>
            <a:ext cx="7772400" cy="609480"/>
          </a:xfrm>
          <a:prstGeom prst="rect">
            <a:avLst/>
          </a:prstGeom>
          <a:noFill/>
          <a:ln w="0">
            <a:noFill/>
          </a:ln>
          <a:effectLst>
            <a:outerShdw dist="17819" dir="2700000">
              <a:srgbClr val="000000"/>
            </a:outerShdw>
          </a:effectLst>
        </p:spPr>
        <p:txBody>
          <a:bodyPr lIns="90000" tIns="46800" rIns="90000" bIns="46800"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Arial"/>
              </a:rPr>
              <a:t>El cristiano y los gobiernos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" y="609120"/>
            <a:ext cx="8763120" cy="58676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>
            <a:normAutofit fontScale="92500"/>
          </a:bodyPr>
          <a:lstStyle/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buFont typeface="Arial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533160" indent="-533160" algn="l" rtl="0">
              <a:lnSpc>
                <a:spcPct val="120000"/>
              </a:lnSpc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3.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Arial"/>
              </a:rPr>
              <a:t>Nuestra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 meta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Vivir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tranquila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pacífica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:</a:t>
            </a:r>
          </a:p>
          <a:p>
            <a:pPr marL="1257120" lvl="2" indent="-32688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Wingdings" charset="2"/>
              <a:buChar char="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1 Tim 2:2 –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“…</a:t>
            </a:r>
            <a:r>
              <a:rPr lang="es-ES" sz="2400" b="1" spc="-1" dirty="0">
                <a:solidFill>
                  <a:srgbClr val="FFFFFF"/>
                </a:solidFill>
              </a:rPr>
              <a:t>para que podamos vivir una vida tranquila y sosegada con toda piedad y </a:t>
            </a:r>
            <a:r>
              <a:rPr lang="es-ES" sz="2400" b="1" spc="-1" dirty="0" smtClean="0">
                <a:solidFill>
                  <a:srgbClr val="FFFFFF"/>
                </a:solidFill>
              </a:rPr>
              <a:t>dignidad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…”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257120" lvl="2" indent="-32688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Wingdings" charset="2"/>
              <a:buChar char="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I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Tes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4:11,12 –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“…</a:t>
            </a:r>
            <a:r>
              <a:rPr lang="es-ES" sz="2400" b="1" spc="-1" dirty="0">
                <a:solidFill>
                  <a:srgbClr val="FFFFFF"/>
                </a:solidFill>
              </a:rPr>
              <a:t>que tengan por su ambición el llevar una vida tranquila, y se ocupen en sus propios </a:t>
            </a:r>
            <a:r>
              <a:rPr lang="es-ES" sz="2400" b="1" spc="-1" dirty="0" smtClean="0">
                <a:solidFill>
                  <a:srgbClr val="FFFFFF"/>
                </a:solidFill>
              </a:rPr>
              <a:t>asuntos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…”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257120" lvl="2" indent="-326880" algn="l" rtl="0">
              <a:lnSpc>
                <a:spcPct val="120000"/>
              </a:lnSpc>
              <a:spcBef>
                <a:spcPts val="598"/>
              </a:spcBef>
              <a:buClr>
                <a:srgbClr val="FFFFFF"/>
              </a:buClr>
              <a:buFont typeface="Wingdings" charset="2"/>
              <a:buChar char="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Heb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12:14 – “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Busquen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paz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todos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…”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815760" lvl="1" indent="-243000" algn="l" rtl="0">
              <a:lnSpc>
                <a:spcPct val="120000"/>
              </a:lnSpc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activistas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agitadores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políticos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8600" y="609480"/>
            <a:ext cx="8763120" cy="137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5000" lnSpcReduction="10000"/>
          </a:bodyPr>
          <a:lstStyle/>
          <a:p>
            <a:pPr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1. </a:t>
            </a:r>
            <a:r>
              <a:rPr lang="en-US" sz="3200" b="1" strike="noStrike" spc="-1" dirty="0" err="1" smtClean="0">
                <a:solidFill>
                  <a:srgbClr val="969696"/>
                </a:solidFill>
                <a:latin typeface="Arial"/>
              </a:rPr>
              <a:t>Nuestra</a:t>
            </a: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relación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con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969696"/>
                </a:solidFill>
                <a:latin typeface="Arial"/>
              </a:rPr>
              <a:t>gobiernos</a:t>
            </a:r>
            <a:endParaRPr lang="en-US" sz="3200" spc="-1" dirty="0">
              <a:solidFill>
                <a:srgbClr val="000000"/>
              </a:solidFill>
              <a:latin typeface="Times New Roman"/>
            </a:endParaRPr>
          </a:p>
          <a:p>
            <a:pPr algn="l" rtl="0">
              <a:lnSpc>
                <a:spcPct val="120000"/>
              </a:lnSpc>
              <a:spcBef>
                <a:spcPts val="799"/>
              </a:spcBef>
              <a:buClr>
                <a:srgbClr val="969696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smtClean="0">
                <a:solidFill>
                  <a:srgbClr val="969696"/>
                </a:solidFill>
                <a:latin typeface="Arial"/>
              </a:rPr>
              <a:t>2. </a:t>
            </a:r>
            <a:r>
              <a:rPr lang="en-US" sz="3200" b="1" strike="noStrike" spc="-1" dirty="0" err="1" smtClean="0">
                <a:solidFill>
                  <a:srgbClr val="969696"/>
                </a:solidFill>
                <a:latin typeface="Arial"/>
              </a:rPr>
              <a:t>Nuestras</a:t>
            </a:r>
            <a:r>
              <a:rPr lang="en-US" sz="3200" b="1" strike="noStrike" spc="-1" dirty="0" smtClean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responsabilidades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ante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969696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969696"/>
                </a:solidFill>
                <a:latin typeface="Arial"/>
              </a:rPr>
              <a:t>gobiernos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5621</TotalTime>
  <Words>1013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DejaVu Sans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mmb4175</dc:creator>
  <dc:description/>
  <cp:lastModifiedBy>Esther Eubanks</cp:lastModifiedBy>
  <cp:revision>120</cp:revision>
  <dcterms:created xsi:type="dcterms:W3CDTF">2002-06-13T20:47:56Z</dcterms:created>
  <dcterms:modified xsi:type="dcterms:W3CDTF">2023-12-29T01:12:20Z</dcterms:modified>
  <dc:language>en-US</dc:language>
</cp:coreProperties>
</file>