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70" r:id="rId5"/>
    <p:sldId id="259" r:id="rId6"/>
    <p:sldId id="260" r:id="rId7"/>
    <p:sldId id="261" r:id="rId8"/>
    <p:sldId id="262" r:id="rId9"/>
    <p:sldId id="269" r:id="rId10"/>
    <p:sldId id="271" r:id="rId11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98"/>
    <a:srgbClr val="DEAE75"/>
    <a:srgbClr val="CA9F68"/>
    <a:srgbClr val="F2E5DB"/>
    <a:srgbClr val="493452"/>
    <a:srgbClr val="4C3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68639"/>
  </p:normalViewPr>
  <p:slideViewPr>
    <p:cSldViewPr snapToGrid="0">
      <p:cViewPr varScale="1">
        <p:scale>
          <a:sx n="77" d="100"/>
          <a:sy n="77" d="100"/>
        </p:scale>
        <p:origin x="60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59E3-4CF3-C24D-B76E-083D5ED7CBE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96038-9ED6-014F-A4FC-0F523CCCE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Imagínese mirando alrededor de un restaurante...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Es posible que veas a una pareja joven en una cita.</a:t>
            </a:r>
          </a:p>
          <a:p>
            <a:pPr algn="l" rtl="0"/>
            <a:r>
              <a:rPr lang="en-US" dirty="0"/>
              <a:t>Es posible que vea socios comerciales celebrando un proyecto.</a:t>
            </a:r>
          </a:p>
          <a:p>
            <a:pPr algn="l" rtl="0"/>
            <a:r>
              <a:rPr lang="en-US" dirty="0"/>
              <a:t>Es posible que veas comida increíble que todos están probando. (Un servidor llenando todos los vasos del mismo recipiente).</a:t>
            </a:r>
          </a:p>
          <a:p>
            <a:pPr algn="l" rtl="0"/>
            <a:r>
              <a:rPr lang="en-US" dirty="0"/>
              <a:t>Es posible que veas a una familia inclinando la cabeza y dando gracias juntos por la comida.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Cuando se comparte una comida, hay 3 cualidades que son ciertas...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Actividad común o conjunta</a:t>
            </a:r>
          </a:p>
          <a:p>
            <a:pPr algn="l" rtl="0"/>
            <a:r>
              <a:rPr lang="en-US" dirty="0"/>
              <a:t>familia común</a:t>
            </a:r>
          </a:p>
          <a:p>
            <a:pPr algn="l" rtl="0"/>
            <a:r>
              <a:rPr lang="en-US" dirty="0"/>
              <a:t>Beneficio común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Para comer juntos.</a:t>
            </a:r>
          </a:p>
          <a:p>
            <a:pPr algn="l" rtl="0"/>
            <a:r>
              <a:rPr lang="en-US" dirty="0"/>
              <a:t>Amarnos unos a otros.</a:t>
            </a:r>
          </a:p>
          <a:p>
            <a:pPr algn="l" rtl="0"/>
            <a:r>
              <a:rPr lang="en-US" dirty="0"/>
              <a:t>Para bendecirnos unos a otros.</a:t>
            </a:r>
          </a:p>
          <a:p>
            <a:pPr algn="l" rtl="0"/>
            <a:endParaRPr lang="en-US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una “participación” de acciones: compartimos el éxito.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– Estamos participando juntos.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Compartir: nos beneficiamos juntos.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Compartir: estamos juntos en una relación.</a:t>
            </a:r>
            <a:endParaRPr lang="en-US" sz="105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ACTIVIDAD: Estamos comiendo juntos. En una comida religiosa, de hecho, estamos adorando juntos. “Bendecimos” indica incluso gratitud común por un tema común.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RELACIÓN: Amor y amistad unos con otros. Familia común.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BENEFICIO: Existe un reconocimiento común de que todos lo necesitamos. Necesidad común / Alimentación común.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Comer y adorar juntos.</a:t>
            </a:r>
          </a:p>
          <a:p>
            <a:pPr algn="l" rtl="0"/>
            <a:r>
              <a:rPr lang="en-US" dirty="0"/>
              <a:t>Ser hermanos y hermanas juntos, ser juntos miembros de su cuerpo.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1996038-9ED6-014F-A4FC-0F523CCCE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Apreciemos el aspecto colectivo de nuestro culto.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Hay un</a:t>
            </a:r>
            <a:r>
              <a:rPr lang="en-US" dirty="0" err="1"/>
              <a:t>significativo</a:t>
            </a:r>
            <a:r>
              <a:rPr lang="en-US" dirty="0"/>
              <a:t>diferencia entre una sola persona en un día aleatorio, evocando un recuerdo personal.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dirty="0"/>
              <a:t>Y un cuerpo reunido, reunido en un momento designado, para centrarse en una persona específica.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“cuando os unís como iglesia…”</a:t>
            </a:r>
            <a:b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11:18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recordamos a Jesús, recordamos el BIEN que todos estamos tratando de imitar.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recordamos a Jesús – Recordamos el AMOR que todos hemos estado buscando…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Estamos diciendo que la muerte de Jesús no es excluyente. No murió sólo para rescatar a una persona, ni siquiera a una nación. Murió para rescatarnos a TODOS NOSOTROS.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Nuestra unión es un testimonio para el mundo: que ÉL ES EL SALVADOR del mundo entero. Que Su muerte tiene el poder de salvar a CUALQUIER persona que quiera convertirse en Su discípulo.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1996038-9ED6-014F-A4FC-0F523CCCE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Apreciemos el aspecto colectivo de nuestro culto.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Hay un</a:t>
            </a:r>
            <a:r>
              <a:rPr lang="en-US" dirty="0" err="1"/>
              <a:t>significativo</a:t>
            </a:r>
            <a:r>
              <a:rPr lang="en-US" dirty="0"/>
              <a:t>diferencia entre una sola persona en un día aleatorio, evocando un recuerdo personal.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dirty="0"/>
              <a:t>Y un cuerpo reunido, reunido en un momento designado, para centrarse en una persona específica.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“cuando os unís como iglesia…”</a:t>
            </a:r>
            <a:b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11:18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1996038-9ED6-014F-A4FC-0F523CCCE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Apreciemos el aspecto colectivo de nuestro culto.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Su Cuerpo – Se hizo hombre. Se humilló para dejar las alegrías del cielo y vivir como un ser humano. No sólo para vivir, sino para experimentar las penas y dolores de esta vida en un cuerpo propio.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Hay un</a:t>
            </a:r>
            <a:r>
              <a:rPr lang="en-US" dirty="0" err="1"/>
              <a:t>significativo</a:t>
            </a:r>
            <a:r>
              <a:rPr lang="en-US" dirty="0"/>
              <a:t>diferencia entre una sola persona en un día aleatorio, evocando un recuerdo personal.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dirty="0"/>
              <a:t>Y un cuerpo reunido, reunido en un momento designado, para centrarse en una persona específica.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“cuando os unís como iglesia…”</a:t>
            </a:r>
            <a:br>
              <a:rPr lang="en-US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11:18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1996038-9ED6-014F-A4FC-0F523CCCE2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En contraste con las creencias de la iglesia medieval, la doctrina protestante del sacerdocio de todos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creyentes sostiene que ya no existe una clase sacerdotal dentro del pueblo de Dios, sino que todos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los creyentes comparten el estatus sacerdotal de Cristo en virtud de su unión con Cristo. Aunque hubo un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grupo selecto de sacerdotes en el Antiguo Testamento, quienes mediaron el conocimiento, la presencia y el perdón de Dios para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el resto de Israel, Cristo ha venido y ha cumplido el papel sacerdotal a través de su vida, muerte y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Resurrección. Por lo tanto, Cristo fue el último mediador sacerdotal entre Dios y su pueblo, y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Los cristianos comparten ese papel a través de él. Esto significa que los cristianos no dependen de la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sacerdotes dentro de la iglesia para interpretar las Escrituras para ellos o afectar la bendición de perdón de Dios para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a ellos; Todos los cristianos son igualmente sacerdotes a través de Cristo y están en el mismo terreno ante el</a:t>
            </a:r>
          </a:p>
          <a:p>
            <a:pPr algn="l" rtl="0"/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cruz.</a:t>
            </a:r>
            <a:r>
              <a:rPr lang="en-US" dirty="0">
                <a:solidFill>
                  <a:schemeClr val="tx1"/>
                </a:solidFill>
                <a:effectLst/>
                <a:latin typeface="Helvetica" pitchFamily="2" charset="0"/>
              </a:rPr>
              <a:t>” – La Coalición por el Evangelio</a:t>
            </a:r>
            <a:endParaRPr lang="en-US" dirty="0">
              <a:solidFill>
                <a:srgbClr val="1D1D1D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1996038-9ED6-014F-A4FC-0F523CCCE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Finalmente, compartimos el deseo y la intención de JESÚS. Para Glorificar a Dios en nuestras vidas. Vivir de una manera que traiga SALVACIÓN a los demás.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1996038-9ED6-014F-A4FC-0F523CCCE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BB302-BEFA-9B5D-B2C9-3AB6C2C7F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Participando en la Cena del Señor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17D85-18F3-F60F-8084-6B33C5CCD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8" name="Picture 7" descr="A purple sign with a wine glass and bread  Description automatically generated">
            <a:extLst>
              <a:ext uri="{FF2B5EF4-FFF2-40B4-BE49-F238E27FC236}">
                <a16:creationId xmlns="" xmlns:a16="http://schemas.microsoft.com/office/drawing/2014/main" id="{7F552444-B5CF-E49D-4FF2-A4E06FA5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7651" y="3000587"/>
            <a:ext cx="7248698" cy="22467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E5BC98"/>
                </a:solidFill>
              </a:rPr>
              <a:t>PARTICIPACIÓN</a:t>
            </a:r>
          </a:p>
          <a:p>
            <a:pPr algn="ctr"/>
            <a:r>
              <a:rPr lang="es-ES" sz="4000" dirty="0" smtClean="0">
                <a:solidFill>
                  <a:srgbClr val="E5BC98"/>
                </a:solidFill>
              </a:rPr>
              <a:t>EN LA CENA DEL SEÑOR</a:t>
            </a:r>
          </a:p>
          <a:p>
            <a:pPr algn="ctr"/>
            <a:r>
              <a:rPr lang="es-ES" sz="2800" dirty="0" smtClean="0">
                <a:solidFill>
                  <a:srgbClr val="E5BC98"/>
                </a:solidFill>
              </a:rPr>
              <a:t>1 COR. 10:16-18</a:t>
            </a:r>
            <a:endParaRPr lang="en-US" sz="2800" dirty="0">
              <a:solidFill>
                <a:srgbClr val="E5B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BB302-BEFA-9B5D-B2C9-3AB6C2C7F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Participando en la Cena del Señor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17D85-18F3-F60F-8084-6B33C5CCD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8" name="Picture 7" descr="A purple sign with a wine glass and bread  Description automatically generated">
            <a:extLst>
              <a:ext uri="{FF2B5EF4-FFF2-40B4-BE49-F238E27FC236}">
                <a16:creationId xmlns="" xmlns:a16="http://schemas.microsoft.com/office/drawing/2014/main" id="{7F552444-B5CF-E49D-4FF2-A4E06FA5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7651" y="3000587"/>
            <a:ext cx="7248698" cy="22467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E5BC98"/>
                </a:solidFill>
              </a:rPr>
              <a:t>PARTICIPACIÓN</a:t>
            </a:r>
          </a:p>
          <a:p>
            <a:pPr algn="ctr"/>
            <a:r>
              <a:rPr lang="es-ES" sz="4000" dirty="0" smtClean="0">
                <a:solidFill>
                  <a:srgbClr val="E5BC98"/>
                </a:solidFill>
              </a:rPr>
              <a:t>EN LA CENA DEL SEÑOR</a:t>
            </a:r>
          </a:p>
          <a:p>
            <a:pPr algn="ctr"/>
            <a:r>
              <a:rPr lang="es-ES" sz="2800" dirty="0" smtClean="0">
                <a:solidFill>
                  <a:srgbClr val="E5BC98"/>
                </a:solidFill>
              </a:rPr>
              <a:t>1 COR. 10:16-18</a:t>
            </a:r>
            <a:endParaRPr lang="en-US" sz="2800" dirty="0">
              <a:solidFill>
                <a:srgbClr val="E5BC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5EBBD615-0B06-5F9F-DE81-0C6EAAF81CA4}"/>
              </a:ext>
            </a:extLst>
          </p:cNvPr>
          <p:cNvSpPr txBox="1">
            <a:spLocks/>
          </p:cNvSpPr>
          <p:nvPr/>
        </p:nvSpPr>
        <p:spPr>
          <a:xfrm>
            <a:off x="856649" y="1482291"/>
            <a:ext cx="7555832" cy="354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“La copa de bendición que bendecimos,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 la participación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sangre de Cristo?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 que partimos, ¿no es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en el cuerpo de Cristo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r>
              <a:rPr lang="en-US" sz="4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Corintios 10:16</a:t>
            </a:r>
            <a:endParaRPr lang="en-US" sz="44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5D57133-1228-88C3-92A8-F03D2CB781AB}"/>
              </a:ext>
            </a:extLst>
          </p:cNvPr>
          <p:cNvGrpSpPr/>
          <p:nvPr/>
        </p:nvGrpSpPr>
        <p:grpSpPr>
          <a:xfrm>
            <a:off x="604655" y="-278843"/>
            <a:ext cx="8038512" cy="2554545"/>
            <a:chOff x="604655" y="38782"/>
            <a:chExt cx="8038512" cy="2554545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6E7BEA0-D5AE-7EE5-AF64-2D509144F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FA225B0-DB3D-B9DA-0AD7-0E22E603BD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4D15B53-516F-809B-F2E3-378A90467ECB}"/>
                </a:ext>
              </a:extLst>
            </p:cNvPr>
            <p:cNvSpPr txBox="1"/>
            <p:nvPr/>
          </p:nvSpPr>
          <p:spPr>
            <a:xfrm>
              <a:off x="4058849" y="38782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6D8226C-81C4-7126-1241-63D6CA7CC0E3}"/>
              </a:ext>
            </a:extLst>
          </p:cNvPr>
          <p:cNvGrpSpPr/>
          <p:nvPr/>
        </p:nvGrpSpPr>
        <p:grpSpPr>
          <a:xfrm>
            <a:off x="604655" y="4108659"/>
            <a:ext cx="8038512" cy="2554545"/>
            <a:chOff x="604655" y="3868034"/>
            <a:chExt cx="8038512" cy="255454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66E7640-3A22-6447-D10C-3F914398EAA9}"/>
                </a:ext>
              </a:extLst>
            </p:cNvPr>
            <p:cNvSpPr txBox="1"/>
            <p:nvPr/>
          </p:nvSpPr>
          <p:spPr>
            <a:xfrm>
              <a:off x="4087727" y="3868034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16000" dirty="0">
                <a:solidFill>
                  <a:srgbClr val="E5BC9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4EF8F577-854D-D5F0-256D-E400715E791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B689A7B-FE4B-EF13-4B07-85749C0130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igh angle view of people sitting at tables  Description automatically generated">
            <a:extLst>
              <a:ext uri="{FF2B5EF4-FFF2-40B4-BE49-F238E27FC236}">
                <a16:creationId xmlns="" xmlns:a16="http://schemas.microsoft.com/office/drawing/2014/main" id="{7BF33E24-0CB8-EB89-870F-8984A3EA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06448" cy="5715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1C7AA34-52B7-DB1C-29BE-24D9FB71829D}"/>
              </a:ext>
            </a:extLst>
          </p:cNvPr>
          <p:cNvGrpSpPr/>
          <p:nvPr/>
        </p:nvGrpSpPr>
        <p:grpSpPr>
          <a:xfrm>
            <a:off x="4171609" y="564946"/>
            <a:ext cx="4765430" cy="852866"/>
            <a:chOff x="2189284" y="1533134"/>
            <a:chExt cx="4765430" cy="85286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0EEEEC8-C6C2-B5BB-D4D5-8519FF1D836E}"/>
                </a:ext>
              </a:extLst>
            </p:cNvPr>
            <p:cNvSpPr txBox="1"/>
            <p:nvPr/>
          </p:nvSpPr>
          <p:spPr>
            <a:xfrm>
              <a:off x="2857500" y="1533134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 smtClean="0">
                  <a:solidFill>
                    <a:srgbClr val="F2E5DB"/>
                  </a:solidFill>
                  <a:latin typeface="+mj-lt"/>
                </a:rPr>
                <a:t>PARTICIPAR:</a:t>
              </a:r>
              <a:endParaRPr lang="en-US" sz="2400" dirty="0">
                <a:solidFill>
                  <a:srgbClr val="F2E5DB"/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388E473-1922-BF81-535A-72C563DA829C}"/>
                </a:ext>
              </a:extLst>
            </p:cNvPr>
            <p:cNvSpPr txBox="1"/>
            <p:nvPr/>
          </p:nvSpPr>
          <p:spPr>
            <a:xfrm>
              <a:off x="2189284" y="1893557"/>
              <a:ext cx="4765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6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ACTIVIDAD COMÚN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5A70F72-A1B8-A87E-AE9A-42AC751EEFAE}"/>
              </a:ext>
            </a:extLst>
          </p:cNvPr>
          <p:cNvGrpSpPr/>
          <p:nvPr/>
        </p:nvGrpSpPr>
        <p:grpSpPr>
          <a:xfrm>
            <a:off x="4171609" y="2117882"/>
            <a:ext cx="4765430" cy="852866"/>
            <a:chOff x="2189284" y="1533134"/>
            <a:chExt cx="4765430" cy="85286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B862E70-4DE8-5F3A-C86E-D6E363BA4973}"/>
                </a:ext>
              </a:extLst>
            </p:cNvPr>
            <p:cNvSpPr txBox="1"/>
            <p:nvPr/>
          </p:nvSpPr>
          <p:spPr>
            <a:xfrm>
              <a:off x="2857500" y="1533134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</a:rPr>
                <a:t>PARTICIPAR: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A859339-B9C6-881B-C1E9-52CF541CF363}"/>
                </a:ext>
              </a:extLst>
            </p:cNvPr>
            <p:cNvSpPr txBox="1"/>
            <p:nvPr/>
          </p:nvSpPr>
          <p:spPr>
            <a:xfrm>
              <a:off x="2189284" y="1893557"/>
              <a:ext cx="4765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6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RELACIÓN COMÚN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29F73A6-347F-5C8A-C642-7730E4623EBF}"/>
              </a:ext>
            </a:extLst>
          </p:cNvPr>
          <p:cNvGrpSpPr/>
          <p:nvPr/>
        </p:nvGrpSpPr>
        <p:grpSpPr>
          <a:xfrm>
            <a:off x="4171609" y="3821290"/>
            <a:ext cx="4765430" cy="852866"/>
            <a:chOff x="2189284" y="1533134"/>
            <a:chExt cx="4765430" cy="85286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DB1AEA5-884E-A413-12EF-C9BE61547819}"/>
                </a:ext>
              </a:extLst>
            </p:cNvPr>
            <p:cNvSpPr txBox="1"/>
            <p:nvPr/>
          </p:nvSpPr>
          <p:spPr>
            <a:xfrm>
              <a:off x="2857500" y="1533134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</a:rPr>
                <a:t>PARTICIPAR: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562D94F-BC53-E863-D09B-BA0C55CEFD7C}"/>
                </a:ext>
              </a:extLst>
            </p:cNvPr>
            <p:cNvSpPr txBox="1"/>
            <p:nvPr/>
          </p:nvSpPr>
          <p:spPr>
            <a:xfrm>
              <a:off x="2189284" y="1893557"/>
              <a:ext cx="47654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6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BENEFICIOS COMUNES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8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5EBBD615-0B06-5F9F-DE81-0C6EAAF81CA4}"/>
              </a:ext>
            </a:extLst>
          </p:cNvPr>
          <p:cNvSpPr txBox="1">
            <a:spLocks/>
          </p:cNvSpPr>
          <p:nvPr/>
        </p:nvSpPr>
        <p:spPr>
          <a:xfrm>
            <a:off x="856649" y="1482291"/>
            <a:ext cx="7555832" cy="354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“La copa de bendición que bendecimos,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 la participación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sangre de Cristo?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 que partimos, ¿no es 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36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en el cuerpo de Cristo</a:t>
            </a:r>
            <a:r>
              <a:rPr lang="es-ES" sz="36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r>
              <a:rPr lang="en-US" sz="4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Corintios 10:16</a:t>
            </a:r>
            <a:endParaRPr lang="en-US" sz="44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5D57133-1228-88C3-92A8-F03D2CB781AB}"/>
              </a:ext>
            </a:extLst>
          </p:cNvPr>
          <p:cNvGrpSpPr/>
          <p:nvPr/>
        </p:nvGrpSpPr>
        <p:grpSpPr>
          <a:xfrm>
            <a:off x="604655" y="-278843"/>
            <a:ext cx="8038512" cy="2554545"/>
            <a:chOff x="604655" y="38782"/>
            <a:chExt cx="8038512" cy="2554545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6E7BEA0-D5AE-7EE5-AF64-2D509144F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FA225B0-DB3D-B9DA-0AD7-0E22E603BD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4D15B53-516F-809B-F2E3-378A90467ECB}"/>
                </a:ext>
              </a:extLst>
            </p:cNvPr>
            <p:cNvSpPr txBox="1"/>
            <p:nvPr/>
          </p:nvSpPr>
          <p:spPr>
            <a:xfrm>
              <a:off x="4058849" y="38782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6D8226C-81C4-7126-1241-63D6CA7CC0E3}"/>
              </a:ext>
            </a:extLst>
          </p:cNvPr>
          <p:cNvGrpSpPr/>
          <p:nvPr/>
        </p:nvGrpSpPr>
        <p:grpSpPr>
          <a:xfrm>
            <a:off x="604655" y="4108659"/>
            <a:ext cx="8038512" cy="2554545"/>
            <a:chOff x="604655" y="3868034"/>
            <a:chExt cx="8038512" cy="255454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66E7640-3A22-6447-D10C-3F914398EAA9}"/>
                </a:ext>
              </a:extLst>
            </p:cNvPr>
            <p:cNvSpPr txBox="1"/>
            <p:nvPr/>
          </p:nvSpPr>
          <p:spPr>
            <a:xfrm>
              <a:off x="4087727" y="3868034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16000" dirty="0">
                <a:solidFill>
                  <a:srgbClr val="E5BC9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4EF8F577-854D-D5F0-256D-E400715E791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B689A7B-FE4B-EF13-4B07-85749C0130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49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559454"/>
            <a:ext cx="4765430" cy="1431162"/>
            <a:chOff x="2189284" y="1616424"/>
            <a:chExt cx="4765430" cy="14311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762942" y="1616424"/>
              <a:ext cx="36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 smtClean="0">
                  <a:solidFill>
                    <a:srgbClr val="F2E5DB"/>
                  </a:solidFill>
                  <a:latin typeface="+mj-lt"/>
                </a:rPr>
                <a:t>PARTICIPACIÓN EN LA</a:t>
              </a:r>
              <a:endParaRPr lang="en-US" sz="2400" dirty="0">
                <a:solidFill>
                  <a:srgbClr val="F2E5DB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MEMORIA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232033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"…</a:t>
            </a:r>
            <a:r>
              <a:rPr lang="es-E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bendecimos…que </a:t>
            </a:r>
            <a:r>
              <a:rPr lang="es-E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partimos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…“ [</a:t>
            </a:r>
            <a:r>
              <a:rPr lang="en-U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juntos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10:16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232033" y="3312902"/>
            <a:ext cx="7803902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 propósito común es centrarnos en Jesús.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11:18, Hechos 20:7</a:t>
            </a: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232032" y="4173942"/>
            <a:ext cx="7911968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Nuestra esperanza común está </a:t>
            </a:r>
            <a:r>
              <a:rPr lang="en-US" sz="2800" i="1" dirty="0" err="1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sacrificio.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10:7, 14-15</a:t>
            </a:r>
          </a:p>
        </p:txBody>
      </p:sp>
    </p:spTree>
    <p:extLst>
      <p:ext uri="{BB962C8B-B14F-4D97-AF65-F5344CB8AC3E}">
        <p14:creationId xmlns:p14="http://schemas.microsoft.com/office/powerpoint/2010/main" val="25638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559454"/>
            <a:ext cx="4765430" cy="1431162"/>
            <a:chOff x="2189284" y="1616424"/>
            <a:chExt cx="4765430" cy="14311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796193" y="1616424"/>
              <a:ext cx="3551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</a:rPr>
                <a:t>PARTICIPACIÓN EN LA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SANGRE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232033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n-U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</a:t>
            </a:r>
            <a:r>
              <a:rPr lang="es-E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</a:t>
            </a:r>
            <a:r>
              <a:rPr lang="es-E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sangre de Cristo…”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10:16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232033" y="3312902"/>
            <a:ext cx="7459791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sangre paga por nuestro perdón.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Mateo 26:27-28, Apocalipsis 1:5</a:t>
            </a: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232032" y="4173942"/>
            <a:ext cx="7067905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sangre muestra el alcance de 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Romanos 5:8-9, Romanos 6:5</a:t>
            </a:r>
          </a:p>
        </p:txBody>
      </p:sp>
    </p:spTree>
    <p:extLst>
      <p:ext uri="{BB962C8B-B14F-4D97-AF65-F5344CB8AC3E}">
        <p14:creationId xmlns:p14="http://schemas.microsoft.com/office/powerpoint/2010/main" val="30281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559454"/>
            <a:ext cx="4765430" cy="1431162"/>
            <a:chOff x="2189284" y="1616424"/>
            <a:chExt cx="4765430" cy="14311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783724" y="1616424"/>
              <a:ext cx="35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</a:rPr>
                <a:t>PARTICIPACIÓN EN </a:t>
              </a:r>
              <a:r>
                <a:rPr lang="en-US" sz="2400" dirty="0" smtClean="0">
                  <a:solidFill>
                    <a:srgbClr val="F2E5DB"/>
                  </a:solidFill>
                </a:rPr>
                <a:t>EL</a:t>
              </a:r>
              <a:endParaRPr lang="en-US" sz="2400" dirty="0">
                <a:solidFill>
                  <a:srgbClr val="F2E5DB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CUERPO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070669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“…pan que partimos…cuerpo de Cristo”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10:16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070669" y="3312902"/>
            <a:ext cx="8073332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cuerpo soportó la </a:t>
            </a:r>
            <a:r>
              <a:rPr lang="en-U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humillaci</a:t>
            </a:r>
            <a:r>
              <a:rPr lang="es-ES" sz="2800" i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</a:t>
            </a:r>
            <a:r>
              <a:rPr lang="en-US" sz="2800" i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las 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dificultades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vida.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Mateo 4:2, Lucas 9:57-62, Isaías 53:1-6</a:t>
            </a: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070669" y="4523077"/>
            <a:ext cx="810022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cuerpo nos recuerda el cuerpo al que 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hemos unido.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10:17</a:t>
            </a:r>
          </a:p>
        </p:txBody>
      </p:sp>
    </p:spTree>
    <p:extLst>
      <p:ext uri="{BB962C8B-B14F-4D97-AF65-F5344CB8AC3E}">
        <p14:creationId xmlns:p14="http://schemas.microsoft.com/office/powerpoint/2010/main" val="15619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2A689F-6A80-FF53-73CC-F4427EC1FDB7}"/>
              </a:ext>
            </a:extLst>
          </p:cNvPr>
          <p:cNvGrpSpPr/>
          <p:nvPr/>
        </p:nvGrpSpPr>
        <p:grpSpPr>
          <a:xfrm>
            <a:off x="2189285" y="559454"/>
            <a:ext cx="4765430" cy="1431162"/>
            <a:chOff x="2189284" y="1616424"/>
            <a:chExt cx="4765430" cy="14311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C811E57-E73C-FA6D-22D7-4A20DD4B0F54}"/>
                </a:ext>
              </a:extLst>
            </p:cNvPr>
            <p:cNvSpPr txBox="1"/>
            <p:nvPr/>
          </p:nvSpPr>
          <p:spPr>
            <a:xfrm>
              <a:off x="2787880" y="1616424"/>
              <a:ext cx="3568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2E5DB"/>
                  </a:solidFill>
                </a:rPr>
                <a:t>PARTICIPACIÓN EN </a:t>
              </a:r>
              <a:r>
                <a:rPr lang="en-US" sz="2400" dirty="0" smtClean="0">
                  <a:solidFill>
                    <a:srgbClr val="F2E5DB"/>
                  </a:solidFill>
                </a:rPr>
                <a:t>EL</a:t>
              </a:r>
              <a:endParaRPr lang="en-US" sz="2400" dirty="0">
                <a:solidFill>
                  <a:srgbClr val="F2E5DB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F1154C7-6171-007C-6364-D07AED0DEB3F}"/>
                </a:ext>
              </a:extLst>
            </p:cNvPr>
            <p:cNvSpPr txBox="1"/>
            <p:nvPr/>
          </p:nvSpPr>
          <p:spPr>
            <a:xfrm>
              <a:off x="2189284" y="1847257"/>
              <a:ext cx="4765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7200" b="1" dirty="0">
                  <a:solidFill>
                    <a:srgbClr val="E5BC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ALTAR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4562DA02-447C-5D45-761B-6E272C252F2D}"/>
              </a:ext>
            </a:extLst>
          </p:cNvPr>
          <p:cNvSpPr txBox="1">
            <a:spLocks/>
          </p:cNvSpPr>
          <p:nvPr/>
        </p:nvSpPr>
        <p:spPr>
          <a:xfrm>
            <a:off x="1232033" y="2425566"/>
            <a:ext cx="718044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n-US" sz="2800" i="1" dirty="0" err="1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800" i="1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comen los sacrificios…”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10:18</a:t>
            </a:r>
            <a:endParaRPr lang="en-US" sz="3600" i="1" dirty="0">
              <a:solidFill>
                <a:srgbClr val="F2E5D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5DC937-57EA-B023-5163-E2F89B515349}"/>
              </a:ext>
            </a:extLst>
          </p:cNvPr>
          <p:cNvSpPr txBox="1">
            <a:spLocks/>
          </p:cNvSpPr>
          <p:nvPr/>
        </p:nvSpPr>
        <p:spPr>
          <a:xfrm>
            <a:off x="1232033" y="3312902"/>
            <a:ext cx="7459791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Compartir esta comida nos identifica como sacerdotes.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Levítico 6-7, 1 Pedro 2:9</a:t>
            </a: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46F86C8E-9D5A-E524-A699-AB9739560F70}"/>
              </a:ext>
            </a:extLst>
          </p:cNvPr>
          <p:cNvSpPr txBox="1">
            <a:spLocks/>
          </p:cNvSpPr>
          <p:nvPr/>
        </p:nvSpPr>
        <p:spPr>
          <a:xfrm>
            <a:off x="1232033" y="4514764"/>
            <a:ext cx="7729087" cy="750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Comer esta comida es rechazar todos los ídolos.</a:t>
            </a:r>
            <a:br>
              <a:rPr lang="en-US" sz="28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Corintios 10:19-22</a:t>
            </a:r>
          </a:p>
        </p:txBody>
      </p:sp>
    </p:spTree>
    <p:extLst>
      <p:ext uri="{BB962C8B-B14F-4D97-AF65-F5344CB8AC3E}">
        <p14:creationId xmlns:p14="http://schemas.microsoft.com/office/powerpoint/2010/main" val="6112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5EBBD615-0B06-5F9F-DE81-0C6EAAF81CA4}"/>
              </a:ext>
            </a:extLst>
          </p:cNvPr>
          <p:cNvSpPr txBox="1">
            <a:spLocks/>
          </p:cNvSpPr>
          <p:nvPr/>
        </p:nvSpPr>
        <p:spPr>
          <a:xfrm>
            <a:off x="604655" y="851479"/>
            <a:ext cx="8038512" cy="354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0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Entonces, ya sea que coman, que beban, o que hagan cualquier otra cosa, </a:t>
            </a: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háganlo </a:t>
            </a:r>
            <a:r>
              <a:rPr lang="es-ES" sz="30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 para la gloria de Dios. </a:t>
            </a: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30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sean motivo de tropiezo ni a judíos, ni a griegos, ni a la iglesia de Dios; </a:t>
            </a: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</a:t>
            </a:r>
            <a:r>
              <a:rPr lang="es-ES" sz="30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también yo procuro agradar a todos en todo, </a:t>
            </a: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30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buscando mi propio beneficio, sino el de muchos, para que sean </a:t>
            </a:r>
            <a:r>
              <a:rPr lang="es-E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salvos”</a:t>
            </a:r>
            <a:r>
              <a:rPr lang="en-US" sz="30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i="1" dirty="0">
                <a:solidFill>
                  <a:srgbClr val="F2E5D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Corintios 10:31-33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5D57133-1228-88C3-92A8-F03D2CB781AB}"/>
              </a:ext>
            </a:extLst>
          </p:cNvPr>
          <p:cNvGrpSpPr/>
          <p:nvPr/>
        </p:nvGrpSpPr>
        <p:grpSpPr>
          <a:xfrm>
            <a:off x="604655" y="-278843"/>
            <a:ext cx="8038512" cy="2554545"/>
            <a:chOff x="604655" y="38782"/>
            <a:chExt cx="8038512" cy="2554545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76E7BEA0-D5AE-7EE5-AF64-2D509144F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FA225B0-DB3D-B9DA-0AD7-0E22E603BD4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1008993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4D15B53-516F-809B-F2E3-378A90467ECB}"/>
                </a:ext>
              </a:extLst>
            </p:cNvPr>
            <p:cNvSpPr txBox="1"/>
            <p:nvPr/>
          </p:nvSpPr>
          <p:spPr>
            <a:xfrm>
              <a:off x="4058849" y="38782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0" dirty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6D8226C-81C4-7126-1241-63D6CA7CC0E3}"/>
              </a:ext>
            </a:extLst>
          </p:cNvPr>
          <p:cNvGrpSpPr/>
          <p:nvPr/>
        </p:nvGrpSpPr>
        <p:grpSpPr>
          <a:xfrm>
            <a:off x="604655" y="4108659"/>
            <a:ext cx="8038512" cy="2554545"/>
            <a:chOff x="604655" y="3868034"/>
            <a:chExt cx="8038512" cy="255454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66E7640-3A22-6447-D10C-3F914398EAA9}"/>
                </a:ext>
              </a:extLst>
            </p:cNvPr>
            <p:cNvSpPr txBox="1"/>
            <p:nvPr/>
          </p:nvSpPr>
          <p:spPr>
            <a:xfrm>
              <a:off x="4087727" y="3868034"/>
              <a:ext cx="178892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s-ES" sz="16000" dirty="0" smtClean="0">
                  <a:solidFill>
                    <a:srgbClr val="E5B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16000" dirty="0">
                <a:solidFill>
                  <a:srgbClr val="E5BC9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4EF8F577-854D-D5F0-256D-E400715E791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55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B689A7B-FE4B-EF13-4B07-85749C01301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767" y="4805546"/>
              <a:ext cx="3200400" cy="0"/>
            </a:xfrm>
            <a:prstGeom prst="line">
              <a:avLst/>
            </a:prstGeom>
            <a:ln w="25400">
              <a:solidFill>
                <a:srgbClr val="E5B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6D6B12B0-231A-89FA-0F05-38FC661FB4FC}"/>
              </a:ext>
            </a:extLst>
          </p:cNvPr>
          <p:cNvCxnSpPr>
            <a:cxnSpLocks/>
          </p:cNvCxnSpPr>
          <p:nvPr/>
        </p:nvCxnSpPr>
        <p:spPr>
          <a:xfrm>
            <a:off x="2485458" y="2115880"/>
            <a:ext cx="4128426" cy="0"/>
          </a:xfrm>
          <a:prstGeom prst="line">
            <a:avLst/>
          </a:prstGeom>
          <a:ln w="25400">
            <a:solidFill>
              <a:srgbClr val="E5B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AB848C5-2DE2-2241-1FE4-529C33799754}"/>
              </a:ext>
            </a:extLst>
          </p:cNvPr>
          <p:cNvCxnSpPr>
            <a:cxnSpLocks/>
          </p:cNvCxnSpPr>
          <p:nvPr/>
        </p:nvCxnSpPr>
        <p:spPr>
          <a:xfrm flipV="1">
            <a:off x="1204166" y="3738665"/>
            <a:ext cx="5201777" cy="8122"/>
          </a:xfrm>
          <a:prstGeom prst="line">
            <a:avLst/>
          </a:prstGeom>
          <a:ln w="25400">
            <a:solidFill>
              <a:srgbClr val="E5B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5C19F27-5B56-65CF-30A7-22C12EDB2AE8}"/>
              </a:ext>
            </a:extLst>
          </p:cNvPr>
          <p:cNvCxnSpPr>
            <a:cxnSpLocks/>
          </p:cNvCxnSpPr>
          <p:nvPr/>
        </p:nvCxnSpPr>
        <p:spPr>
          <a:xfrm>
            <a:off x="3448972" y="4217454"/>
            <a:ext cx="3593995" cy="0"/>
          </a:xfrm>
          <a:prstGeom prst="line">
            <a:avLst/>
          </a:prstGeom>
          <a:ln w="25400">
            <a:solidFill>
              <a:srgbClr val="E5B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16x10</Template>
  <TotalTime>418</TotalTime>
  <Words>757</Words>
  <Application>Microsoft Office PowerPoint</Application>
  <PresentationFormat>On-screen Show (16:10)</PresentationFormat>
  <Paragraphs>120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</vt:lpstr>
      <vt:lpstr>Times New Roman</vt:lpstr>
      <vt:lpstr>Office Theme</vt:lpstr>
      <vt:lpstr>Participando en la Cena del Señor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Participando en la Cena del Señor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in the Lord’s Supper</dc:title>
  <dc:creator>Phillip Shumake</dc:creator>
  <cp:lastModifiedBy>Esther Eubanks</cp:lastModifiedBy>
  <cp:revision>52</cp:revision>
  <dcterms:created xsi:type="dcterms:W3CDTF">2023-12-20T21:18:10Z</dcterms:created>
  <dcterms:modified xsi:type="dcterms:W3CDTF">2023-12-30T23:03:25Z</dcterms:modified>
</cp:coreProperties>
</file>