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5" r:id="rId2"/>
    <p:sldId id="259" r:id="rId3"/>
    <p:sldId id="257" r:id="rId4"/>
    <p:sldId id="265" r:id="rId5"/>
    <p:sldId id="262" r:id="rId6"/>
    <p:sldId id="266" r:id="rId7"/>
    <p:sldId id="270" r:id="rId8"/>
    <p:sldId id="272" r:id="rId9"/>
    <p:sldId id="269" r:id="rId10"/>
    <p:sldId id="273" r:id="rId11"/>
    <p:sldId id="271" r:id="rId12"/>
    <p:sldId id="264" r:id="rId13"/>
    <p:sldId id="274" r:id="rId14"/>
    <p:sldId id="287" r:id="rId15"/>
    <p:sldId id="288" r:id="rId16"/>
    <p:sldId id="281" r:id="rId17"/>
    <p:sldId id="282" r:id="rId18"/>
    <p:sldId id="278" r:id="rId19"/>
    <p:sldId id="283" r:id="rId20"/>
    <p:sldId id="279" r:id="rId21"/>
    <p:sldId id="280" r:id="rId22"/>
    <p:sldId id="289" r:id="rId23"/>
    <p:sldId id="284" r:id="rId24"/>
    <p:sldId id="286" r:id="rId25"/>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42"/>
    <a:srgbClr val="34535A"/>
    <a:srgbClr val="314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C6FC3F-5ACB-4B75-B87E-ABC48CA969A2}" v="61" dt="2024-01-03T16:21:17.610"/>
    <p1510:client id="{3446E048-8987-1140-BA7B-A398AB281E3B}" v="432" dt="2024-01-02T22:29:28.941"/>
    <p1510:client id="{85BD2E07-0182-4A16-9CFF-B48D59536197}" v="4" dt="2024-01-03T19:56:49.6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049" autoAdjust="0"/>
  </p:normalViewPr>
  <p:slideViewPr>
    <p:cSldViewPr snapToGrid="0">
      <p:cViewPr varScale="1">
        <p:scale>
          <a:sx n="81" d="100"/>
          <a:sy n="81" d="100"/>
        </p:scale>
        <p:origin x="64" y="9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0CA59-922D-4096-BF68-2DDF8A2FE3E5}" type="datetimeFigureOut">
              <a:rPr lang="en-US" smtClean="0"/>
              <a:t>1/3/2024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7773D-F850-44B4-A8CD-AB12A2026063}" type="slidenum">
              <a:rPr lang="en-US" smtClean="0"/>
              <a:t>‹#›</a:t>
            </a:fld>
            <a:endParaRPr lang="en-US"/>
          </a:p>
        </p:txBody>
      </p:sp>
    </p:spTree>
    <p:extLst>
      <p:ext uri="{BB962C8B-B14F-4D97-AF65-F5344CB8AC3E}">
        <p14:creationId xmlns:p14="http://schemas.microsoft.com/office/powerpoint/2010/main" val="1791619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1: Depending on how you count, there are between 30 and 50 parables in the Gospels. We will only consider 12 parables, but we hope to learn how to read parables better so we’ll benefit from all 30 (or 50) as we all continue to study.</a:t>
            </a:r>
          </a:p>
          <a:p>
            <a:r>
              <a:rPr lang="en-US" dirty="0"/>
              <a:t>Goal 2: If we are to be transformed, we have to know what we should transform into. These parables will give us a stronger foundation for growth by improving our knowledge of what the Kingdom is and what our roles within it should be.</a:t>
            </a:r>
          </a:p>
          <a:p>
            <a:r>
              <a:rPr lang="en-US" dirty="0"/>
              <a:t>Goal 3: Building on that foundation, we each need to find specific changes to make to our hearts and actions, and then commit to making those changes. The new year is a great time to start this transformation.</a:t>
            </a:r>
          </a:p>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3</a:t>
            </a:fld>
            <a:endParaRPr lang="en-US"/>
          </a:p>
        </p:txBody>
      </p:sp>
    </p:spTree>
    <p:extLst>
      <p:ext uri="{BB962C8B-B14F-4D97-AF65-F5344CB8AC3E}">
        <p14:creationId xmlns:p14="http://schemas.microsoft.com/office/powerpoint/2010/main" val="3459446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contrast all through 24 between those who are on the alert and expecting, and those who </a:t>
            </a:r>
            <a:r>
              <a:rPr lang="en-US"/>
              <a:t>are not.</a:t>
            </a:r>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9</a:t>
            </a:fld>
            <a:endParaRPr lang="en-US"/>
          </a:p>
        </p:txBody>
      </p:sp>
    </p:spTree>
    <p:extLst>
      <p:ext uri="{BB962C8B-B14F-4D97-AF65-F5344CB8AC3E}">
        <p14:creationId xmlns:p14="http://schemas.microsoft.com/office/powerpoint/2010/main" val="3385294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Talents: emphasizes giving an account of our actions</a:t>
            </a:r>
          </a:p>
          <a:p>
            <a:r>
              <a:rPr lang="en-US" dirty="0"/>
              <a:t>Judgment: Emphasizes receiving final judgment for our actions</a:t>
            </a:r>
          </a:p>
          <a:p>
            <a:endParaRPr lang="en-US" dirty="0"/>
          </a:p>
          <a:p>
            <a:r>
              <a:rPr lang="en-US" dirty="0"/>
              <a:t>There’s a gap here: how did we get from “be ready” to “you’ll be judged by your deeds”?</a:t>
            </a:r>
          </a:p>
        </p:txBody>
      </p:sp>
      <p:sp>
        <p:nvSpPr>
          <p:cNvPr id="4" name="Slide Number Placeholder 3"/>
          <p:cNvSpPr>
            <a:spLocks noGrp="1"/>
          </p:cNvSpPr>
          <p:nvPr>
            <p:ph type="sldNum" sz="quarter" idx="5"/>
          </p:nvPr>
        </p:nvSpPr>
        <p:spPr/>
        <p:txBody>
          <a:bodyPr/>
          <a:lstStyle/>
          <a:p>
            <a:fld id="{AAF7773D-F850-44B4-A8CD-AB12A2026063}" type="slidenum">
              <a:rPr lang="en-US" smtClean="0"/>
              <a:t>10</a:t>
            </a:fld>
            <a:endParaRPr lang="en-US"/>
          </a:p>
        </p:txBody>
      </p:sp>
    </p:spTree>
    <p:extLst>
      <p:ext uri="{BB962C8B-B14F-4D97-AF65-F5344CB8AC3E}">
        <p14:creationId xmlns:p14="http://schemas.microsoft.com/office/powerpoint/2010/main" val="304544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back up and make sure we understand how these phrases are used and what Jesus is requiring of his listeners.</a:t>
            </a:r>
          </a:p>
        </p:txBody>
      </p:sp>
      <p:sp>
        <p:nvSpPr>
          <p:cNvPr id="4" name="Slide Number Placeholder 3"/>
          <p:cNvSpPr>
            <a:spLocks noGrp="1"/>
          </p:cNvSpPr>
          <p:nvPr>
            <p:ph type="sldNum" sz="quarter" idx="5"/>
          </p:nvPr>
        </p:nvSpPr>
        <p:spPr/>
        <p:txBody>
          <a:bodyPr/>
          <a:lstStyle/>
          <a:p>
            <a:fld id="{AAF7773D-F850-44B4-A8CD-AB12A2026063}" type="slidenum">
              <a:rPr lang="en-US" smtClean="0"/>
              <a:t>11</a:t>
            </a:fld>
            <a:endParaRPr lang="en-US"/>
          </a:p>
        </p:txBody>
      </p:sp>
    </p:spTree>
    <p:extLst>
      <p:ext uri="{BB962C8B-B14F-4D97-AF65-F5344CB8AC3E}">
        <p14:creationId xmlns:p14="http://schemas.microsoft.com/office/powerpoint/2010/main" val="36863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 in multiple locations in the foyer; will also be online.</a:t>
            </a:r>
          </a:p>
        </p:txBody>
      </p:sp>
      <p:sp>
        <p:nvSpPr>
          <p:cNvPr id="4" name="Slide Number Placeholder 3"/>
          <p:cNvSpPr>
            <a:spLocks noGrp="1"/>
          </p:cNvSpPr>
          <p:nvPr>
            <p:ph type="sldNum" sz="quarter" idx="5"/>
          </p:nvPr>
        </p:nvSpPr>
        <p:spPr/>
        <p:txBody>
          <a:bodyPr/>
          <a:lstStyle/>
          <a:p>
            <a:fld id="{AAF7773D-F850-44B4-A8CD-AB12A202606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708908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ES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73EADDC1-056F-4A8C-AB7B-B125339A75F6}"/>
              </a:ext>
            </a:extLst>
          </p:cNvPr>
          <p:cNvSpPr>
            <a:spLocks noGrp="1"/>
          </p:cNvSpPr>
          <p:nvPr>
            <p:ph type="dt" sz="half" idx="10"/>
          </p:nvPr>
        </p:nvSpPr>
        <p:spPr>
          <a:xfrm>
            <a:off x="628650" y="5296959"/>
            <a:ext cx="2057400" cy="304271"/>
          </a:xfrm>
          <a:prstGeom prst="rect">
            <a:avLst/>
          </a:prstGeom>
        </p:spPr>
        <p:txBody>
          <a:bodyPr/>
          <a:lstStyle/>
          <a:p>
            <a:fld id="{BAC69E0B-FE95-46F5-8413-7385BB1501B1}" type="datetimeFigureOut">
              <a:rPr lang="en-US" smtClean="0"/>
              <a:t>1/3/2024</a:t>
            </a:fld>
            <a:endParaRPr lang="en-US"/>
          </a:p>
        </p:txBody>
      </p:sp>
      <p:sp>
        <p:nvSpPr>
          <p:cNvPr id="5" name="Footer Placeholder 4">
            <a:extLst>
              <a:ext uri="{FF2B5EF4-FFF2-40B4-BE49-F238E27FC236}">
                <a16:creationId xmlns:a16="http://schemas.microsoft.com/office/drawing/2014/main" xmlns="" id="{154D7904-67A2-C252-B8DA-E0BBBB976324}"/>
              </a:ext>
            </a:extLst>
          </p:cNvPr>
          <p:cNvSpPr>
            <a:spLocks noGrp="1"/>
          </p:cNvSpPr>
          <p:nvPr>
            <p:ph type="ftr" sz="quarter" idx="11"/>
          </p:nvPr>
        </p:nvSpPr>
        <p:spPr>
          <a:xfrm>
            <a:off x="3028950" y="5296959"/>
            <a:ext cx="3086100" cy="30427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F1513F-CCEF-59F3-DF54-A8B5B50B8A12}"/>
              </a:ext>
            </a:extLst>
          </p:cNvPr>
          <p:cNvSpPr>
            <a:spLocks noGrp="1"/>
          </p:cNvSpPr>
          <p:nvPr>
            <p:ph type="sldNum" sz="quarter" idx="12"/>
          </p:nvPr>
        </p:nvSpPr>
        <p:spPr>
          <a:xfrm>
            <a:off x="6457950" y="5296959"/>
            <a:ext cx="2057400" cy="304271"/>
          </a:xfrm>
          <a:prstGeom prst="rect">
            <a:avLst/>
          </a:prstGeom>
        </p:spPr>
        <p:txBody>
          <a:bodyPr/>
          <a:lstStyle/>
          <a:p>
            <a:fld id="{C4FEF4DE-2034-4CF6-AD28-5A1EDB35CEA3}" type="slidenum">
              <a:rPr lang="en-US" smtClean="0"/>
              <a:t>‹#›</a:t>
            </a:fld>
            <a:endParaRPr lang="en-US"/>
          </a:p>
        </p:txBody>
      </p:sp>
      <p:pic>
        <p:nvPicPr>
          <p:cNvPr id="8" name="Picture 7" descr="A graphic of a logo&#10;&#10;Description automatically generated with medium confidence">
            <a:extLst>
              <a:ext uri="{FF2B5EF4-FFF2-40B4-BE49-F238E27FC236}">
                <a16:creationId xmlns:a16="http://schemas.microsoft.com/office/drawing/2014/main" xmlns="" id="{3F36C049-A9C6-743E-FEDA-D4BAB741FB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71927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E9E29-1205-C4C0-8DE5-674F2629E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1D53EA-5D17-9B18-40EB-DC55E0B8FD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189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696C17-2D6D-C7A8-4570-A6C4A480ECD2}"/>
              </a:ext>
            </a:extLst>
          </p:cNvPr>
          <p:cNvSpPr>
            <a:spLocks noGrp="1"/>
          </p:cNvSpPr>
          <p:nvPr>
            <p:ph type="title"/>
          </p:nvPr>
        </p:nvSpPr>
        <p:spPr>
          <a:xfrm>
            <a:off x="628650" y="1764974"/>
            <a:ext cx="7886700" cy="2185051"/>
          </a:xfrm>
        </p:spPr>
        <p:txBody>
          <a:bodyPr anchor="ctr">
            <a:normAutofit/>
          </a:bodyPr>
          <a:lstStyle>
            <a:lvl1pPr algn="ctr">
              <a:defRPr sz="4000"/>
            </a:lvl1pPr>
          </a:lstStyle>
          <a:p>
            <a:r>
              <a:rPr lang="en-US" dirty="0"/>
              <a:t>Click to edit Master title style</a:t>
            </a:r>
          </a:p>
        </p:txBody>
      </p:sp>
    </p:spTree>
    <p:extLst>
      <p:ext uri="{BB962C8B-B14F-4D97-AF65-F5344CB8AC3E}">
        <p14:creationId xmlns:p14="http://schemas.microsoft.com/office/powerpoint/2010/main" val="329653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CCBDDA-5BAF-4A30-16BE-5471DD6906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A1D960E-4CDA-8687-C6C3-C1083ACFF5B8}"/>
              </a:ext>
            </a:extLst>
          </p:cNvPr>
          <p:cNvSpPr>
            <a:spLocks noGrp="1"/>
          </p:cNvSpPr>
          <p:nvPr>
            <p:ph sz="half" idx="1"/>
          </p:nvPr>
        </p:nvSpPr>
        <p:spPr>
          <a:xfrm>
            <a:off x="318783" y="1216404"/>
            <a:ext cx="4196067" cy="4330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64E3C5C-4782-EA46-44A0-0BD8B9DAE176}"/>
              </a:ext>
            </a:extLst>
          </p:cNvPr>
          <p:cNvSpPr>
            <a:spLocks noGrp="1"/>
          </p:cNvSpPr>
          <p:nvPr>
            <p:ph sz="half" idx="2"/>
          </p:nvPr>
        </p:nvSpPr>
        <p:spPr>
          <a:xfrm>
            <a:off x="4629149" y="1216404"/>
            <a:ext cx="4196067" cy="4330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552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ADB259-4F92-FF9B-E16F-95483197331B}"/>
              </a:ext>
            </a:extLst>
          </p:cNvPr>
          <p:cNvSpPr>
            <a:spLocks noGrp="1"/>
          </p:cNvSpPr>
          <p:nvPr>
            <p:ph type="title"/>
          </p:nvPr>
        </p:nvSpPr>
        <p:spPr>
          <a:xfrm>
            <a:off x="284480" y="304271"/>
            <a:ext cx="8636000" cy="864129"/>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A9EC483-6504-2D8F-A410-3DDDAE55B9A7}"/>
              </a:ext>
            </a:extLst>
          </p:cNvPr>
          <p:cNvSpPr>
            <a:spLocks noGrp="1"/>
          </p:cNvSpPr>
          <p:nvPr>
            <p:ph type="body" idx="1"/>
          </p:nvPr>
        </p:nvSpPr>
        <p:spPr>
          <a:xfrm>
            <a:off x="284480" y="1279049"/>
            <a:ext cx="4213702"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46E91FA-BAA1-9F8E-6D88-EB88FEA80586}"/>
              </a:ext>
            </a:extLst>
          </p:cNvPr>
          <p:cNvSpPr>
            <a:spLocks noGrp="1"/>
          </p:cNvSpPr>
          <p:nvPr>
            <p:ph sz="half" idx="2"/>
          </p:nvPr>
        </p:nvSpPr>
        <p:spPr>
          <a:xfrm>
            <a:off x="284480" y="1965642"/>
            <a:ext cx="4213702" cy="355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B14ED91-7CA9-68CD-3888-3BA2DA66D23C}"/>
              </a:ext>
            </a:extLst>
          </p:cNvPr>
          <p:cNvSpPr>
            <a:spLocks noGrp="1"/>
          </p:cNvSpPr>
          <p:nvPr>
            <p:ph type="body" sz="quarter" idx="3"/>
          </p:nvPr>
        </p:nvSpPr>
        <p:spPr>
          <a:xfrm>
            <a:off x="4629150" y="1279049"/>
            <a:ext cx="4291330"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0D283E0-0C56-246D-D320-CA4D53A1EE0F}"/>
              </a:ext>
            </a:extLst>
          </p:cNvPr>
          <p:cNvSpPr>
            <a:spLocks noGrp="1"/>
          </p:cNvSpPr>
          <p:nvPr>
            <p:ph sz="quarter" idx="4"/>
          </p:nvPr>
        </p:nvSpPr>
        <p:spPr>
          <a:xfrm>
            <a:off x="4629150" y="1965643"/>
            <a:ext cx="4291330" cy="3551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527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16CC95-4232-8D5E-F6D9-464FA82DFF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071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33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Resources">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xmlns="" id="{E400C477-EB3B-888C-84CE-4E0A2035FD93}"/>
              </a:ext>
            </a:extLst>
          </p:cNvPr>
          <p:cNvSpPr>
            <a:spLocks noGrp="1"/>
          </p:cNvSpPr>
          <p:nvPr>
            <p:ph type="body" sz="quarter" idx="10"/>
          </p:nvPr>
        </p:nvSpPr>
        <p:spPr>
          <a:xfrm>
            <a:off x="2051050" y="3149600"/>
            <a:ext cx="6711950" cy="1289050"/>
          </a:xfrm>
        </p:spPr>
        <p:txBody>
          <a:bodyPr anchor="ctr"/>
          <a:lstStyle>
            <a:lvl1pPr marL="0" indent="0" algn="just">
              <a:buNone/>
              <a:defRPr b="1" i="1">
                <a:solidFill>
                  <a:srgbClr val="004742"/>
                </a:solidFill>
                <a:effectLst/>
                <a:latin typeface="Metropolis Light" panose="000004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Picture Placeholder 9">
            <a:extLst>
              <a:ext uri="{FF2B5EF4-FFF2-40B4-BE49-F238E27FC236}">
                <a16:creationId xmlns:a16="http://schemas.microsoft.com/office/drawing/2014/main" xmlns="" id="{62334935-7153-A1B3-29E3-1C508ED9948D}"/>
              </a:ext>
            </a:extLst>
          </p:cNvPr>
          <p:cNvSpPr>
            <a:spLocks noGrp="1"/>
          </p:cNvSpPr>
          <p:nvPr>
            <p:ph type="pic" sz="quarter" idx="11" hasCustomPrompt="1"/>
          </p:nvPr>
        </p:nvSpPr>
        <p:spPr>
          <a:xfrm>
            <a:off x="319088" y="3149600"/>
            <a:ext cx="1598612" cy="1289050"/>
          </a:xfrm>
        </p:spPr>
        <p:txBody>
          <a:bodyPr/>
          <a:lstStyle>
            <a:lvl1pPr marL="0" indent="0">
              <a:buNone/>
              <a:defRPr/>
            </a:lvl1pPr>
          </a:lstStyle>
          <a:p>
            <a:r>
              <a:rPr lang="en-US" dirty="0"/>
              <a:t>Class Logo</a:t>
            </a:r>
          </a:p>
        </p:txBody>
      </p:sp>
    </p:spTree>
    <p:extLst>
      <p:ext uri="{BB962C8B-B14F-4D97-AF65-F5344CB8AC3E}">
        <p14:creationId xmlns:p14="http://schemas.microsoft.com/office/powerpoint/2010/main" val="150370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BDCBC9-A2CB-F9A5-87E3-F219BA2D0D9E}"/>
              </a:ext>
            </a:extLst>
          </p:cNvPr>
          <p:cNvSpPr>
            <a:spLocks noGrp="1"/>
          </p:cNvSpPr>
          <p:nvPr>
            <p:ph type="title"/>
          </p:nvPr>
        </p:nvSpPr>
        <p:spPr>
          <a:xfrm>
            <a:off x="320722" y="381000"/>
            <a:ext cx="3258297" cy="13335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EAE253A-0FE2-7719-1AA5-1E1EE686B264}"/>
              </a:ext>
            </a:extLst>
          </p:cNvPr>
          <p:cNvSpPr>
            <a:spLocks noGrp="1"/>
          </p:cNvSpPr>
          <p:nvPr>
            <p:ph idx="1"/>
          </p:nvPr>
        </p:nvSpPr>
        <p:spPr>
          <a:xfrm>
            <a:off x="3732663" y="648268"/>
            <a:ext cx="5001904" cy="48381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95B5619-30D8-5710-ED27-C0743B411165}"/>
              </a:ext>
            </a:extLst>
          </p:cNvPr>
          <p:cNvSpPr>
            <a:spLocks noGrp="1"/>
          </p:cNvSpPr>
          <p:nvPr>
            <p:ph type="body" sz="half" idx="2"/>
          </p:nvPr>
        </p:nvSpPr>
        <p:spPr>
          <a:xfrm>
            <a:off x="320722" y="1714500"/>
            <a:ext cx="3258297" cy="3771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2636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D29954-F227-3E0A-9C93-F624D79F52D1}"/>
              </a:ext>
            </a:extLst>
          </p:cNvPr>
          <p:cNvSpPr>
            <a:spLocks noGrp="1"/>
          </p:cNvSpPr>
          <p:nvPr>
            <p:ph type="title"/>
          </p:nvPr>
        </p:nvSpPr>
        <p:spPr>
          <a:xfrm>
            <a:off x="334370" y="381000"/>
            <a:ext cx="3244649" cy="13335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75651EB-BA0E-D8A4-7B14-05F26FD19D4D}"/>
              </a:ext>
            </a:extLst>
          </p:cNvPr>
          <p:cNvSpPr>
            <a:spLocks noGrp="1"/>
          </p:cNvSpPr>
          <p:nvPr>
            <p:ph type="pic" idx="1"/>
          </p:nvPr>
        </p:nvSpPr>
        <p:spPr>
          <a:xfrm>
            <a:off x="3887390" y="822855"/>
            <a:ext cx="4922239" cy="43701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95B0315-5674-F405-30D8-818D0AF663C3}"/>
              </a:ext>
            </a:extLst>
          </p:cNvPr>
          <p:cNvSpPr>
            <a:spLocks noGrp="1"/>
          </p:cNvSpPr>
          <p:nvPr>
            <p:ph type="body" sz="half" idx="2"/>
          </p:nvPr>
        </p:nvSpPr>
        <p:spPr>
          <a:xfrm>
            <a:off x="334370" y="1714500"/>
            <a:ext cx="3244649" cy="375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5962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C5B85D-D739-D7E7-4AA1-E2CAE77F80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27A539D-65EC-9288-3F82-9D04FCFC44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91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dnight">
    <p:spTree>
      <p:nvGrpSpPr>
        <p:cNvPr id="1" name=""/>
        <p:cNvGrpSpPr/>
        <p:nvPr/>
      </p:nvGrpSpPr>
      <p:grpSpPr>
        <a:xfrm>
          <a:off x="0" y="0"/>
          <a:ext cx="0" cy="0"/>
          <a:chOff x="0" y="0"/>
          <a:chExt cx="0" cy="0"/>
        </a:xfrm>
      </p:grpSpPr>
      <p:pic>
        <p:nvPicPr>
          <p:cNvPr id="8" name="Picture 7" descr="A logo with text on it&#10;&#10;Description automatically generated">
            <a:extLst>
              <a:ext uri="{FF2B5EF4-FFF2-40B4-BE49-F238E27FC236}">
                <a16:creationId xmlns:a16="http://schemas.microsoft.com/office/drawing/2014/main" xmlns="" id="{DC303A33-CA30-68A6-0A5C-A784CB5447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868524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B9CC352-EAB7-1459-6F62-12F629DC4E97}"/>
              </a:ext>
            </a:extLst>
          </p:cNvPr>
          <p:cNvSpPr>
            <a:spLocks noGrp="1"/>
          </p:cNvSpPr>
          <p:nvPr>
            <p:ph type="title" orient="vert"/>
          </p:nvPr>
        </p:nvSpPr>
        <p:spPr>
          <a:xfrm>
            <a:off x="6543675" y="304270"/>
            <a:ext cx="1971675" cy="514118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01F920D-74A0-3CD5-4219-454428D95346}"/>
              </a:ext>
            </a:extLst>
          </p:cNvPr>
          <p:cNvSpPr>
            <a:spLocks noGrp="1"/>
          </p:cNvSpPr>
          <p:nvPr>
            <p:ph type="body" orient="vert" idx="1"/>
          </p:nvPr>
        </p:nvSpPr>
        <p:spPr>
          <a:xfrm>
            <a:off x="395786" y="304271"/>
            <a:ext cx="6033590" cy="51411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69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ch Fool">
    <p:spTree>
      <p:nvGrpSpPr>
        <p:cNvPr id="1" name=""/>
        <p:cNvGrpSpPr/>
        <p:nvPr/>
      </p:nvGrpSpPr>
      <p:grpSpPr>
        <a:xfrm>
          <a:off x="0" y="0"/>
          <a:ext cx="0" cy="0"/>
          <a:chOff x="0" y="0"/>
          <a:chExt cx="0" cy="0"/>
        </a:xfrm>
      </p:grpSpPr>
      <p:pic>
        <p:nvPicPr>
          <p:cNvPr id="8" name="Picture 7" descr="A logo with a hand holding coins&#10;&#10;Description automatically generated">
            <a:extLst>
              <a:ext uri="{FF2B5EF4-FFF2-40B4-BE49-F238E27FC236}">
                <a16:creationId xmlns:a16="http://schemas.microsoft.com/office/drawing/2014/main" xmlns="" id="{C0350440-62A5-9220-CD28-E7932654F6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50336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ils">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7A1F9498-9634-F493-250A-7B1CA58A7FA8}"/>
              </a:ext>
            </a:extLst>
          </p:cNvPr>
          <p:cNvGrpSpPr/>
          <p:nvPr userDrawn="1"/>
        </p:nvGrpSpPr>
        <p:grpSpPr>
          <a:xfrm>
            <a:off x="-4762" y="0"/>
            <a:ext cx="9150824" cy="5738249"/>
            <a:chOff x="-4762" y="0"/>
            <a:chExt cx="9150824" cy="5738249"/>
          </a:xfrm>
        </p:grpSpPr>
        <p:pic>
          <p:nvPicPr>
            <p:cNvPr id="8" name="Picture 7" descr="A logo with a hand and plants&#10;&#10;Description automatically generated">
              <a:extLst>
                <a:ext uri="{FF2B5EF4-FFF2-40B4-BE49-F238E27FC236}">
                  <a16:creationId xmlns:a16="http://schemas.microsoft.com/office/drawing/2014/main" xmlns="" id="{CDC5FCA7-E07F-2F8D-0D56-C034934F73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9" t="7046"/>
            <a:stretch/>
          </p:blipFill>
          <p:spPr>
            <a:xfrm>
              <a:off x="-4762" y="0"/>
              <a:ext cx="9136190" cy="5332856"/>
            </a:xfrm>
            <a:prstGeom prst="rect">
              <a:avLst/>
            </a:prstGeom>
          </p:spPr>
        </p:pic>
        <p:pic>
          <p:nvPicPr>
            <p:cNvPr id="7" name="Picture 6" descr="A logo with a hand and plants&#10;&#10;Description automatically generated">
              <a:extLst>
                <a:ext uri="{FF2B5EF4-FFF2-40B4-BE49-F238E27FC236}">
                  <a16:creationId xmlns:a16="http://schemas.microsoft.com/office/drawing/2014/main" xmlns="" id="{3F8405A3-4E24-DF4D-CA36-DF47D4F811F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8020" b="6730"/>
            <a:stretch/>
          </p:blipFill>
          <p:spPr>
            <a:xfrm>
              <a:off x="0" y="3889859"/>
              <a:ext cx="9144000" cy="1442997"/>
            </a:xfrm>
            <a:prstGeom prst="rect">
              <a:avLst/>
            </a:prstGeom>
          </p:spPr>
        </p:pic>
        <p:pic>
          <p:nvPicPr>
            <p:cNvPr id="9" name="Picture 8" descr="A logo with a hand and plants&#10;&#10;Description automatically generated">
              <a:extLst>
                <a:ext uri="{FF2B5EF4-FFF2-40B4-BE49-F238E27FC236}">
                  <a16:creationId xmlns:a16="http://schemas.microsoft.com/office/drawing/2014/main" xmlns="" id="{250400B2-2A50-B6DE-8FA7-7EF5702B2BA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92501"/>
            <a:stretch/>
          </p:blipFill>
          <p:spPr>
            <a:xfrm>
              <a:off x="-4762" y="3490768"/>
              <a:ext cx="9144000" cy="428586"/>
            </a:xfrm>
            <a:prstGeom prst="rect">
              <a:avLst/>
            </a:prstGeom>
          </p:spPr>
        </p:pic>
        <p:pic>
          <p:nvPicPr>
            <p:cNvPr id="10" name="Picture 9" descr="A logo with a hand and plants&#10;&#10;Description automatically generated">
              <a:extLst>
                <a:ext uri="{FF2B5EF4-FFF2-40B4-BE49-F238E27FC236}">
                  <a16:creationId xmlns:a16="http://schemas.microsoft.com/office/drawing/2014/main" xmlns="" id="{50E05EB7-65E5-9806-FE97-F655EEB114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92501" b="-303"/>
            <a:stretch/>
          </p:blipFill>
          <p:spPr>
            <a:xfrm>
              <a:off x="0" y="5288959"/>
              <a:ext cx="9144000" cy="449290"/>
            </a:xfrm>
            <a:prstGeom prst="rect">
              <a:avLst/>
            </a:prstGeom>
          </p:spPr>
        </p:pic>
        <p:pic>
          <p:nvPicPr>
            <p:cNvPr id="11" name="Picture 10" descr="A logo with a hand and plants&#10;&#10;Description automatically generated">
              <a:extLst>
                <a:ext uri="{FF2B5EF4-FFF2-40B4-BE49-F238E27FC236}">
                  <a16:creationId xmlns:a16="http://schemas.microsoft.com/office/drawing/2014/main" xmlns="" id="{B66CA338-B86A-9EDF-E110-67A7608C563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6080" t="97048" r="21419" b="1124"/>
            <a:stretch/>
          </p:blipFill>
          <p:spPr>
            <a:xfrm rot="16200000">
              <a:off x="6235926" y="2804864"/>
              <a:ext cx="5715000" cy="105272"/>
            </a:xfrm>
            <a:prstGeom prst="rect">
              <a:avLst/>
            </a:prstGeom>
          </p:spPr>
        </p:pic>
      </p:grpSp>
    </p:spTree>
    <p:extLst>
      <p:ext uri="{BB962C8B-B14F-4D97-AF65-F5344CB8AC3E}">
        <p14:creationId xmlns:p14="http://schemas.microsoft.com/office/powerpoint/2010/main" val="2297921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rgins">
    <p:spTree>
      <p:nvGrpSpPr>
        <p:cNvPr id="1" name=""/>
        <p:cNvGrpSpPr/>
        <p:nvPr/>
      </p:nvGrpSpPr>
      <p:grpSpPr>
        <a:xfrm>
          <a:off x="0" y="0"/>
          <a:ext cx="0" cy="0"/>
          <a:chOff x="0" y="0"/>
          <a:chExt cx="0" cy="0"/>
        </a:xfrm>
      </p:grpSpPr>
      <p:pic>
        <p:nvPicPr>
          <p:cNvPr id="8" name="Picture 7" descr="A logo with a lamp in the middle&#10;&#10;Description automatically generated">
            <a:extLst>
              <a:ext uri="{FF2B5EF4-FFF2-40B4-BE49-F238E27FC236}">
                <a16:creationId xmlns:a16="http://schemas.microsoft.com/office/drawing/2014/main" xmlns="" id="{2D65D62F-812B-9D30-AB23-B19EA098D5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08056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borers">
    <p:spTree>
      <p:nvGrpSpPr>
        <p:cNvPr id="1" name=""/>
        <p:cNvGrpSpPr/>
        <p:nvPr/>
      </p:nvGrpSpPr>
      <p:grpSpPr>
        <a:xfrm>
          <a:off x="0" y="0"/>
          <a:ext cx="0" cy="0"/>
          <a:chOff x="0" y="0"/>
          <a:chExt cx="0" cy="0"/>
        </a:xfrm>
      </p:grpSpPr>
      <p:pic>
        <p:nvPicPr>
          <p:cNvPr id="8" name="Picture 7" descr="A logo with grapes in a circle&#10;&#10;Description automatically generated">
            <a:extLst>
              <a:ext uri="{FF2B5EF4-FFF2-40B4-BE49-F238E27FC236}">
                <a16:creationId xmlns:a16="http://schemas.microsoft.com/office/drawing/2014/main" xmlns="" id="{6AEB74B7-A1B2-53B2-A4DC-EC6B456D8C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406891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dding Feast">
    <p:spTree>
      <p:nvGrpSpPr>
        <p:cNvPr id="1" name=""/>
        <p:cNvGrpSpPr/>
        <p:nvPr/>
      </p:nvGrpSpPr>
      <p:grpSpPr>
        <a:xfrm>
          <a:off x="0" y="0"/>
          <a:ext cx="0" cy="0"/>
          <a:chOff x="0" y="0"/>
          <a:chExt cx="0" cy="0"/>
        </a:xfrm>
      </p:grpSpPr>
      <p:pic>
        <p:nvPicPr>
          <p:cNvPr id="10" name="Picture 9" descr="A logo with a letter in the middle&#10;&#10;Description automatically generated">
            <a:extLst>
              <a:ext uri="{FF2B5EF4-FFF2-40B4-BE49-F238E27FC236}">
                <a16:creationId xmlns:a16="http://schemas.microsoft.com/office/drawing/2014/main" xmlns="" id="{8D1EA6FA-E500-8750-9412-46FF45F13A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98530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ingdom">
    <p:spTree>
      <p:nvGrpSpPr>
        <p:cNvPr id="1" name=""/>
        <p:cNvGrpSpPr/>
        <p:nvPr/>
      </p:nvGrpSpPr>
      <p:grpSpPr>
        <a:xfrm>
          <a:off x="0" y="0"/>
          <a:ext cx="0" cy="0"/>
          <a:chOff x="0" y="0"/>
          <a:chExt cx="0" cy="0"/>
        </a:xfrm>
      </p:grpSpPr>
      <p:pic>
        <p:nvPicPr>
          <p:cNvPr id="8" name="Picture 7" descr="A logo with a crown&#10;&#10;Description automatically generated">
            <a:extLst>
              <a:ext uri="{FF2B5EF4-FFF2-40B4-BE49-F238E27FC236}">
                <a16:creationId xmlns:a16="http://schemas.microsoft.com/office/drawing/2014/main" xmlns="" id="{C0AD2CAC-F10B-3C8C-C264-D7A424B7D4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42526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E9E29-1205-C4C0-8DE5-674F2629E50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771D53EA-5D17-9B18-40EB-DC55E0B8FD92}"/>
              </a:ext>
            </a:extLst>
          </p:cNvPr>
          <p:cNvSpPr>
            <a:spLocks noGrp="1"/>
          </p:cNvSpPr>
          <p:nvPr>
            <p:ph idx="1"/>
          </p:nvPr>
        </p:nvSpPr>
        <p:spPr>
          <a:xfrm>
            <a:off x="318783" y="1719618"/>
            <a:ext cx="8649048" cy="257260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Click to edit Master text styles</a:t>
            </a:r>
          </a:p>
        </p:txBody>
      </p:sp>
    </p:spTree>
    <p:extLst>
      <p:ext uri="{BB962C8B-B14F-4D97-AF65-F5344CB8AC3E}">
        <p14:creationId xmlns:p14="http://schemas.microsoft.com/office/powerpoint/2010/main" val="360013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microsoft.com/office/2007/relationships/hdphoto" Target="../media/hdphoto2.wdp"/><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7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26DF40E-5CFC-9C14-CF59-DD4730280475}"/>
              </a:ext>
            </a:extLst>
          </p:cNvPr>
          <p:cNvSpPr>
            <a:spLocks noGrp="1"/>
          </p:cNvSpPr>
          <p:nvPr>
            <p:ph type="title"/>
          </p:nvPr>
        </p:nvSpPr>
        <p:spPr>
          <a:xfrm>
            <a:off x="318783" y="304272"/>
            <a:ext cx="8649047" cy="7943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A068D918-7DB7-B105-C250-66922472FFA9}"/>
              </a:ext>
            </a:extLst>
          </p:cNvPr>
          <p:cNvSpPr>
            <a:spLocks noGrp="1"/>
          </p:cNvSpPr>
          <p:nvPr>
            <p:ph type="body" idx="1"/>
          </p:nvPr>
        </p:nvSpPr>
        <p:spPr>
          <a:xfrm>
            <a:off x="318783" y="1098646"/>
            <a:ext cx="8649048" cy="45303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and green background with text&#10;&#10;Description automatically generated with medium confidence">
            <a:extLst>
              <a:ext uri="{FF2B5EF4-FFF2-40B4-BE49-F238E27FC236}">
                <a16:creationId xmlns:a16="http://schemas.microsoft.com/office/drawing/2014/main" xmlns="" id="{8CE12B7C-E6F7-2641-A411-D0942871F529}"/>
              </a:ext>
            </a:extLst>
          </p:cNvPr>
          <p:cNvPicPr>
            <a:picLocks noChangeAspect="1"/>
          </p:cNvPicPr>
          <p:nvPr userDrawn="1"/>
        </p:nvPicPr>
        <p:blipFill rotWithShape="1">
          <a:blip r:embed="rId22" cstate="print">
            <a:lum bright="70000" contrast="-70000"/>
            <a:extLst>
              <a:ext uri="{BEBA8EAE-BF5A-486C-A8C5-ECC9F3942E4B}">
                <a14:imgProps xmlns:a14="http://schemas.microsoft.com/office/drawing/2010/main">
                  <a14:imgLayer r:embed="rId23">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462" t="10463" r="38537" b="63323"/>
          <a:stretch/>
        </p:blipFill>
        <p:spPr>
          <a:xfrm rot="2626564">
            <a:off x="8038977" y="-150209"/>
            <a:ext cx="1478050" cy="1052925"/>
          </a:xfrm>
          <a:prstGeom prst="diamond">
            <a:avLst/>
          </a:prstGeom>
        </p:spPr>
      </p:pic>
      <p:pic>
        <p:nvPicPr>
          <p:cNvPr id="6" name="Picture 5" descr="A black and green background with text&#10;&#10;Description automatically generated with medium confidence">
            <a:extLst>
              <a:ext uri="{FF2B5EF4-FFF2-40B4-BE49-F238E27FC236}">
                <a16:creationId xmlns:a16="http://schemas.microsoft.com/office/drawing/2014/main" xmlns="" id="{77373658-6070-0B73-4126-FEB09E8D7994}"/>
              </a:ext>
            </a:extLst>
          </p:cNvPr>
          <p:cNvPicPr>
            <a:picLocks noChangeAspect="1"/>
          </p:cNvPicPr>
          <p:nvPr userDrawn="1"/>
        </p:nvPicPr>
        <p:blipFill rotWithShape="1">
          <a:blip r:embed="rId24" cstate="print">
            <a:lum bright="70000" contrast="-70000"/>
            <a:extLst>
              <a:ext uri="{BEBA8EAE-BF5A-486C-A8C5-ECC9F3942E4B}">
                <a14:imgProps xmlns:a14="http://schemas.microsoft.com/office/drawing/2010/main">
                  <a14:imgLayer r:embed="rId25">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500" t="56448" r="38917" b="23546"/>
          <a:stretch/>
        </p:blipFill>
        <p:spPr>
          <a:xfrm>
            <a:off x="-384127" y="4975266"/>
            <a:ext cx="1443307" cy="799134"/>
          </a:xfrm>
          <a:prstGeom prst="diamond">
            <a:avLst/>
          </a:prstGeom>
        </p:spPr>
      </p:pic>
    </p:spTree>
    <p:extLst>
      <p:ext uri="{BB962C8B-B14F-4D97-AF65-F5344CB8AC3E}">
        <p14:creationId xmlns:p14="http://schemas.microsoft.com/office/powerpoint/2010/main" val="369621438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62" r:id="rId5"/>
    <p:sldLayoutId id="2147483663" r:id="rId6"/>
    <p:sldLayoutId id="2147483664" r:id="rId7"/>
    <p:sldLayoutId id="2147483665" r:id="rId8"/>
    <p:sldLayoutId id="2147483650" r:id="rId9"/>
    <p:sldLayoutId id="2147483666" r:id="rId10"/>
    <p:sldLayoutId id="2147483667" r:id="rId11"/>
    <p:sldLayoutId id="2147483652" r:id="rId12"/>
    <p:sldLayoutId id="2147483653" r:id="rId13"/>
    <p:sldLayoutId id="2147483654" r:id="rId14"/>
    <p:sldLayoutId id="2147483668" r:id="rId15"/>
    <p:sldLayoutId id="2147483655" r:id="rId16"/>
    <p:sldLayoutId id="2147483656" r:id="rId17"/>
    <p:sldLayoutId id="2147483657" r:id="rId18"/>
    <p:sldLayoutId id="2147483658" r:id="rId19"/>
    <p:sldLayoutId id="2147483659" r:id="rId20"/>
  </p:sldLayoutIdLst>
  <p:txStyles>
    <p:titleStyle>
      <a:lvl1pPr algn="l" defTabSz="914400" rtl="0" eaLnBrk="1" latinLnBrk="0" hangingPunct="1">
        <a:lnSpc>
          <a:spcPct val="90000"/>
        </a:lnSpc>
        <a:spcBef>
          <a:spcPct val="0"/>
        </a:spcBef>
        <a:buNone/>
        <a:defRPr sz="4000" b="1" kern="1200">
          <a:solidFill>
            <a:schemeClr val="bg2"/>
          </a:solidFill>
          <a:effectLst>
            <a:outerShdw blurRad="38100" dist="38100" dir="2700000" algn="tl">
              <a:srgbClr val="000000">
                <a:alpha val="43137"/>
              </a:srgbClr>
            </a:outerShdw>
          </a:effectLst>
          <a:latin typeface="Metropoli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2548" y="2006825"/>
            <a:ext cx="5203179" cy="1323439"/>
          </a:xfrm>
          <a:prstGeom prst="rect">
            <a:avLst/>
          </a:prstGeom>
          <a:solidFill>
            <a:srgbClr val="CFEAF3"/>
          </a:solidFill>
        </p:spPr>
        <p:txBody>
          <a:bodyPr wrap="square" rtlCol="0">
            <a:spAutoFit/>
          </a:bodyPr>
          <a:lstStyle/>
          <a:p>
            <a:pPr algn="ctr"/>
            <a:r>
              <a:rPr lang="es-ES" sz="4000" dirty="0" smtClean="0">
                <a:latin typeface="METROPOLIS PERSONAL USE" pitchFamily="2" charset="0"/>
              </a:rPr>
              <a:t>PARÁBOLAS DE TRANSFORMACIÓN</a:t>
            </a:r>
            <a:endParaRPr lang="en-US" sz="4000" dirty="0">
              <a:latin typeface="METROPOLIS PERSONAL USE" pitchFamily="2" charset="0"/>
            </a:endParaRPr>
          </a:p>
        </p:txBody>
      </p:sp>
    </p:spTree>
    <p:extLst>
      <p:ext uri="{BB962C8B-B14F-4D97-AF65-F5344CB8AC3E}">
        <p14:creationId xmlns:p14="http://schemas.microsoft.com/office/powerpoint/2010/main" val="296194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2CA193-2755-0437-71B5-D44776ED6D88}"/>
              </a:ext>
            </a:extLst>
          </p:cNvPr>
          <p:cNvSpPr>
            <a:spLocks noGrp="1"/>
          </p:cNvSpPr>
          <p:nvPr>
            <p:ph type="title"/>
          </p:nvPr>
        </p:nvSpPr>
        <p:spPr/>
        <p:txBody>
          <a:bodyPr>
            <a:normAutofit/>
          </a:bodyPr>
          <a:lstStyle/>
          <a:p>
            <a:r>
              <a:rPr lang="es-ES" sz="3200" dirty="0"/>
              <a:t>Se </a:t>
            </a:r>
            <a:r>
              <a:rPr lang="es-ES" sz="3200" dirty="0" err="1"/>
              <a:t>instensifica</a:t>
            </a:r>
            <a:r>
              <a:rPr lang="es-ES" sz="3200" dirty="0"/>
              <a:t> el tema del juicio</a:t>
            </a:r>
            <a:endParaRPr lang="en-US" sz="3200" dirty="0"/>
          </a:p>
        </p:txBody>
      </p:sp>
      <p:sp>
        <p:nvSpPr>
          <p:cNvPr id="3" name="Content Placeholder 2">
            <a:extLst>
              <a:ext uri="{FF2B5EF4-FFF2-40B4-BE49-F238E27FC236}">
                <a16:creationId xmlns:a16="http://schemas.microsoft.com/office/drawing/2014/main" xmlns="" id="{0C5B07D1-707E-BA74-9824-8BB5744BA61D}"/>
              </a:ext>
            </a:extLst>
          </p:cNvPr>
          <p:cNvSpPr>
            <a:spLocks noGrp="1"/>
          </p:cNvSpPr>
          <p:nvPr>
            <p:ph idx="1"/>
          </p:nvPr>
        </p:nvSpPr>
        <p:spPr>
          <a:xfrm>
            <a:off x="318782" y="1128874"/>
            <a:ext cx="8825217" cy="4530367"/>
          </a:xfrm>
        </p:spPr>
        <p:txBody>
          <a:bodyPr>
            <a:normAutofit fontScale="92500"/>
          </a:bodyPr>
          <a:lstStyle/>
          <a:p>
            <a:r>
              <a:rPr lang="en-US" dirty="0" smtClean="0">
                <a:solidFill>
                  <a:schemeClr val="accent2"/>
                </a:solidFill>
              </a:rPr>
              <a:t>La </a:t>
            </a:r>
            <a:r>
              <a:rPr lang="en-US" dirty="0" err="1" smtClean="0">
                <a:solidFill>
                  <a:schemeClr val="accent2"/>
                </a:solidFill>
              </a:rPr>
              <a:t>parábola</a:t>
            </a:r>
            <a:r>
              <a:rPr lang="en-US" dirty="0" smtClean="0">
                <a:solidFill>
                  <a:schemeClr val="accent2"/>
                </a:solidFill>
              </a:rPr>
              <a:t> de las </a:t>
            </a:r>
            <a:r>
              <a:rPr lang="en-US" dirty="0" err="1" smtClean="0">
                <a:solidFill>
                  <a:schemeClr val="accent2"/>
                </a:solidFill>
              </a:rPr>
              <a:t>diez</a:t>
            </a:r>
            <a:r>
              <a:rPr lang="en-US" dirty="0" smtClean="0">
                <a:solidFill>
                  <a:schemeClr val="accent2"/>
                </a:solidFill>
              </a:rPr>
              <a:t> </a:t>
            </a:r>
            <a:r>
              <a:rPr lang="en-US" dirty="0" err="1" smtClean="0">
                <a:solidFill>
                  <a:schemeClr val="accent2"/>
                </a:solidFill>
              </a:rPr>
              <a:t>vírgenes</a:t>
            </a:r>
            <a:r>
              <a:rPr lang="en-US" dirty="0" smtClean="0">
                <a:solidFill>
                  <a:schemeClr val="accent2"/>
                </a:solidFill>
              </a:rPr>
              <a:t>, </a:t>
            </a:r>
            <a:r>
              <a:rPr lang="en-US" dirty="0">
                <a:solidFill>
                  <a:schemeClr val="accent2"/>
                </a:solidFill>
              </a:rPr>
              <a:t>25:1-13</a:t>
            </a:r>
          </a:p>
          <a:p>
            <a:r>
              <a:rPr lang="en-US" dirty="0" smtClean="0"/>
              <a:t>La </a:t>
            </a:r>
            <a:r>
              <a:rPr lang="en-US" dirty="0" err="1" smtClean="0"/>
              <a:t>parábola</a:t>
            </a:r>
            <a:r>
              <a:rPr lang="en-US" dirty="0" smtClean="0"/>
              <a:t> de </a:t>
            </a:r>
            <a:r>
              <a:rPr lang="en-US" dirty="0" err="1" smtClean="0"/>
              <a:t>los</a:t>
            </a:r>
            <a:r>
              <a:rPr lang="en-US" dirty="0" smtClean="0"/>
              <a:t> </a:t>
            </a:r>
            <a:r>
              <a:rPr lang="en-US" dirty="0" err="1" smtClean="0"/>
              <a:t>talentos</a:t>
            </a:r>
            <a:r>
              <a:rPr lang="en-US" dirty="0" smtClean="0"/>
              <a:t>, </a:t>
            </a:r>
            <a:r>
              <a:rPr lang="en-US" dirty="0"/>
              <a:t>25:14-30</a:t>
            </a:r>
          </a:p>
          <a:p>
            <a:pPr lvl="1"/>
            <a:r>
              <a:rPr lang="en-US" dirty="0" err="1" smtClean="0"/>
              <a:t>Cada</a:t>
            </a:r>
            <a:r>
              <a:rPr lang="en-US" dirty="0" smtClean="0"/>
              <a:t> persona </a:t>
            </a:r>
            <a:r>
              <a:rPr lang="en-US" dirty="0" err="1" smtClean="0"/>
              <a:t>será</a:t>
            </a:r>
            <a:r>
              <a:rPr lang="en-US" dirty="0" smtClean="0"/>
              <a:t> </a:t>
            </a:r>
            <a:r>
              <a:rPr lang="en-US" dirty="0" err="1" smtClean="0"/>
              <a:t>juzgada</a:t>
            </a:r>
            <a:r>
              <a:rPr lang="en-US" dirty="0" smtClean="0"/>
              <a:t> </a:t>
            </a:r>
            <a:r>
              <a:rPr lang="en-US" dirty="0" err="1" smtClean="0"/>
              <a:t>según</a:t>
            </a:r>
            <a:r>
              <a:rPr lang="en-US" dirty="0" smtClean="0"/>
              <a:t> </a:t>
            </a:r>
            <a:r>
              <a:rPr lang="en-US" dirty="0" err="1" smtClean="0"/>
              <a:t>hayan</a:t>
            </a:r>
            <a:r>
              <a:rPr lang="en-US" dirty="0" smtClean="0"/>
              <a:t> </a:t>
            </a:r>
            <a:r>
              <a:rPr lang="en-US" dirty="0" err="1" smtClean="0"/>
              <a:t>administrado</a:t>
            </a:r>
            <a:r>
              <a:rPr lang="en-US" dirty="0" smtClean="0"/>
              <a:t> lo que se les </a:t>
            </a:r>
            <a:r>
              <a:rPr lang="en-US" dirty="0" err="1" smtClean="0"/>
              <a:t>encomendó</a:t>
            </a:r>
            <a:r>
              <a:rPr lang="en-US" dirty="0" smtClean="0"/>
              <a:t>, </a:t>
            </a:r>
            <a:r>
              <a:rPr lang="en-US" dirty="0"/>
              <a:t>vv.14-28</a:t>
            </a:r>
          </a:p>
          <a:p>
            <a:pPr lvl="1"/>
            <a:r>
              <a:rPr lang="en-US" dirty="0" smtClean="0"/>
              <a:t>Los no </a:t>
            </a:r>
            <a:r>
              <a:rPr lang="en-US" dirty="0" err="1" smtClean="0"/>
              <a:t>preparados</a:t>
            </a:r>
            <a:r>
              <a:rPr lang="en-US" dirty="0" smtClean="0"/>
              <a:t> son </a:t>
            </a:r>
            <a:r>
              <a:rPr lang="en-US" dirty="0" err="1" smtClean="0"/>
              <a:t>echados</a:t>
            </a:r>
            <a:r>
              <a:rPr lang="en-US" dirty="0" smtClean="0"/>
              <a:t> </a:t>
            </a:r>
            <a:r>
              <a:rPr lang="en-US" dirty="0" err="1" smtClean="0"/>
              <a:t>en</a:t>
            </a:r>
            <a:r>
              <a:rPr lang="en-US" dirty="0" smtClean="0"/>
              <a:t> las </a:t>
            </a:r>
            <a:r>
              <a:rPr lang="en-US" dirty="0" err="1" smtClean="0"/>
              <a:t>tinieblas</a:t>
            </a:r>
            <a:r>
              <a:rPr lang="en-US" dirty="0" smtClean="0"/>
              <a:t>, </a:t>
            </a:r>
            <a:r>
              <a:rPr lang="en-US" dirty="0"/>
              <a:t>vv.29-30</a:t>
            </a:r>
          </a:p>
          <a:p>
            <a:r>
              <a:rPr lang="en-US" dirty="0" err="1" smtClean="0"/>
              <a:t>Descripción</a:t>
            </a:r>
            <a:r>
              <a:rPr lang="en-US" dirty="0" smtClean="0"/>
              <a:t> del </a:t>
            </a:r>
            <a:r>
              <a:rPr lang="en-US" dirty="0" err="1" smtClean="0"/>
              <a:t>Juicio</a:t>
            </a:r>
            <a:r>
              <a:rPr lang="en-US" dirty="0" smtClean="0"/>
              <a:t> Final, </a:t>
            </a:r>
            <a:r>
              <a:rPr lang="en-US" dirty="0"/>
              <a:t>25:31-46</a:t>
            </a:r>
          </a:p>
          <a:p>
            <a:pPr lvl="1"/>
            <a:r>
              <a:rPr lang="en-US" dirty="0" smtClean="0"/>
              <a:t>Los que </a:t>
            </a:r>
            <a:r>
              <a:rPr lang="en-US" dirty="0" err="1" smtClean="0"/>
              <a:t>aprovecharon</a:t>
            </a:r>
            <a:r>
              <a:rPr lang="en-US" dirty="0" smtClean="0"/>
              <a:t> las </a:t>
            </a:r>
            <a:r>
              <a:rPr lang="en-US" dirty="0" err="1" smtClean="0"/>
              <a:t>oportunidades</a:t>
            </a:r>
            <a:r>
              <a:rPr lang="en-US" dirty="0" smtClean="0"/>
              <a:t> que </a:t>
            </a:r>
            <a:r>
              <a:rPr lang="en-US" dirty="0" err="1" smtClean="0"/>
              <a:t>tuvieron</a:t>
            </a:r>
            <a:r>
              <a:rPr lang="en-US" dirty="0" smtClean="0"/>
              <a:t> son </a:t>
            </a:r>
            <a:r>
              <a:rPr lang="en-US" dirty="0" err="1" smtClean="0"/>
              <a:t>aceptos</a:t>
            </a:r>
            <a:r>
              <a:rPr lang="en-US" dirty="0" smtClean="0"/>
              <a:t>, </a:t>
            </a:r>
            <a:r>
              <a:rPr lang="en-US" dirty="0"/>
              <a:t>vv.34-40</a:t>
            </a:r>
          </a:p>
          <a:p>
            <a:pPr lvl="1"/>
            <a:r>
              <a:rPr lang="en-US" dirty="0" smtClean="0"/>
              <a:t>Los que no </a:t>
            </a:r>
            <a:r>
              <a:rPr lang="en-US" dirty="0" err="1" smtClean="0"/>
              <a:t>aprovecharon</a:t>
            </a:r>
            <a:r>
              <a:rPr lang="en-US" dirty="0" smtClean="0"/>
              <a:t> las </a:t>
            </a:r>
            <a:r>
              <a:rPr lang="en-US" dirty="0" err="1" smtClean="0"/>
              <a:t>oportunidades</a:t>
            </a:r>
            <a:r>
              <a:rPr lang="en-US" dirty="0" smtClean="0"/>
              <a:t> son </a:t>
            </a:r>
            <a:r>
              <a:rPr lang="en-US" dirty="0" err="1" smtClean="0"/>
              <a:t>rechazados</a:t>
            </a:r>
            <a:r>
              <a:rPr lang="en-US" dirty="0" smtClean="0"/>
              <a:t>, </a:t>
            </a:r>
            <a:r>
              <a:rPr lang="en-US" dirty="0"/>
              <a:t>vv.41-46</a:t>
            </a:r>
          </a:p>
        </p:txBody>
      </p:sp>
    </p:spTree>
    <p:extLst>
      <p:ext uri="{BB962C8B-B14F-4D97-AF65-F5344CB8AC3E}">
        <p14:creationId xmlns:p14="http://schemas.microsoft.com/office/powerpoint/2010/main" val="10409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442D81-A939-B12C-F8CD-553BD60E2D9F}"/>
              </a:ext>
            </a:extLst>
          </p:cNvPr>
          <p:cNvSpPr>
            <a:spLocks noGrp="1"/>
          </p:cNvSpPr>
          <p:nvPr>
            <p:ph type="title"/>
          </p:nvPr>
        </p:nvSpPr>
        <p:spPr>
          <a:xfrm>
            <a:off x="318783" y="123297"/>
            <a:ext cx="8649047" cy="794374"/>
          </a:xfrm>
        </p:spPr>
        <p:txBody>
          <a:bodyPr/>
          <a:lstStyle/>
          <a:p>
            <a:r>
              <a:rPr lang="en-US" dirty="0" smtClean="0"/>
              <a:t>Mateo </a:t>
            </a:r>
            <a:r>
              <a:rPr lang="en-US" dirty="0"/>
              <a:t>25:1-13 </a:t>
            </a:r>
            <a:r>
              <a:rPr lang="en-US" sz="2000" dirty="0" smtClean="0"/>
              <a:t>(NBLA)</a:t>
            </a:r>
            <a:endParaRPr lang="en-US" dirty="0"/>
          </a:p>
        </p:txBody>
      </p:sp>
      <p:sp>
        <p:nvSpPr>
          <p:cNvPr id="3" name="Content Placeholder 2">
            <a:extLst>
              <a:ext uri="{FF2B5EF4-FFF2-40B4-BE49-F238E27FC236}">
                <a16:creationId xmlns:a16="http://schemas.microsoft.com/office/drawing/2014/main" xmlns="" id="{D31BA9F6-351C-06B4-FD61-198E76AE869A}"/>
              </a:ext>
            </a:extLst>
          </p:cNvPr>
          <p:cNvSpPr>
            <a:spLocks noGrp="1"/>
          </p:cNvSpPr>
          <p:nvPr>
            <p:ph idx="1"/>
          </p:nvPr>
        </p:nvSpPr>
        <p:spPr>
          <a:xfrm>
            <a:off x="318783" y="849029"/>
            <a:ext cx="8529942" cy="4865972"/>
          </a:xfrm>
        </p:spPr>
        <p:txBody>
          <a:bodyPr>
            <a:noAutofit/>
          </a:bodyPr>
          <a:lstStyle/>
          <a:p>
            <a:pPr marL="0" indent="0" algn="just">
              <a:buNone/>
              <a:tabLst>
                <a:tab pos="228600" algn="l"/>
                <a:tab pos="457200" algn="l"/>
              </a:tabLst>
            </a:pPr>
            <a:r>
              <a:rPr lang="en-US" sz="1800" baseline="30000" dirty="0"/>
              <a:t>1 </a:t>
            </a:r>
            <a:r>
              <a:rPr lang="es-ES" sz="1800" dirty="0" smtClean="0"/>
              <a:t>Entonces </a:t>
            </a:r>
            <a:r>
              <a:rPr lang="es-ES" sz="1800" dirty="0"/>
              <a:t>el reino de los cielos será semejante a diez vírgenes que tomando sus lámparas, salieron a recibir al novio. </a:t>
            </a:r>
            <a:r>
              <a:rPr lang="es-ES" sz="1800" dirty="0" smtClean="0"/>
              <a:t>2 Y </a:t>
            </a:r>
            <a:r>
              <a:rPr lang="es-ES" sz="1800" dirty="0"/>
              <a:t>cinco de ellas eran insensatas, y cinco prudentes. </a:t>
            </a:r>
            <a:r>
              <a:rPr lang="es-ES" sz="1800" dirty="0" smtClean="0"/>
              <a:t>3 </a:t>
            </a:r>
            <a:r>
              <a:rPr lang="es-ES" sz="1800" dirty="0"/>
              <a:t>Porque las insensatas, al tomar sus lámparas, no tomaron aceite </a:t>
            </a:r>
            <a:r>
              <a:rPr lang="es-ES" sz="1800" dirty="0" smtClean="0"/>
              <a:t>consigo, 4 pero </a:t>
            </a:r>
            <a:r>
              <a:rPr lang="es-ES" sz="1800" dirty="0"/>
              <a:t>las prudentes tomaron aceite en frascos juntamente con sus lámparas. </a:t>
            </a:r>
            <a:r>
              <a:rPr lang="es-ES" sz="1800" dirty="0" smtClean="0"/>
              <a:t>5 Al </a:t>
            </a:r>
            <a:r>
              <a:rPr lang="es-ES" sz="1800" dirty="0"/>
              <a:t>tardarse el novio, a todas les dio sueño y se durmieron. </a:t>
            </a:r>
            <a:r>
              <a:rPr lang="es-ES" sz="1800" dirty="0" smtClean="0"/>
              <a:t>6 Pero </a:t>
            </a:r>
            <a:r>
              <a:rPr lang="es-ES" sz="1800" dirty="0"/>
              <a:t>a medianoche se oyó un clamor: “¡Aquí está el novio! Salgan a recibirlo.” </a:t>
            </a:r>
            <a:r>
              <a:rPr lang="es-ES" sz="1800" dirty="0" smtClean="0"/>
              <a:t>7 </a:t>
            </a:r>
            <a:r>
              <a:rPr lang="es-ES" sz="1800" dirty="0"/>
              <a:t>Entonces todas aquellas vírgenes se levantaron y arreglaron sus lámparas. </a:t>
            </a:r>
            <a:r>
              <a:rPr lang="es-ES" sz="1800" dirty="0" smtClean="0"/>
              <a:t>8 Y </a:t>
            </a:r>
            <a:r>
              <a:rPr lang="es-ES" sz="1800" dirty="0"/>
              <a:t>las insensatas dijeron a las prudentes: “Dennos de su aceite, porque nuestras lámparas se apagan”. </a:t>
            </a:r>
            <a:r>
              <a:rPr lang="es-ES" sz="1800" dirty="0" smtClean="0"/>
              <a:t>9 Pero </a:t>
            </a:r>
            <a:r>
              <a:rPr lang="es-ES" sz="1800" dirty="0"/>
              <a:t>las prudentes respondieron: “No, no sea que no haya suficiente para nosotras y para ustedes; vayan más bien a los que venden y compren para ustedes”. </a:t>
            </a:r>
            <a:r>
              <a:rPr lang="es-ES" sz="1800" dirty="0" smtClean="0"/>
              <a:t>10 Mientras </a:t>
            </a:r>
            <a:r>
              <a:rPr lang="es-ES" sz="1800" dirty="0"/>
              <a:t>ellas iban a comprar, vino el novio, y </a:t>
            </a:r>
            <a:r>
              <a:rPr lang="es-ES" sz="1800" b="1" i="1" dirty="0"/>
              <a:t>las que estaban preparadas entraron con él</a:t>
            </a:r>
            <a:r>
              <a:rPr lang="es-ES" sz="1800" dirty="0"/>
              <a:t> al banquete de bodas, y </a:t>
            </a:r>
            <a:r>
              <a:rPr lang="es-ES" sz="1800" b="1" i="1" dirty="0"/>
              <a:t>se cerró la puerta</a:t>
            </a:r>
            <a:r>
              <a:rPr lang="es-ES" sz="1800" dirty="0"/>
              <a:t>. </a:t>
            </a:r>
            <a:r>
              <a:rPr lang="es-ES" sz="1800" dirty="0" smtClean="0"/>
              <a:t>11 Después </a:t>
            </a:r>
            <a:r>
              <a:rPr lang="es-ES" sz="1800" dirty="0"/>
              <a:t>vinieron también las otras vírgenes, diciendo: “Señor, señor, ábrenos”. </a:t>
            </a:r>
            <a:r>
              <a:rPr lang="es-ES" sz="1800" dirty="0" smtClean="0"/>
              <a:t>12 </a:t>
            </a:r>
            <a:r>
              <a:rPr lang="es-ES" sz="1800" b="1" i="1" dirty="0" smtClean="0"/>
              <a:t>Pero </a:t>
            </a:r>
            <a:r>
              <a:rPr lang="es-ES" sz="1800" b="1" i="1" dirty="0"/>
              <a:t>él respondió: “En verdad les digo que no las conozco</a:t>
            </a:r>
            <a:r>
              <a:rPr lang="es-ES" sz="1800" dirty="0"/>
              <a:t>”.  13  </a:t>
            </a:r>
            <a:r>
              <a:rPr lang="es-ES" sz="1800" b="1" u="sng" dirty="0"/>
              <a:t>Velen</a:t>
            </a:r>
            <a:r>
              <a:rPr lang="es-ES" sz="1800" dirty="0"/>
              <a:t>, pues </a:t>
            </a:r>
            <a:r>
              <a:rPr lang="es-ES" sz="1800" b="1" u="sng" dirty="0"/>
              <a:t>no saben ni el día ni la hora</a:t>
            </a:r>
            <a:r>
              <a:rPr lang="es-ES" sz="1800" dirty="0" smtClean="0"/>
              <a:t>.</a:t>
            </a:r>
            <a:r>
              <a:rPr lang="en-US" sz="1800" dirty="0"/>
              <a:t> </a:t>
            </a:r>
            <a:r>
              <a:rPr lang="en-US" sz="1800" dirty="0" smtClean="0"/>
              <a:t>    </a:t>
            </a:r>
          </a:p>
          <a:p>
            <a:pPr marL="0" indent="0" algn="just">
              <a:buNone/>
              <a:tabLst>
                <a:tab pos="228600" algn="l"/>
                <a:tab pos="457200" algn="l"/>
              </a:tabLst>
            </a:pPr>
            <a:endParaRPr lang="es-ES" sz="1800" dirty="0" smtClean="0"/>
          </a:p>
        </p:txBody>
      </p:sp>
    </p:spTree>
    <p:extLst>
      <p:ext uri="{BB962C8B-B14F-4D97-AF65-F5344CB8AC3E}">
        <p14:creationId xmlns:p14="http://schemas.microsoft.com/office/powerpoint/2010/main" val="3689338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87074-37C1-3D1C-9C90-341ABB1598C5}"/>
              </a:ext>
            </a:extLst>
          </p:cNvPr>
          <p:cNvSpPr>
            <a:spLocks noGrp="1"/>
          </p:cNvSpPr>
          <p:nvPr>
            <p:ph type="title"/>
          </p:nvPr>
        </p:nvSpPr>
        <p:spPr>
          <a:xfrm>
            <a:off x="1051135" y="1764974"/>
            <a:ext cx="7041730" cy="2185051"/>
          </a:xfrm>
        </p:spPr>
        <p:txBody>
          <a:bodyPr>
            <a:normAutofit fontScale="90000"/>
          </a:bodyPr>
          <a:lstStyle/>
          <a:p>
            <a:r>
              <a:rPr lang="es-ES" dirty="0">
                <a:effectLst/>
              </a:rPr>
              <a:t>Enumere algunas cosas que las vírgenes insensatas hicieron </a:t>
            </a:r>
            <a:r>
              <a:rPr lang="es-ES" dirty="0" smtClean="0">
                <a:effectLst/>
              </a:rPr>
              <a:t/>
            </a:r>
            <a:br>
              <a:rPr lang="es-ES" dirty="0" smtClean="0">
                <a:effectLst/>
              </a:rPr>
            </a:br>
            <a:r>
              <a:rPr lang="es-ES" i="1" u="sng" dirty="0" smtClean="0">
                <a:effectLst/>
              </a:rPr>
              <a:t>bien</a:t>
            </a:r>
            <a:r>
              <a:rPr lang="es-ES" dirty="0" smtClean="0">
                <a:effectLst/>
              </a:rPr>
              <a:t> </a:t>
            </a:r>
            <a:br>
              <a:rPr lang="es-ES" dirty="0" smtClean="0">
                <a:effectLst/>
              </a:rPr>
            </a:br>
            <a:r>
              <a:rPr lang="es-ES" dirty="0" smtClean="0">
                <a:effectLst/>
              </a:rPr>
              <a:t>en </a:t>
            </a:r>
            <a:r>
              <a:rPr lang="es-ES" dirty="0">
                <a:effectLst/>
              </a:rPr>
              <a:t>la parábola</a:t>
            </a:r>
            <a:endParaRPr lang="en-US" dirty="0"/>
          </a:p>
        </p:txBody>
      </p:sp>
      <p:sp>
        <p:nvSpPr>
          <p:cNvPr id="3" name="TextBox 2">
            <a:extLst>
              <a:ext uri="{FF2B5EF4-FFF2-40B4-BE49-F238E27FC236}">
                <a16:creationId xmlns:a16="http://schemas.microsoft.com/office/drawing/2014/main" xmlns="" id="{B81ABAC7-D9EF-186C-3A08-D246500BDCBE}"/>
              </a:ext>
            </a:extLst>
          </p:cNvPr>
          <p:cNvSpPr txBox="1"/>
          <p:nvPr/>
        </p:nvSpPr>
        <p:spPr>
          <a:xfrm>
            <a:off x="0" y="0"/>
            <a:ext cx="2153752" cy="338554"/>
          </a:xfrm>
          <a:prstGeom prst="rect">
            <a:avLst/>
          </a:prstGeom>
          <a:noFill/>
        </p:spPr>
        <p:txBody>
          <a:bodyPr wrap="square" rtlCol="0">
            <a:spAutoFit/>
          </a:bodyPr>
          <a:lstStyle/>
          <a:p>
            <a:r>
              <a:rPr lang="en-US" sz="1600" dirty="0" err="1" smtClean="0">
                <a:solidFill>
                  <a:schemeClr val="accent2"/>
                </a:solidFill>
              </a:rPr>
              <a:t>Pregunta</a:t>
            </a:r>
            <a:r>
              <a:rPr lang="en-US" sz="1600" dirty="0" smtClean="0">
                <a:solidFill>
                  <a:schemeClr val="accent2"/>
                </a:solidFill>
              </a:rPr>
              <a:t> de </a:t>
            </a:r>
            <a:r>
              <a:rPr lang="en-US" sz="1600" dirty="0" err="1" smtClean="0">
                <a:solidFill>
                  <a:schemeClr val="accent2"/>
                </a:solidFill>
              </a:rPr>
              <a:t>reflexión</a:t>
            </a:r>
            <a:r>
              <a:rPr lang="en-US" sz="1600" dirty="0" smtClean="0">
                <a:solidFill>
                  <a:schemeClr val="accent2"/>
                </a:solidFill>
              </a:rPr>
              <a:t> 1</a:t>
            </a:r>
            <a:endParaRPr lang="en-US" sz="1600" dirty="0">
              <a:solidFill>
                <a:schemeClr val="accent2"/>
              </a:solidFill>
            </a:endParaRPr>
          </a:p>
        </p:txBody>
      </p:sp>
    </p:spTree>
    <p:extLst>
      <p:ext uri="{BB962C8B-B14F-4D97-AF65-F5344CB8AC3E}">
        <p14:creationId xmlns:p14="http://schemas.microsoft.com/office/powerpoint/2010/main" val="2584575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E106F9-55E3-9F70-FD10-D478E09734DD}"/>
              </a:ext>
            </a:extLst>
          </p:cNvPr>
          <p:cNvSpPr>
            <a:spLocks noGrp="1"/>
          </p:cNvSpPr>
          <p:nvPr>
            <p:ph type="title"/>
          </p:nvPr>
        </p:nvSpPr>
        <p:spPr/>
        <p:txBody>
          <a:bodyPr>
            <a:normAutofit fontScale="90000"/>
          </a:bodyPr>
          <a:lstStyle/>
          <a:p>
            <a:r>
              <a:rPr lang="en-US" dirty="0" smtClean="0"/>
              <a:t>Cinco de </a:t>
            </a:r>
            <a:r>
              <a:rPr lang="en-US" dirty="0" err="1" smtClean="0"/>
              <a:t>ellas</a:t>
            </a:r>
            <a:r>
              <a:rPr lang="en-US" dirty="0" smtClean="0"/>
              <a:t> </a:t>
            </a:r>
            <a:r>
              <a:rPr lang="en-US" dirty="0" err="1" smtClean="0"/>
              <a:t>eran</a:t>
            </a:r>
            <a:r>
              <a:rPr lang="en-US" dirty="0" smtClean="0"/>
              <a:t> </a:t>
            </a:r>
            <a:r>
              <a:rPr lang="en-US" dirty="0" err="1" smtClean="0"/>
              <a:t>insensatas</a:t>
            </a:r>
            <a:endParaRPr lang="en-US" dirty="0"/>
          </a:p>
        </p:txBody>
      </p:sp>
      <p:sp>
        <p:nvSpPr>
          <p:cNvPr id="3" name="Text Placeholder 2">
            <a:extLst>
              <a:ext uri="{FF2B5EF4-FFF2-40B4-BE49-F238E27FC236}">
                <a16:creationId xmlns:a16="http://schemas.microsoft.com/office/drawing/2014/main" xmlns="" id="{2CA7F214-1302-3177-8CB1-B6CD1A5EE95F}"/>
              </a:ext>
            </a:extLst>
          </p:cNvPr>
          <p:cNvSpPr>
            <a:spLocks noGrp="1"/>
          </p:cNvSpPr>
          <p:nvPr>
            <p:ph type="body" idx="1"/>
          </p:nvPr>
        </p:nvSpPr>
        <p:spPr>
          <a:xfrm>
            <a:off x="284480" y="1180808"/>
            <a:ext cx="4213702" cy="686593"/>
          </a:xfrm>
        </p:spPr>
        <p:txBody>
          <a:bodyPr vert="horz" lIns="91440" tIns="45720" rIns="91440" bIns="45720" rtlCol="0" anchor="b">
            <a:normAutofit fontScale="92500" lnSpcReduction="20000"/>
          </a:bodyPr>
          <a:lstStyle/>
          <a:p>
            <a:r>
              <a:rPr lang="en-US" sz="2800" i="1" dirty="0" smtClean="0">
                <a:solidFill>
                  <a:schemeClr val="accent2"/>
                </a:solidFill>
              </a:rPr>
              <a:t>Lo que </a:t>
            </a:r>
            <a:r>
              <a:rPr lang="en-US" sz="2800" i="1" dirty="0" err="1" smtClean="0">
                <a:solidFill>
                  <a:schemeClr val="accent2"/>
                </a:solidFill>
              </a:rPr>
              <a:t>hicieron</a:t>
            </a:r>
            <a:r>
              <a:rPr lang="en-US" sz="2800" i="1" dirty="0" smtClean="0">
                <a:solidFill>
                  <a:schemeClr val="accent2"/>
                </a:solidFill>
              </a:rPr>
              <a:t> </a:t>
            </a:r>
            <a:r>
              <a:rPr lang="en-US" sz="2800" i="1" dirty="0" err="1" smtClean="0">
                <a:solidFill>
                  <a:schemeClr val="accent2"/>
                </a:solidFill>
              </a:rPr>
              <a:t>bien</a:t>
            </a:r>
            <a:r>
              <a:rPr lang="en-US" sz="2800" i="1" dirty="0" smtClean="0">
                <a:solidFill>
                  <a:schemeClr val="accent2"/>
                </a:solidFill>
              </a:rPr>
              <a:t>:</a:t>
            </a:r>
            <a:endParaRPr lang="en-US" sz="2800" i="1" dirty="0">
              <a:solidFill>
                <a:schemeClr val="accent2"/>
              </a:solidFill>
            </a:endParaRPr>
          </a:p>
        </p:txBody>
      </p:sp>
      <p:sp>
        <p:nvSpPr>
          <p:cNvPr id="4" name="Content Placeholder 3">
            <a:extLst>
              <a:ext uri="{FF2B5EF4-FFF2-40B4-BE49-F238E27FC236}">
                <a16:creationId xmlns:a16="http://schemas.microsoft.com/office/drawing/2014/main" xmlns="" id="{4D2BEB38-7884-A3E8-3B47-B1474C3BAB9F}"/>
              </a:ext>
            </a:extLst>
          </p:cNvPr>
          <p:cNvSpPr>
            <a:spLocks noGrp="1"/>
          </p:cNvSpPr>
          <p:nvPr>
            <p:ph sz="half" idx="2"/>
          </p:nvPr>
        </p:nvSpPr>
        <p:spPr/>
        <p:txBody>
          <a:bodyPr/>
          <a:lstStyle/>
          <a:p>
            <a:r>
              <a:rPr lang="en-US" dirty="0" smtClean="0"/>
              <a:t>Se </a:t>
            </a:r>
            <a:r>
              <a:rPr lang="en-US" dirty="0" err="1" smtClean="0"/>
              <a:t>presentaron</a:t>
            </a:r>
            <a:endParaRPr lang="en-US" dirty="0"/>
          </a:p>
          <a:p>
            <a:r>
              <a:rPr lang="en-US" dirty="0" err="1" smtClean="0"/>
              <a:t>Trajeron</a:t>
            </a:r>
            <a:r>
              <a:rPr lang="en-US" dirty="0" smtClean="0"/>
              <a:t> </a:t>
            </a:r>
            <a:r>
              <a:rPr lang="en-US" dirty="0" err="1" smtClean="0"/>
              <a:t>lámparas</a:t>
            </a:r>
            <a:endParaRPr lang="en-US" dirty="0"/>
          </a:p>
          <a:p>
            <a:r>
              <a:rPr lang="en-US" dirty="0" err="1" smtClean="0"/>
              <a:t>Esperaron</a:t>
            </a:r>
            <a:r>
              <a:rPr lang="en-US" dirty="0" smtClean="0"/>
              <a:t> al </a:t>
            </a:r>
            <a:r>
              <a:rPr lang="en-US" dirty="0" err="1" smtClean="0"/>
              <a:t>novio</a:t>
            </a:r>
            <a:endParaRPr lang="en-US" dirty="0"/>
          </a:p>
          <a:p>
            <a:r>
              <a:rPr lang="es-ES" dirty="0" smtClean="0"/>
              <a:t>Respondieron al llamado</a:t>
            </a:r>
            <a:endParaRPr lang="en-US" dirty="0"/>
          </a:p>
        </p:txBody>
      </p:sp>
      <p:sp>
        <p:nvSpPr>
          <p:cNvPr id="8" name="Text Placeholder 7">
            <a:extLst>
              <a:ext uri="{FF2B5EF4-FFF2-40B4-BE49-F238E27FC236}">
                <a16:creationId xmlns:a16="http://schemas.microsoft.com/office/drawing/2014/main" xmlns="" id="{4C2051BB-5C0A-E7C4-393C-90FBF2679D5A}"/>
              </a:ext>
            </a:extLst>
          </p:cNvPr>
          <p:cNvSpPr>
            <a:spLocks noGrp="1"/>
          </p:cNvSpPr>
          <p:nvPr>
            <p:ph type="body" sz="quarter" idx="3"/>
          </p:nvPr>
        </p:nvSpPr>
        <p:spPr/>
        <p:txBody>
          <a:bodyPr/>
          <a:lstStyle/>
          <a:p>
            <a:endParaRPr lang="en-US"/>
          </a:p>
        </p:txBody>
      </p:sp>
      <p:sp>
        <p:nvSpPr>
          <p:cNvPr id="10" name="Content Placeholder 9">
            <a:extLst>
              <a:ext uri="{FF2B5EF4-FFF2-40B4-BE49-F238E27FC236}">
                <a16:creationId xmlns:a16="http://schemas.microsoft.com/office/drawing/2014/main" xmlns="" id="{98C8AB39-B3A5-3CBF-D08A-AB84A8C484B7}"/>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24808029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87074-37C1-3D1C-9C90-341ABB1598C5}"/>
              </a:ext>
            </a:extLst>
          </p:cNvPr>
          <p:cNvSpPr>
            <a:spLocks noGrp="1"/>
          </p:cNvSpPr>
          <p:nvPr>
            <p:ph type="title"/>
          </p:nvPr>
        </p:nvSpPr>
        <p:spPr>
          <a:xfrm>
            <a:off x="1051135" y="1764974"/>
            <a:ext cx="7041730" cy="2185051"/>
          </a:xfrm>
        </p:spPr>
        <p:txBody>
          <a:bodyPr>
            <a:normAutofit fontScale="90000"/>
          </a:bodyPr>
          <a:lstStyle/>
          <a:p>
            <a:r>
              <a:rPr lang="es-ES" dirty="0">
                <a:effectLst/>
              </a:rPr>
              <a:t>Enumere algunas cosas que las vírgenes insensatas hicieron </a:t>
            </a:r>
            <a:r>
              <a:rPr lang="es-ES" dirty="0" smtClean="0">
                <a:effectLst/>
              </a:rPr>
              <a:t/>
            </a:r>
            <a:br>
              <a:rPr lang="es-ES" dirty="0" smtClean="0">
                <a:effectLst/>
              </a:rPr>
            </a:br>
            <a:r>
              <a:rPr lang="es-ES" i="1" u="sng" dirty="0" smtClean="0">
                <a:effectLst/>
              </a:rPr>
              <a:t>mal</a:t>
            </a:r>
            <a:r>
              <a:rPr lang="es-ES" dirty="0" smtClean="0">
                <a:effectLst/>
              </a:rPr>
              <a:t/>
            </a:r>
            <a:br>
              <a:rPr lang="es-ES" dirty="0" smtClean="0">
                <a:effectLst/>
              </a:rPr>
            </a:br>
            <a:r>
              <a:rPr lang="es-ES" dirty="0" smtClean="0">
                <a:effectLst/>
              </a:rPr>
              <a:t>en </a:t>
            </a:r>
            <a:r>
              <a:rPr lang="es-ES" dirty="0">
                <a:effectLst/>
              </a:rPr>
              <a:t>la parábola</a:t>
            </a:r>
            <a:endParaRPr lang="en-US" dirty="0"/>
          </a:p>
        </p:txBody>
      </p:sp>
      <p:sp>
        <p:nvSpPr>
          <p:cNvPr id="3" name="TextBox 2">
            <a:extLst>
              <a:ext uri="{FF2B5EF4-FFF2-40B4-BE49-F238E27FC236}">
                <a16:creationId xmlns:a16="http://schemas.microsoft.com/office/drawing/2014/main" xmlns="" id="{B81ABAC7-D9EF-186C-3A08-D246500BDCBE}"/>
              </a:ext>
            </a:extLst>
          </p:cNvPr>
          <p:cNvSpPr txBox="1"/>
          <p:nvPr/>
        </p:nvSpPr>
        <p:spPr>
          <a:xfrm>
            <a:off x="0" y="0"/>
            <a:ext cx="2153752" cy="338554"/>
          </a:xfrm>
          <a:prstGeom prst="rect">
            <a:avLst/>
          </a:prstGeom>
          <a:noFill/>
        </p:spPr>
        <p:txBody>
          <a:bodyPr wrap="square" rtlCol="0">
            <a:spAutoFit/>
          </a:bodyPr>
          <a:lstStyle/>
          <a:p>
            <a:r>
              <a:rPr lang="en-US" sz="1600" dirty="0" err="1" smtClean="0">
                <a:solidFill>
                  <a:schemeClr val="accent2"/>
                </a:solidFill>
              </a:rPr>
              <a:t>Pregunta</a:t>
            </a:r>
            <a:r>
              <a:rPr lang="en-US" sz="1600" dirty="0" smtClean="0">
                <a:solidFill>
                  <a:schemeClr val="accent2"/>
                </a:solidFill>
              </a:rPr>
              <a:t> de </a:t>
            </a:r>
            <a:r>
              <a:rPr lang="en-US" sz="1600" dirty="0" err="1" smtClean="0">
                <a:solidFill>
                  <a:schemeClr val="accent2"/>
                </a:solidFill>
              </a:rPr>
              <a:t>reflexión</a:t>
            </a:r>
            <a:r>
              <a:rPr lang="en-US" sz="1600" dirty="0" smtClean="0">
                <a:solidFill>
                  <a:schemeClr val="accent2"/>
                </a:solidFill>
              </a:rPr>
              <a:t> 1</a:t>
            </a:r>
            <a:endParaRPr lang="en-US" sz="1600" dirty="0">
              <a:solidFill>
                <a:schemeClr val="accent2"/>
              </a:solidFill>
            </a:endParaRPr>
          </a:p>
        </p:txBody>
      </p:sp>
    </p:spTree>
    <p:extLst>
      <p:ext uri="{BB962C8B-B14F-4D97-AF65-F5344CB8AC3E}">
        <p14:creationId xmlns:p14="http://schemas.microsoft.com/office/powerpoint/2010/main" val="3704381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E106F9-55E3-9F70-FD10-D478E09734DD}"/>
              </a:ext>
            </a:extLst>
          </p:cNvPr>
          <p:cNvSpPr>
            <a:spLocks noGrp="1"/>
          </p:cNvSpPr>
          <p:nvPr>
            <p:ph type="title"/>
          </p:nvPr>
        </p:nvSpPr>
        <p:spPr/>
        <p:txBody>
          <a:bodyPr>
            <a:normAutofit fontScale="90000"/>
          </a:bodyPr>
          <a:lstStyle/>
          <a:p>
            <a:r>
              <a:rPr lang="en-US" dirty="0" smtClean="0"/>
              <a:t>Cinco de </a:t>
            </a:r>
            <a:r>
              <a:rPr lang="en-US" dirty="0" err="1" smtClean="0"/>
              <a:t>ellas</a:t>
            </a:r>
            <a:r>
              <a:rPr lang="en-US" dirty="0" smtClean="0"/>
              <a:t> </a:t>
            </a:r>
            <a:r>
              <a:rPr lang="en-US" dirty="0" err="1" smtClean="0"/>
              <a:t>eran</a:t>
            </a:r>
            <a:r>
              <a:rPr lang="en-US" dirty="0" smtClean="0"/>
              <a:t> </a:t>
            </a:r>
            <a:r>
              <a:rPr lang="en-US" dirty="0" err="1" smtClean="0"/>
              <a:t>insensatas</a:t>
            </a:r>
            <a:endParaRPr lang="en-US" dirty="0"/>
          </a:p>
        </p:txBody>
      </p:sp>
      <p:sp>
        <p:nvSpPr>
          <p:cNvPr id="3" name="Text Placeholder 2">
            <a:extLst>
              <a:ext uri="{FF2B5EF4-FFF2-40B4-BE49-F238E27FC236}">
                <a16:creationId xmlns:a16="http://schemas.microsoft.com/office/drawing/2014/main" xmlns="" id="{2CA7F214-1302-3177-8CB1-B6CD1A5EE95F}"/>
              </a:ext>
            </a:extLst>
          </p:cNvPr>
          <p:cNvSpPr>
            <a:spLocks noGrp="1"/>
          </p:cNvSpPr>
          <p:nvPr>
            <p:ph type="body" idx="1"/>
          </p:nvPr>
        </p:nvSpPr>
        <p:spPr>
          <a:xfrm>
            <a:off x="284480" y="1180808"/>
            <a:ext cx="4429410" cy="686593"/>
          </a:xfrm>
        </p:spPr>
        <p:txBody>
          <a:bodyPr vert="horz" lIns="91440" tIns="45720" rIns="91440" bIns="45720" rtlCol="0" anchor="b">
            <a:normAutofit fontScale="92500"/>
          </a:bodyPr>
          <a:lstStyle/>
          <a:p>
            <a:r>
              <a:rPr lang="en-US" sz="2800" i="1" dirty="0" smtClean="0">
                <a:solidFill>
                  <a:schemeClr val="accent2"/>
                </a:solidFill>
              </a:rPr>
              <a:t>Lo que </a:t>
            </a:r>
            <a:r>
              <a:rPr lang="en-US" sz="2800" i="1" dirty="0" err="1" smtClean="0">
                <a:solidFill>
                  <a:schemeClr val="accent2"/>
                </a:solidFill>
              </a:rPr>
              <a:t>hicieron</a:t>
            </a:r>
            <a:r>
              <a:rPr lang="en-US" sz="2800" i="1" dirty="0" smtClean="0">
                <a:solidFill>
                  <a:schemeClr val="accent2"/>
                </a:solidFill>
              </a:rPr>
              <a:t> </a:t>
            </a:r>
            <a:r>
              <a:rPr lang="en-US" sz="2800" i="1" dirty="0" err="1" smtClean="0">
                <a:solidFill>
                  <a:schemeClr val="accent2"/>
                </a:solidFill>
              </a:rPr>
              <a:t>bien</a:t>
            </a:r>
            <a:r>
              <a:rPr lang="en-US" sz="2800" i="1" dirty="0" smtClean="0">
                <a:solidFill>
                  <a:schemeClr val="accent2"/>
                </a:solidFill>
              </a:rPr>
              <a:t>:</a:t>
            </a:r>
            <a:endParaRPr lang="en-US" sz="2800" i="1" dirty="0">
              <a:solidFill>
                <a:schemeClr val="accent2"/>
              </a:solidFill>
            </a:endParaRPr>
          </a:p>
        </p:txBody>
      </p:sp>
      <p:sp>
        <p:nvSpPr>
          <p:cNvPr id="4" name="Content Placeholder 3">
            <a:extLst>
              <a:ext uri="{FF2B5EF4-FFF2-40B4-BE49-F238E27FC236}">
                <a16:creationId xmlns:a16="http://schemas.microsoft.com/office/drawing/2014/main" xmlns="" id="{4D2BEB38-7884-A3E8-3B47-B1474C3BAB9F}"/>
              </a:ext>
            </a:extLst>
          </p:cNvPr>
          <p:cNvSpPr>
            <a:spLocks noGrp="1"/>
          </p:cNvSpPr>
          <p:nvPr>
            <p:ph sz="half" idx="2"/>
          </p:nvPr>
        </p:nvSpPr>
        <p:spPr/>
        <p:txBody>
          <a:bodyPr/>
          <a:lstStyle/>
          <a:p>
            <a:r>
              <a:rPr lang="en-US" dirty="0" smtClean="0"/>
              <a:t>Se </a:t>
            </a:r>
            <a:r>
              <a:rPr lang="en-US" dirty="0" err="1" smtClean="0"/>
              <a:t>presentaron</a:t>
            </a:r>
            <a:endParaRPr lang="en-US" dirty="0"/>
          </a:p>
          <a:p>
            <a:r>
              <a:rPr lang="en-US" dirty="0" err="1" smtClean="0"/>
              <a:t>Trajeron</a:t>
            </a:r>
            <a:r>
              <a:rPr lang="en-US" dirty="0" smtClean="0"/>
              <a:t> </a:t>
            </a:r>
            <a:r>
              <a:rPr lang="en-US" dirty="0" err="1" smtClean="0"/>
              <a:t>lámparas</a:t>
            </a:r>
            <a:endParaRPr lang="en-US" dirty="0"/>
          </a:p>
          <a:p>
            <a:r>
              <a:rPr lang="en-US" dirty="0" err="1" smtClean="0"/>
              <a:t>Esperaron</a:t>
            </a:r>
            <a:r>
              <a:rPr lang="en-US" dirty="0" smtClean="0"/>
              <a:t> al </a:t>
            </a:r>
            <a:r>
              <a:rPr lang="en-US" dirty="0" err="1" smtClean="0"/>
              <a:t>novio</a:t>
            </a:r>
            <a:endParaRPr lang="en-US" dirty="0"/>
          </a:p>
          <a:p>
            <a:r>
              <a:rPr lang="es-ES" dirty="0" smtClean="0"/>
              <a:t>Respondieron al llamado</a:t>
            </a:r>
            <a:endParaRPr lang="en-US" dirty="0"/>
          </a:p>
        </p:txBody>
      </p:sp>
      <p:sp>
        <p:nvSpPr>
          <p:cNvPr id="8" name="Text Placeholder 7">
            <a:extLst>
              <a:ext uri="{FF2B5EF4-FFF2-40B4-BE49-F238E27FC236}">
                <a16:creationId xmlns:a16="http://schemas.microsoft.com/office/drawing/2014/main" xmlns="" id="{4C2051BB-5C0A-E7C4-393C-90FBF2679D5A}"/>
              </a:ext>
            </a:extLst>
          </p:cNvPr>
          <p:cNvSpPr>
            <a:spLocks noGrp="1"/>
          </p:cNvSpPr>
          <p:nvPr>
            <p:ph type="body" sz="quarter" idx="3"/>
          </p:nvPr>
        </p:nvSpPr>
        <p:spPr>
          <a:xfrm>
            <a:off x="4629150" y="1180807"/>
            <a:ext cx="4291330" cy="686593"/>
          </a:xfrm>
        </p:spPr>
        <p:txBody>
          <a:bodyPr>
            <a:normAutofit/>
          </a:bodyPr>
          <a:lstStyle/>
          <a:p>
            <a:r>
              <a:rPr lang="en-US" sz="2600" i="1" dirty="0">
                <a:solidFill>
                  <a:schemeClr val="accent2"/>
                </a:solidFill>
              </a:rPr>
              <a:t>Lo que </a:t>
            </a:r>
            <a:r>
              <a:rPr lang="en-US" sz="2600" i="1" dirty="0" err="1">
                <a:solidFill>
                  <a:schemeClr val="accent2"/>
                </a:solidFill>
              </a:rPr>
              <a:t>hicieron</a:t>
            </a:r>
            <a:r>
              <a:rPr lang="en-US" sz="2600" i="1" dirty="0">
                <a:solidFill>
                  <a:schemeClr val="accent2"/>
                </a:solidFill>
              </a:rPr>
              <a:t> </a:t>
            </a:r>
            <a:r>
              <a:rPr lang="en-US" sz="2600" i="1" dirty="0" smtClean="0">
                <a:solidFill>
                  <a:schemeClr val="accent2"/>
                </a:solidFill>
              </a:rPr>
              <a:t>mal:</a:t>
            </a:r>
            <a:endParaRPr lang="en-US" sz="2600" i="1" dirty="0">
              <a:solidFill>
                <a:schemeClr val="accent2"/>
              </a:solidFill>
            </a:endParaRPr>
          </a:p>
        </p:txBody>
      </p:sp>
      <p:sp>
        <p:nvSpPr>
          <p:cNvPr id="10" name="Content Placeholder 9">
            <a:extLst>
              <a:ext uri="{FF2B5EF4-FFF2-40B4-BE49-F238E27FC236}">
                <a16:creationId xmlns:a16="http://schemas.microsoft.com/office/drawing/2014/main" xmlns="" id="{98C8AB39-B3A5-3CBF-D08A-AB84A8C484B7}"/>
              </a:ext>
            </a:extLst>
          </p:cNvPr>
          <p:cNvSpPr>
            <a:spLocks noGrp="1"/>
          </p:cNvSpPr>
          <p:nvPr>
            <p:ph sz="quarter" idx="4"/>
          </p:nvPr>
        </p:nvSpPr>
        <p:spPr/>
        <p:txBody>
          <a:bodyPr/>
          <a:lstStyle/>
          <a:p>
            <a:r>
              <a:rPr lang="es-ES" dirty="0" smtClean="0"/>
              <a:t>No trajeron aceite</a:t>
            </a:r>
          </a:p>
          <a:p>
            <a:r>
              <a:rPr lang="es-ES" dirty="0" smtClean="0"/>
              <a:t>No aprovecharon el tiempo que tenían para conseguir aceite</a:t>
            </a:r>
          </a:p>
          <a:p>
            <a:r>
              <a:rPr lang="es-ES" dirty="0" smtClean="0"/>
              <a:t>Quisieron tomar prestado el aceite de las demás</a:t>
            </a:r>
            <a:endParaRPr lang="en-US" dirty="0"/>
          </a:p>
        </p:txBody>
      </p:sp>
    </p:spTree>
    <p:extLst>
      <p:ext uri="{BB962C8B-B14F-4D97-AF65-F5344CB8AC3E}">
        <p14:creationId xmlns:p14="http://schemas.microsoft.com/office/powerpoint/2010/main" val="2019937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6E34D72-D553-6181-40D3-F7A53EBD29DA}"/>
              </a:ext>
            </a:extLst>
          </p:cNvPr>
          <p:cNvSpPr/>
          <p:nvPr/>
        </p:nvSpPr>
        <p:spPr>
          <a:xfrm>
            <a:off x="0" y="1927469"/>
            <a:ext cx="9144000" cy="1860062"/>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circular logo with a lamp and oil drop&#10;&#10;Description automatically generated">
            <a:extLst>
              <a:ext uri="{FF2B5EF4-FFF2-40B4-BE49-F238E27FC236}">
                <a16:creationId xmlns:a16="http://schemas.microsoft.com/office/drawing/2014/main" xmlns="" id="{3F35BD5C-6838-F9D3-B714-CB6B6B150AF5}"/>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2036"/>
          <a:stretch/>
        </p:blipFill>
        <p:spPr>
          <a:xfrm>
            <a:off x="1422239" y="2039190"/>
            <a:ext cx="1616075" cy="1636618"/>
          </a:xfrm>
        </p:spPr>
      </p:pic>
      <p:sp>
        <p:nvSpPr>
          <p:cNvPr id="7" name="TextBox 6">
            <a:extLst>
              <a:ext uri="{FF2B5EF4-FFF2-40B4-BE49-F238E27FC236}">
                <a16:creationId xmlns:a16="http://schemas.microsoft.com/office/drawing/2014/main" xmlns="" id="{7B5F7A86-D215-DAEC-B19E-0D391C51E170}"/>
              </a:ext>
            </a:extLst>
          </p:cNvPr>
          <p:cNvSpPr txBox="1"/>
          <p:nvPr/>
        </p:nvSpPr>
        <p:spPr>
          <a:xfrm>
            <a:off x="3340204" y="2165001"/>
            <a:ext cx="4479493" cy="1384995"/>
          </a:xfrm>
          <a:prstGeom prst="rect">
            <a:avLst/>
          </a:prstGeom>
          <a:noFill/>
        </p:spPr>
        <p:txBody>
          <a:bodyPr wrap="square" rtlCol="0">
            <a:spAutoFit/>
          </a:bodyPr>
          <a:lstStyle/>
          <a:p>
            <a:pPr algn="just"/>
            <a:r>
              <a:rPr lang="en-US" sz="2800" i="1" dirty="0" err="1" smtClean="0">
                <a:solidFill>
                  <a:schemeClr val="accent1"/>
                </a:solidFill>
                <a:effectLst>
                  <a:outerShdw blurRad="38100" dist="38100" dir="2700000" algn="tl">
                    <a:srgbClr val="000000">
                      <a:alpha val="43137"/>
                    </a:srgbClr>
                  </a:outerShdw>
                </a:effectLst>
                <a:latin typeface="Metropolis Semi Bold" panose="00000700000000000000" pitchFamily="2" charset="0"/>
              </a:rPr>
              <a:t>Aplicación</a:t>
            </a:r>
            <a:r>
              <a:rPr lang="en-US" sz="2800" i="1" dirty="0" smtClean="0">
                <a:solidFill>
                  <a:schemeClr val="accent1"/>
                </a:solidFill>
                <a:effectLst>
                  <a:outerShdw blurRad="38100" dist="38100" dir="2700000" algn="tl">
                    <a:srgbClr val="000000">
                      <a:alpha val="43137"/>
                    </a:srgbClr>
                  </a:outerShdw>
                </a:effectLst>
                <a:latin typeface="Metropolis Semi Bold" panose="00000700000000000000" pitchFamily="2" charset="0"/>
              </a:rPr>
              <a:t> </a:t>
            </a:r>
            <a:r>
              <a:rPr lang="en-US" sz="2800" i="1" dirty="0" err="1" smtClean="0">
                <a:solidFill>
                  <a:schemeClr val="accent1"/>
                </a:solidFill>
                <a:effectLst>
                  <a:outerShdw blurRad="38100" dist="38100" dir="2700000" algn="tl">
                    <a:srgbClr val="000000">
                      <a:alpha val="43137"/>
                    </a:srgbClr>
                  </a:outerShdw>
                </a:effectLst>
                <a:latin typeface="Metropolis Semi Bold" panose="00000700000000000000" pitchFamily="2" charset="0"/>
              </a:rPr>
              <a:t>secundaria</a:t>
            </a:r>
            <a:r>
              <a:rPr lang="en-US" sz="2800" i="1" dirty="0" smtClean="0">
                <a:solidFill>
                  <a:schemeClr val="accent1"/>
                </a:solidFill>
                <a:effectLst>
                  <a:outerShdw blurRad="38100" dist="38100" dir="2700000" algn="tl">
                    <a:srgbClr val="000000">
                      <a:alpha val="43137"/>
                    </a:srgbClr>
                  </a:outerShdw>
                </a:effectLst>
                <a:latin typeface="Metropolis Semi Bold" panose="00000700000000000000" pitchFamily="2" charset="0"/>
              </a:rPr>
              <a:t>:</a:t>
            </a:r>
            <a:endParaRPr lang="en-US" sz="2800" i="1" dirty="0">
              <a:solidFill>
                <a:schemeClr val="accent1"/>
              </a:solidFill>
              <a:effectLst>
                <a:outerShdw blurRad="38100" dist="38100" dir="2700000" algn="tl">
                  <a:srgbClr val="000000">
                    <a:alpha val="43137"/>
                  </a:srgbClr>
                </a:outerShdw>
              </a:effectLst>
              <a:latin typeface="Metropolis Semi Bold" panose="00000700000000000000" pitchFamily="2" charset="0"/>
            </a:endParaRPr>
          </a:p>
          <a:p>
            <a:pPr algn="just"/>
            <a:r>
              <a:rPr lang="en-US" sz="2800" i="1" dirty="0" smtClean="0">
                <a:solidFill>
                  <a:srgbClr val="004742"/>
                </a:solidFill>
                <a:latin typeface="Metropolis Semi Bold" panose="00000700000000000000" pitchFamily="2" charset="0"/>
              </a:rPr>
              <a:t>No </a:t>
            </a:r>
            <a:r>
              <a:rPr lang="en-US" sz="2800" i="1" dirty="0" err="1" smtClean="0">
                <a:solidFill>
                  <a:srgbClr val="004742"/>
                </a:solidFill>
                <a:latin typeface="Metropolis Semi Bold" panose="00000700000000000000" pitchFamily="2" charset="0"/>
              </a:rPr>
              <a:t>podemos</a:t>
            </a:r>
            <a:r>
              <a:rPr lang="en-US" sz="2800" i="1" dirty="0" smtClean="0">
                <a:solidFill>
                  <a:srgbClr val="004742"/>
                </a:solidFill>
                <a:latin typeface="Metropolis Semi Bold" panose="00000700000000000000" pitchFamily="2" charset="0"/>
              </a:rPr>
              <a:t> </a:t>
            </a:r>
            <a:r>
              <a:rPr lang="en-US" sz="2800" i="1" dirty="0" err="1" smtClean="0">
                <a:solidFill>
                  <a:srgbClr val="004742"/>
                </a:solidFill>
                <a:latin typeface="Metropolis Semi Bold" panose="00000700000000000000" pitchFamily="2" charset="0"/>
              </a:rPr>
              <a:t>tomar</a:t>
            </a:r>
            <a:r>
              <a:rPr lang="en-US" sz="2800" i="1" dirty="0" smtClean="0">
                <a:solidFill>
                  <a:srgbClr val="004742"/>
                </a:solidFill>
                <a:latin typeface="Metropolis Semi Bold" panose="00000700000000000000" pitchFamily="2" charset="0"/>
              </a:rPr>
              <a:t> </a:t>
            </a:r>
            <a:r>
              <a:rPr lang="en-US" sz="2800" i="1" dirty="0" err="1" smtClean="0">
                <a:solidFill>
                  <a:srgbClr val="004742"/>
                </a:solidFill>
                <a:latin typeface="Metropolis Semi Bold" panose="00000700000000000000" pitchFamily="2" charset="0"/>
              </a:rPr>
              <a:t>prestado</a:t>
            </a:r>
            <a:r>
              <a:rPr lang="en-US" sz="2800" i="1" dirty="0" smtClean="0">
                <a:solidFill>
                  <a:srgbClr val="004742"/>
                </a:solidFill>
                <a:latin typeface="Metropolis Semi Bold" panose="00000700000000000000" pitchFamily="2" charset="0"/>
              </a:rPr>
              <a:t> el </a:t>
            </a:r>
            <a:r>
              <a:rPr lang="en-US" sz="2800" i="1" dirty="0" err="1" smtClean="0">
                <a:solidFill>
                  <a:srgbClr val="004742"/>
                </a:solidFill>
                <a:latin typeface="Metropolis Semi Bold" panose="00000700000000000000" pitchFamily="2" charset="0"/>
              </a:rPr>
              <a:t>aceite</a:t>
            </a:r>
            <a:r>
              <a:rPr lang="en-US" sz="2800" i="1" dirty="0" smtClean="0">
                <a:solidFill>
                  <a:srgbClr val="004742"/>
                </a:solidFill>
                <a:latin typeface="Metropolis Semi Bold" panose="00000700000000000000" pitchFamily="2" charset="0"/>
              </a:rPr>
              <a:t> </a:t>
            </a:r>
            <a:r>
              <a:rPr lang="en-US" sz="2800" i="1" dirty="0" err="1" smtClean="0">
                <a:solidFill>
                  <a:srgbClr val="004742"/>
                </a:solidFill>
                <a:latin typeface="Metropolis Semi Bold" panose="00000700000000000000" pitchFamily="2" charset="0"/>
              </a:rPr>
              <a:t>espiritual</a:t>
            </a:r>
            <a:r>
              <a:rPr lang="en-US" sz="2800" i="1" dirty="0" smtClean="0">
                <a:solidFill>
                  <a:srgbClr val="004742"/>
                </a:solidFill>
                <a:latin typeface="Metropolis Semi Bold" panose="00000700000000000000" pitchFamily="2" charset="0"/>
              </a:rPr>
              <a:t> de </a:t>
            </a:r>
            <a:r>
              <a:rPr lang="en-US" sz="2800" i="1" dirty="0" err="1" smtClean="0">
                <a:solidFill>
                  <a:srgbClr val="004742"/>
                </a:solidFill>
                <a:latin typeface="Metropolis Semi Bold" panose="00000700000000000000" pitchFamily="2" charset="0"/>
              </a:rPr>
              <a:t>otros</a:t>
            </a:r>
            <a:r>
              <a:rPr lang="en-US" sz="2800" i="1" dirty="0" smtClean="0">
                <a:solidFill>
                  <a:srgbClr val="004742"/>
                </a:solidFill>
                <a:latin typeface="Metropolis Semi Bold" panose="00000700000000000000" pitchFamily="2" charset="0"/>
              </a:rPr>
              <a:t>.</a:t>
            </a:r>
            <a:endParaRPr lang="en-US" sz="2800" i="1" dirty="0">
              <a:solidFill>
                <a:srgbClr val="004742"/>
              </a:solidFill>
              <a:latin typeface="Metropolis Semi Bold" panose="00000700000000000000" pitchFamily="2" charset="0"/>
            </a:endParaRPr>
          </a:p>
        </p:txBody>
      </p:sp>
    </p:spTree>
    <p:extLst>
      <p:ext uri="{BB962C8B-B14F-4D97-AF65-F5344CB8AC3E}">
        <p14:creationId xmlns:p14="http://schemas.microsoft.com/office/powerpoint/2010/main" val="2777561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FB7644-9AFD-0BFC-6461-D959860261E9}"/>
              </a:ext>
            </a:extLst>
          </p:cNvPr>
          <p:cNvSpPr>
            <a:spLocks noGrp="1"/>
          </p:cNvSpPr>
          <p:nvPr>
            <p:ph type="title"/>
          </p:nvPr>
        </p:nvSpPr>
        <p:spPr/>
        <p:txBody>
          <a:bodyPr>
            <a:normAutofit fontScale="90000"/>
          </a:bodyPr>
          <a:lstStyle/>
          <a:p>
            <a:r>
              <a:rPr lang="en-US" dirty="0" err="1" smtClean="0"/>
              <a:t>Tratando</a:t>
            </a:r>
            <a:r>
              <a:rPr lang="en-US" dirty="0" smtClean="0"/>
              <a:t> de </a:t>
            </a:r>
            <a:r>
              <a:rPr lang="en-US" dirty="0" err="1" smtClean="0"/>
              <a:t>tomar</a:t>
            </a:r>
            <a:r>
              <a:rPr lang="en-US" dirty="0" smtClean="0"/>
              <a:t> </a:t>
            </a:r>
            <a:r>
              <a:rPr lang="en-US" dirty="0" err="1" smtClean="0"/>
              <a:t>prestado</a:t>
            </a:r>
            <a:r>
              <a:rPr lang="en-US" dirty="0" smtClean="0"/>
              <a:t> el </a:t>
            </a:r>
            <a:r>
              <a:rPr lang="en-US" dirty="0" err="1" smtClean="0"/>
              <a:t>aceite</a:t>
            </a:r>
            <a:r>
              <a:rPr lang="en-US" dirty="0" smtClean="0"/>
              <a:t> </a:t>
            </a:r>
            <a:r>
              <a:rPr lang="en-US" dirty="0" err="1" smtClean="0"/>
              <a:t>espiritual</a:t>
            </a:r>
            <a:r>
              <a:rPr lang="en-US" dirty="0" smtClean="0"/>
              <a:t> de </a:t>
            </a:r>
            <a:r>
              <a:rPr lang="en-US" dirty="0" err="1" smtClean="0"/>
              <a:t>otros</a:t>
            </a:r>
            <a:r>
              <a:rPr lang="en-US" dirty="0" smtClean="0"/>
              <a:t>.</a:t>
            </a:r>
            <a:endParaRPr lang="en-US" dirty="0"/>
          </a:p>
        </p:txBody>
      </p:sp>
      <p:sp>
        <p:nvSpPr>
          <p:cNvPr id="3" name="Content Placeholder 2">
            <a:extLst>
              <a:ext uri="{FF2B5EF4-FFF2-40B4-BE49-F238E27FC236}">
                <a16:creationId xmlns:a16="http://schemas.microsoft.com/office/drawing/2014/main" xmlns="" id="{FE3EDB8B-D1E6-7ED9-2CCE-5C9349C9B589}"/>
              </a:ext>
            </a:extLst>
          </p:cNvPr>
          <p:cNvSpPr>
            <a:spLocks noGrp="1"/>
          </p:cNvSpPr>
          <p:nvPr>
            <p:ph idx="1"/>
          </p:nvPr>
        </p:nvSpPr>
        <p:spPr>
          <a:xfrm>
            <a:off x="341453" y="1201568"/>
            <a:ext cx="8825217" cy="4170507"/>
          </a:xfrm>
        </p:spPr>
        <p:txBody>
          <a:bodyPr>
            <a:noAutofit/>
          </a:bodyPr>
          <a:lstStyle/>
          <a:p>
            <a:r>
              <a:rPr lang="es-ES" sz="2200" dirty="0"/>
              <a:t>Esperar ser aceptado en juicio por el mero hecho de asistir a los servicios</a:t>
            </a:r>
          </a:p>
          <a:p>
            <a:r>
              <a:rPr lang="es-ES" sz="2200" dirty="0"/>
              <a:t>Contar con nuestra herencia </a:t>
            </a:r>
            <a:r>
              <a:rPr lang="es-ES" sz="2200" dirty="0" smtClean="0"/>
              <a:t>(de la iglesia o en lo </a:t>
            </a:r>
            <a:r>
              <a:rPr lang="es-ES" sz="2200" dirty="0"/>
              <a:t>personal)</a:t>
            </a:r>
          </a:p>
          <a:p>
            <a:r>
              <a:rPr lang="es-ES" sz="2200" dirty="0"/>
              <a:t>Tener convicciones que no hemos estudiado nosotros mismos</a:t>
            </a:r>
          </a:p>
          <a:p>
            <a:r>
              <a:rPr lang="es-ES" sz="2200" dirty="0"/>
              <a:t>Esperar que los maestros de la clase bíblica equipen a nuestros hijos</a:t>
            </a:r>
          </a:p>
          <a:p>
            <a:r>
              <a:rPr lang="es-ES" sz="2200" dirty="0"/>
              <a:t>Ser miembro de la iglesia "</a:t>
            </a:r>
            <a:r>
              <a:rPr lang="es-ES" sz="2200" dirty="0" smtClean="0"/>
              <a:t>correcta”</a:t>
            </a:r>
            <a:endParaRPr lang="es-ES" sz="2200" dirty="0"/>
          </a:p>
          <a:p>
            <a:r>
              <a:rPr lang="es-ES" sz="2200" dirty="0"/>
              <a:t>No preparar nuestra fe para una crisis espiritual</a:t>
            </a:r>
          </a:p>
          <a:p>
            <a:r>
              <a:rPr lang="es-ES" sz="2200" dirty="0"/>
              <a:t>Decir "Alguien debería hacer [en blanco]"</a:t>
            </a:r>
            <a:endParaRPr lang="en-US" sz="2200" dirty="0"/>
          </a:p>
        </p:txBody>
      </p:sp>
    </p:spTree>
    <p:extLst>
      <p:ext uri="{BB962C8B-B14F-4D97-AF65-F5344CB8AC3E}">
        <p14:creationId xmlns:p14="http://schemas.microsoft.com/office/powerpoint/2010/main" val="2976886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6E34D72-D553-6181-40D3-F7A53EBD29DA}"/>
              </a:ext>
            </a:extLst>
          </p:cNvPr>
          <p:cNvSpPr/>
          <p:nvPr/>
        </p:nvSpPr>
        <p:spPr>
          <a:xfrm>
            <a:off x="0" y="1927469"/>
            <a:ext cx="9144000" cy="1860062"/>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circular logo with a lamp and oil drop&#10;&#10;Description automatically generated">
            <a:extLst>
              <a:ext uri="{FF2B5EF4-FFF2-40B4-BE49-F238E27FC236}">
                <a16:creationId xmlns:a16="http://schemas.microsoft.com/office/drawing/2014/main" xmlns="" id="{3F35BD5C-6838-F9D3-B714-CB6B6B150AF5}"/>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2036"/>
          <a:stretch/>
        </p:blipFill>
        <p:spPr>
          <a:xfrm>
            <a:off x="1422239" y="2039190"/>
            <a:ext cx="1616075" cy="1636618"/>
          </a:xfrm>
        </p:spPr>
      </p:pic>
      <p:sp>
        <p:nvSpPr>
          <p:cNvPr id="7" name="TextBox 6">
            <a:extLst>
              <a:ext uri="{FF2B5EF4-FFF2-40B4-BE49-F238E27FC236}">
                <a16:creationId xmlns:a16="http://schemas.microsoft.com/office/drawing/2014/main" xmlns="" id="{7B5F7A86-D215-DAEC-B19E-0D391C51E170}"/>
              </a:ext>
            </a:extLst>
          </p:cNvPr>
          <p:cNvSpPr txBox="1"/>
          <p:nvPr/>
        </p:nvSpPr>
        <p:spPr>
          <a:xfrm>
            <a:off x="3325091" y="2165001"/>
            <a:ext cx="5653371" cy="1384995"/>
          </a:xfrm>
          <a:prstGeom prst="rect">
            <a:avLst/>
          </a:prstGeom>
          <a:noFill/>
        </p:spPr>
        <p:txBody>
          <a:bodyPr wrap="square" rtlCol="0">
            <a:spAutoFit/>
          </a:bodyPr>
          <a:lstStyle/>
          <a:p>
            <a:r>
              <a:rPr lang="en-US" sz="2800" i="1" dirty="0" err="1" smtClean="0">
                <a:solidFill>
                  <a:schemeClr val="accent1"/>
                </a:solidFill>
                <a:effectLst>
                  <a:outerShdw blurRad="38100" dist="38100" dir="2700000" algn="tl">
                    <a:srgbClr val="000000">
                      <a:alpha val="43137"/>
                    </a:srgbClr>
                  </a:outerShdw>
                </a:effectLst>
                <a:latin typeface="Metropolis Semi Bold" panose="00000700000000000000" pitchFamily="2" charset="0"/>
              </a:rPr>
              <a:t>Aplicación</a:t>
            </a:r>
            <a:r>
              <a:rPr lang="en-US" sz="2800" i="1" dirty="0" smtClean="0">
                <a:solidFill>
                  <a:schemeClr val="accent1"/>
                </a:solidFill>
                <a:effectLst>
                  <a:outerShdw blurRad="38100" dist="38100" dir="2700000" algn="tl">
                    <a:srgbClr val="000000">
                      <a:alpha val="43137"/>
                    </a:srgbClr>
                  </a:outerShdw>
                </a:effectLst>
                <a:latin typeface="Metropolis Semi Bold" panose="00000700000000000000" pitchFamily="2" charset="0"/>
              </a:rPr>
              <a:t> principal: </a:t>
            </a:r>
            <a:endParaRPr lang="en-US" sz="2800" i="1" dirty="0">
              <a:solidFill>
                <a:schemeClr val="accent1"/>
              </a:solidFill>
              <a:effectLst>
                <a:outerShdw blurRad="38100" dist="38100" dir="2700000" algn="tl">
                  <a:srgbClr val="000000">
                    <a:alpha val="43137"/>
                  </a:srgbClr>
                </a:outerShdw>
              </a:effectLst>
              <a:latin typeface="Metropolis Semi Bold" panose="00000700000000000000" pitchFamily="2" charset="0"/>
            </a:endParaRPr>
          </a:p>
          <a:p>
            <a:r>
              <a:rPr lang="en-US" sz="2800" i="1" dirty="0" err="1" smtClean="0">
                <a:solidFill>
                  <a:srgbClr val="004742"/>
                </a:solidFill>
                <a:latin typeface="Metropolis Semi Bold" panose="00000700000000000000" pitchFamily="2" charset="0"/>
              </a:rPr>
              <a:t>Siempre</a:t>
            </a:r>
            <a:r>
              <a:rPr lang="en-US" sz="2800" i="1" dirty="0" smtClean="0">
                <a:solidFill>
                  <a:srgbClr val="004742"/>
                </a:solidFill>
                <a:latin typeface="Metropolis Semi Bold" panose="00000700000000000000" pitchFamily="2" charset="0"/>
              </a:rPr>
              <a:t> </a:t>
            </a:r>
            <a:r>
              <a:rPr lang="en-US" sz="2800" i="1" dirty="0" err="1" smtClean="0">
                <a:solidFill>
                  <a:srgbClr val="004742"/>
                </a:solidFill>
                <a:latin typeface="Metropolis Semi Bold" panose="00000700000000000000" pitchFamily="2" charset="0"/>
              </a:rPr>
              <a:t>necesitamos</a:t>
            </a:r>
            <a:r>
              <a:rPr lang="en-US" sz="2800" i="1" dirty="0" smtClean="0">
                <a:solidFill>
                  <a:srgbClr val="004742"/>
                </a:solidFill>
                <a:latin typeface="Metropolis Semi Bold" panose="00000700000000000000" pitchFamily="2" charset="0"/>
              </a:rPr>
              <a:t> </a:t>
            </a:r>
            <a:r>
              <a:rPr lang="en-US" sz="2800" i="1" dirty="0" err="1" smtClean="0">
                <a:solidFill>
                  <a:srgbClr val="004742"/>
                </a:solidFill>
                <a:latin typeface="Metropolis Semi Bold" panose="00000700000000000000" pitchFamily="2" charset="0"/>
              </a:rPr>
              <a:t>tener</a:t>
            </a:r>
            <a:r>
              <a:rPr lang="en-US" sz="2800" i="1" dirty="0" smtClean="0">
                <a:solidFill>
                  <a:srgbClr val="004742"/>
                </a:solidFill>
                <a:latin typeface="Metropolis Semi Bold" panose="00000700000000000000" pitchFamily="2" charset="0"/>
              </a:rPr>
              <a:t> </a:t>
            </a:r>
            <a:r>
              <a:rPr lang="en-US" sz="2800" i="1" dirty="0" err="1" smtClean="0">
                <a:solidFill>
                  <a:srgbClr val="004742"/>
                </a:solidFill>
                <a:latin typeface="Metropolis Semi Bold" panose="00000700000000000000" pitchFamily="2" charset="0"/>
              </a:rPr>
              <a:t>nuestras</a:t>
            </a:r>
            <a:r>
              <a:rPr lang="en-US" sz="2800" i="1" dirty="0" smtClean="0">
                <a:solidFill>
                  <a:srgbClr val="004742"/>
                </a:solidFill>
                <a:latin typeface="Metropolis Semi Bold" panose="00000700000000000000" pitchFamily="2" charset="0"/>
              </a:rPr>
              <a:t> </a:t>
            </a:r>
            <a:r>
              <a:rPr lang="en-US" sz="2800" i="1" dirty="0" err="1" smtClean="0">
                <a:solidFill>
                  <a:srgbClr val="004742"/>
                </a:solidFill>
                <a:latin typeface="Metropolis Semi Bold" panose="00000700000000000000" pitchFamily="2" charset="0"/>
              </a:rPr>
              <a:t>lámparas</a:t>
            </a:r>
            <a:r>
              <a:rPr lang="en-US" sz="2800" i="1" dirty="0" smtClean="0">
                <a:solidFill>
                  <a:srgbClr val="004742"/>
                </a:solidFill>
                <a:latin typeface="Metropolis Semi Bold" panose="00000700000000000000" pitchFamily="2" charset="0"/>
              </a:rPr>
              <a:t> </a:t>
            </a:r>
            <a:r>
              <a:rPr lang="en-US" sz="2800" i="1" dirty="0" err="1" smtClean="0">
                <a:solidFill>
                  <a:srgbClr val="004742"/>
                </a:solidFill>
                <a:latin typeface="Metropolis Semi Bold" panose="00000700000000000000" pitchFamily="2" charset="0"/>
              </a:rPr>
              <a:t>llenas</a:t>
            </a:r>
            <a:r>
              <a:rPr lang="en-US" sz="2800" i="1" dirty="0" smtClean="0">
                <a:solidFill>
                  <a:srgbClr val="004742"/>
                </a:solidFill>
                <a:latin typeface="Metropolis Semi Bold" panose="00000700000000000000" pitchFamily="2" charset="0"/>
              </a:rPr>
              <a:t> y </a:t>
            </a:r>
            <a:r>
              <a:rPr lang="en-US" sz="2800" i="1" dirty="0" err="1" smtClean="0">
                <a:solidFill>
                  <a:srgbClr val="004742"/>
                </a:solidFill>
                <a:latin typeface="Metropolis Semi Bold" panose="00000700000000000000" pitchFamily="2" charset="0"/>
              </a:rPr>
              <a:t>preparadas</a:t>
            </a:r>
            <a:r>
              <a:rPr lang="en-US" sz="2800" i="1" dirty="0" smtClean="0">
                <a:solidFill>
                  <a:srgbClr val="004742"/>
                </a:solidFill>
                <a:latin typeface="Metropolis Semi Bold" panose="00000700000000000000" pitchFamily="2" charset="0"/>
              </a:rPr>
              <a:t>.</a:t>
            </a:r>
            <a:endParaRPr lang="en-US" sz="2800" i="1" dirty="0">
              <a:solidFill>
                <a:srgbClr val="004742"/>
              </a:solidFill>
              <a:latin typeface="Metropolis Semi Bold" panose="00000700000000000000" pitchFamily="2" charset="0"/>
            </a:endParaRPr>
          </a:p>
        </p:txBody>
      </p:sp>
    </p:spTree>
    <p:extLst>
      <p:ext uri="{BB962C8B-B14F-4D97-AF65-F5344CB8AC3E}">
        <p14:creationId xmlns:p14="http://schemas.microsoft.com/office/powerpoint/2010/main" val="3660493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87074-37C1-3D1C-9C90-341ABB1598C5}"/>
              </a:ext>
            </a:extLst>
          </p:cNvPr>
          <p:cNvSpPr>
            <a:spLocks noGrp="1"/>
          </p:cNvSpPr>
          <p:nvPr>
            <p:ph type="title"/>
          </p:nvPr>
        </p:nvSpPr>
        <p:spPr>
          <a:xfrm>
            <a:off x="1051135" y="1764974"/>
            <a:ext cx="7041730" cy="2185051"/>
          </a:xfrm>
        </p:spPr>
        <p:txBody>
          <a:bodyPr>
            <a:normAutofit fontScale="90000"/>
          </a:bodyPr>
          <a:lstStyle/>
          <a:p>
            <a:r>
              <a:rPr lang="es-ES" dirty="0" smtClean="0"/>
              <a:t>Considere </a:t>
            </a:r>
            <a:r>
              <a:rPr lang="es-ES" dirty="0"/>
              <a:t>1 Tesalonicenses 5:5-11. ¿Qué acciones podemos realizar para “estar alerta” mientras esperamos al Novio?</a:t>
            </a:r>
            <a:endParaRPr lang="en-US" dirty="0"/>
          </a:p>
        </p:txBody>
      </p:sp>
      <p:sp>
        <p:nvSpPr>
          <p:cNvPr id="3" name="TextBox 2">
            <a:extLst>
              <a:ext uri="{FF2B5EF4-FFF2-40B4-BE49-F238E27FC236}">
                <a16:creationId xmlns:a16="http://schemas.microsoft.com/office/drawing/2014/main" xmlns="" id="{E8A00FC4-57D4-3358-0A85-0E6DBA033736}"/>
              </a:ext>
            </a:extLst>
          </p:cNvPr>
          <p:cNvSpPr txBox="1"/>
          <p:nvPr/>
        </p:nvSpPr>
        <p:spPr>
          <a:xfrm>
            <a:off x="0" y="0"/>
            <a:ext cx="2153752" cy="338554"/>
          </a:xfrm>
          <a:prstGeom prst="rect">
            <a:avLst/>
          </a:prstGeom>
          <a:noFill/>
        </p:spPr>
        <p:txBody>
          <a:bodyPr wrap="square" rtlCol="0">
            <a:spAutoFit/>
          </a:bodyPr>
          <a:lstStyle/>
          <a:p>
            <a:r>
              <a:rPr lang="en-US" sz="1600" dirty="0" err="1" smtClean="0">
                <a:solidFill>
                  <a:schemeClr val="accent2"/>
                </a:solidFill>
              </a:rPr>
              <a:t>Pregunta</a:t>
            </a:r>
            <a:r>
              <a:rPr lang="en-US" sz="1600" dirty="0" smtClean="0">
                <a:solidFill>
                  <a:schemeClr val="accent2"/>
                </a:solidFill>
              </a:rPr>
              <a:t> de </a:t>
            </a:r>
            <a:r>
              <a:rPr lang="en-US" sz="1600" dirty="0" err="1" smtClean="0">
                <a:solidFill>
                  <a:schemeClr val="accent2"/>
                </a:solidFill>
              </a:rPr>
              <a:t>reflexión</a:t>
            </a:r>
            <a:r>
              <a:rPr lang="en-US" sz="1600" dirty="0" smtClean="0">
                <a:solidFill>
                  <a:schemeClr val="accent2"/>
                </a:solidFill>
              </a:rPr>
              <a:t> 3</a:t>
            </a:r>
            <a:endParaRPr lang="en-US" sz="1600" dirty="0">
              <a:solidFill>
                <a:schemeClr val="accent2"/>
              </a:solidFill>
            </a:endParaRPr>
          </a:p>
        </p:txBody>
      </p:sp>
    </p:spTree>
    <p:extLst>
      <p:ext uri="{BB962C8B-B14F-4D97-AF65-F5344CB8AC3E}">
        <p14:creationId xmlns:p14="http://schemas.microsoft.com/office/powerpoint/2010/main" val="2514879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5E957-B175-9E59-92F4-611BC96627FC}"/>
              </a:ext>
            </a:extLst>
          </p:cNvPr>
          <p:cNvSpPr>
            <a:spLocks noGrp="1"/>
          </p:cNvSpPr>
          <p:nvPr>
            <p:ph type="title"/>
          </p:nvPr>
        </p:nvSpPr>
        <p:spPr/>
        <p:txBody>
          <a:bodyPr/>
          <a:lstStyle/>
          <a:p>
            <a:pPr algn="ctr"/>
            <a:r>
              <a:rPr lang="en-US" dirty="0" err="1" smtClean="0"/>
              <a:t>Resumen</a:t>
            </a:r>
            <a:endParaRPr lang="en-US" dirty="0"/>
          </a:p>
        </p:txBody>
      </p:sp>
      <p:sp>
        <p:nvSpPr>
          <p:cNvPr id="3" name="Content Placeholder 2">
            <a:extLst>
              <a:ext uri="{FF2B5EF4-FFF2-40B4-BE49-F238E27FC236}">
                <a16:creationId xmlns:a16="http://schemas.microsoft.com/office/drawing/2014/main" xmlns="" id="{171E484F-1185-1DA7-9995-0DBB4D7A8D65}"/>
              </a:ext>
            </a:extLst>
          </p:cNvPr>
          <p:cNvSpPr>
            <a:spLocks noGrp="1"/>
          </p:cNvSpPr>
          <p:nvPr>
            <p:ph idx="1"/>
          </p:nvPr>
        </p:nvSpPr>
        <p:spPr>
          <a:xfrm>
            <a:off x="908853" y="1938500"/>
            <a:ext cx="7326294" cy="3287769"/>
          </a:xfrm>
        </p:spPr>
        <p:txBody>
          <a:bodyPr>
            <a:normAutofit/>
          </a:bodyPr>
          <a:lstStyle/>
          <a:p>
            <a:pPr marL="0" indent="0">
              <a:buNone/>
            </a:pPr>
            <a:r>
              <a:rPr lang="es-ES" dirty="0">
                <a:solidFill>
                  <a:prstClr val="white"/>
                </a:solidFill>
              </a:rPr>
              <a:t>Un estudio de las parábolas que nos llaman a </a:t>
            </a:r>
            <a:r>
              <a:rPr lang="es-ES" b="1" dirty="0">
                <a:solidFill>
                  <a:srgbClr val="CC9900">
                    <a:lumMod val="60000"/>
                    <a:lumOff val="40000"/>
                  </a:srgbClr>
                </a:solidFill>
              </a:rPr>
              <a:t>cambiar radicalmente nuestros corazones y acciones</a:t>
            </a:r>
            <a:r>
              <a:rPr lang="es-ES" dirty="0">
                <a:solidFill>
                  <a:prstClr val="white"/>
                </a:solidFill>
              </a:rPr>
              <a:t> para ser verdaderos ciudadanos del reino: queremos encontrar </a:t>
            </a:r>
            <a:r>
              <a:rPr lang="es-ES" b="1" dirty="0">
                <a:solidFill>
                  <a:srgbClr val="CC9900">
                    <a:lumMod val="60000"/>
                    <a:lumOff val="40000"/>
                  </a:srgbClr>
                </a:solidFill>
              </a:rPr>
              <a:t>cambios específicos </a:t>
            </a:r>
            <a:r>
              <a:rPr lang="es-ES" dirty="0">
                <a:solidFill>
                  <a:prstClr val="white"/>
                </a:solidFill>
              </a:rPr>
              <a:t>que hacer al comenzar un nuevo año de servicio a Dios.</a:t>
            </a:r>
            <a:endParaRPr lang="en-US" dirty="0">
              <a:solidFill>
                <a:prstClr val="white"/>
              </a:solidFill>
            </a:endParaRPr>
          </a:p>
        </p:txBody>
      </p:sp>
    </p:spTree>
    <p:extLst>
      <p:ext uri="{BB962C8B-B14F-4D97-AF65-F5344CB8AC3E}">
        <p14:creationId xmlns:p14="http://schemas.microsoft.com/office/powerpoint/2010/main" val="3848005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2BB3C-FC70-8096-7134-7842D75647A5}"/>
              </a:ext>
            </a:extLst>
          </p:cNvPr>
          <p:cNvSpPr>
            <a:spLocks noGrp="1"/>
          </p:cNvSpPr>
          <p:nvPr>
            <p:ph type="title"/>
          </p:nvPr>
        </p:nvSpPr>
        <p:spPr/>
        <p:txBody>
          <a:bodyPr>
            <a:normAutofit/>
          </a:bodyPr>
          <a:lstStyle/>
          <a:p>
            <a:r>
              <a:rPr lang="en-US" sz="3200" dirty="0" err="1" smtClean="0"/>
              <a:t>Estemos</a:t>
            </a:r>
            <a:r>
              <a:rPr lang="en-US" sz="3200" dirty="0" smtClean="0"/>
              <a:t> </a:t>
            </a:r>
            <a:r>
              <a:rPr lang="en-US" sz="3200" dirty="0" err="1" smtClean="0"/>
              <a:t>alerta</a:t>
            </a:r>
            <a:r>
              <a:rPr lang="en-US" sz="3200" dirty="0" smtClean="0"/>
              <a:t> y </a:t>
            </a:r>
            <a:r>
              <a:rPr lang="en-US" sz="3200" dirty="0" err="1" smtClean="0"/>
              <a:t>seamos</a:t>
            </a:r>
            <a:r>
              <a:rPr lang="en-US" sz="3200" dirty="0" smtClean="0"/>
              <a:t> </a:t>
            </a:r>
            <a:r>
              <a:rPr lang="en-US" sz="3200" dirty="0" err="1" smtClean="0"/>
              <a:t>sobrios</a:t>
            </a:r>
            <a:endParaRPr lang="en-US" sz="3200" dirty="0"/>
          </a:p>
        </p:txBody>
      </p:sp>
      <p:sp>
        <p:nvSpPr>
          <p:cNvPr id="3" name="Content Placeholder 2">
            <a:extLst>
              <a:ext uri="{FF2B5EF4-FFF2-40B4-BE49-F238E27FC236}">
                <a16:creationId xmlns:a16="http://schemas.microsoft.com/office/drawing/2014/main" xmlns="" id="{490672EC-F080-38D1-6DDB-68E9DA2D0BAB}"/>
              </a:ext>
            </a:extLst>
          </p:cNvPr>
          <p:cNvSpPr>
            <a:spLocks noGrp="1"/>
          </p:cNvSpPr>
          <p:nvPr>
            <p:ph sz="half" idx="1"/>
          </p:nvPr>
        </p:nvSpPr>
        <p:spPr>
          <a:xfrm>
            <a:off x="371682" y="1156225"/>
            <a:ext cx="4075157" cy="4828939"/>
          </a:xfrm>
        </p:spPr>
        <p:txBody>
          <a:bodyPr>
            <a:normAutofit fontScale="32500" lnSpcReduction="20000"/>
          </a:bodyPr>
          <a:lstStyle/>
          <a:p>
            <a:pPr marL="0" indent="0" algn="just">
              <a:buNone/>
            </a:pPr>
            <a:r>
              <a:rPr lang="en-US" sz="4000" dirty="0">
                <a:solidFill>
                  <a:schemeClr val="accent2"/>
                </a:solidFill>
                <a:latin typeface="Metropolis Medium" panose="00000600000000000000" pitchFamily="2" charset="0"/>
              </a:rPr>
              <a:t>1 </a:t>
            </a:r>
            <a:r>
              <a:rPr lang="en-US" sz="4000" dirty="0" err="1" smtClean="0">
                <a:solidFill>
                  <a:schemeClr val="accent2"/>
                </a:solidFill>
                <a:latin typeface="Metropolis Medium" panose="00000600000000000000" pitchFamily="2" charset="0"/>
              </a:rPr>
              <a:t>Tesalonicenses</a:t>
            </a:r>
            <a:r>
              <a:rPr lang="en-US" sz="4000" dirty="0" smtClean="0">
                <a:solidFill>
                  <a:schemeClr val="accent2"/>
                </a:solidFill>
                <a:latin typeface="Metropolis Medium" panose="00000600000000000000" pitchFamily="2" charset="0"/>
              </a:rPr>
              <a:t> 5:5-11 </a:t>
            </a:r>
            <a:endParaRPr lang="en-US" sz="4000" dirty="0">
              <a:solidFill>
                <a:schemeClr val="accent2"/>
              </a:solidFill>
              <a:latin typeface="Metropolis Medium" panose="00000600000000000000" pitchFamily="2" charset="0"/>
            </a:endParaRPr>
          </a:p>
          <a:p>
            <a:pPr marL="0" indent="0" algn="just">
              <a:buNone/>
              <a:tabLst>
                <a:tab pos="287338" algn="l"/>
              </a:tabLst>
            </a:pPr>
            <a:r>
              <a:rPr lang="en-US" sz="4500" baseline="30000" dirty="0"/>
              <a:t>5</a:t>
            </a:r>
            <a:r>
              <a:rPr lang="en-US" sz="3000" baseline="30000" dirty="0"/>
              <a:t> </a:t>
            </a:r>
            <a:r>
              <a:rPr lang="es-ES" sz="4500" dirty="0" smtClean="0"/>
              <a:t>porque </a:t>
            </a:r>
            <a:r>
              <a:rPr lang="es-ES" sz="4500" dirty="0"/>
              <a:t>todos ustedes son hijos de la luz e hijos del día. No somos de la noche ni de las tinieblas. </a:t>
            </a:r>
            <a:r>
              <a:rPr lang="es-ES" sz="4500" dirty="0" smtClean="0"/>
              <a:t>6 Por </a:t>
            </a:r>
            <a:r>
              <a:rPr lang="es-ES" sz="4500" dirty="0"/>
              <a:t>tanto, no durmamos como los demás, sino estemos alerta y seamos sobrios.  7 </a:t>
            </a:r>
            <a:r>
              <a:rPr lang="es-ES" sz="4500" dirty="0" smtClean="0"/>
              <a:t>Porque </a:t>
            </a:r>
            <a:r>
              <a:rPr lang="es-ES" sz="4500" dirty="0"/>
              <a:t>los que duermen, de noche duermen, y los que se emborrachan, de noche se emborrachan. </a:t>
            </a:r>
            <a:r>
              <a:rPr lang="es-ES" sz="4500" dirty="0" smtClean="0"/>
              <a:t>8 Pero </a:t>
            </a:r>
            <a:r>
              <a:rPr lang="es-ES" sz="4500" dirty="0"/>
              <a:t>puesto que nosotros somos del día, seamos sobrios, habiéndonos puesto la coraza de la fe y del amor, y por casco la esperanza de la salvación. </a:t>
            </a:r>
            <a:r>
              <a:rPr lang="es-ES" sz="4500" dirty="0" smtClean="0"/>
              <a:t>9 Porque </a:t>
            </a:r>
            <a:r>
              <a:rPr lang="es-ES" sz="4500" dirty="0"/>
              <a:t>no nos ha destinado Dios para ira, sino para obtener salvación por medio de nuestro Señor Jesucristo, </a:t>
            </a:r>
            <a:r>
              <a:rPr lang="es-ES" sz="4500" dirty="0" smtClean="0"/>
              <a:t>10 que </a:t>
            </a:r>
            <a:r>
              <a:rPr lang="es-ES" sz="4500" dirty="0"/>
              <a:t>murió por nosotros, para que ya sea que estemos despiertos o dormidos, vivamos junto con Él.  11 </a:t>
            </a:r>
            <a:r>
              <a:rPr lang="es-ES" sz="4500" dirty="0" smtClean="0"/>
              <a:t>Por </a:t>
            </a:r>
            <a:r>
              <a:rPr lang="es-ES" sz="4500" dirty="0"/>
              <a:t>tanto, confórtense los unos a los otros, y edifíquense el uno al otro, tal como lo están haciendo.</a:t>
            </a:r>
            <a:endParaRPr lang="en-US" sz="4500" dirty="0"/>
          </a:p>
        </p:txBody>
      </p:sp>
      <p:sp>
        <p:nvSpPr>
          <p:cNvPr id="4" name="Content Placeholder 3">
            <a:extLst>
              <a:ext uri="{FF2B5EF4-FFF2-40B4-BE49-F238E27FC236}">
                <a16:creationId xmlns:a16="http://schemas.microsoft.com/office/drawing/2014/main" xmlns="" id="{0ED1CBC3-7769-90E4-669B-90911BE09247}"/>
              </a:ext>
            </a:extLst>
          </p:cNvPr>
          <p:cNvSpPr>
            <a:spLocks noGrp="1"/>
          </p:cNvSpPr>
          <p:nvPr>
            <p:ph sz="half" idx="2"/>
          </p:nvPr>
        </p:nvSpPr>
        <p:spPr>
          <a:xfrm>
            <a:off x="4446839" y="1098646"/>
            <a:ext cx="4635748" cy="4226266"/>
          </a:xfrm>
        </p:spPr>
        <p:txBody>
          <a:bodyPr>
            <a:noAutofit/>
          </a:bodyPr>
          <a:lstStyle/>
          <a:p>
            <a:r>
              <a:rPr lang="en-US" sz="1800" dirty="0" smtClean="0"/>
              <a:t>No </a:t>
            </a:r>
            <a:r>
              <a:rPr lang="en-US" sz="1800" dirty="0" err="1" smtClean="0"/>
              <a:t>desperdiciar</a:t>
            </a:r>
            <a:r>
              <a:rPr lang="en-US" sz="1800" dirty="0" smtClean="0"/>
              <a:t> el </a:t>
            </a:r>
            <a:r>
              <a:rPr lang="en-US" sz="1800" dirty="0" err="1" smtClean="0"/>
              <a:t>tiempo</a:t>
            </a:r>
            <a:r>
              <a:rPr lang="en-US" sz="1800" dirty="0" smtClean="0"/>
              <a:t>, </a:t>
            </a:r>
            <a:r>
              <a:rPr lang="en-US" sz="1800" dirty="0"/>
              <a:t>v.7</a:t>
            </a:r>
          </a:p>
          <a:p>
            <a:pPr lvl="1"/>
            <a:r>
              <a:rPr lang="en-US" sz="1600" dirty="0" err="1" smtClean="0"/>
              <a:t>Dormir</a:t>
            </a:r>
            <a:r>
              <a:rPr lang="en-US" sz="1600" dirty="0" smtClean="0"/>
              <a:t> (</a:t>
            </a:r>
            <a:r>
              <a:rPr lang="en-US" sz="1600" dirty="0" err="1" smtClean="0"/>
              <a:t>ociosidad</a:t>
            </a:r>
            <a:r>
              <a:rPr lang="en-US" sz="1600" dirty="0" smtClean="0"/>
              <a:t>/</a:t>
            </a:r>
            <a:r>
              <a:rPr lang="en-US" sz="1600" dirty="0" err="1" smtClean="0"/>
              <a:t>pereza</a:t>
            </a:r>
            <a:r>
              <a:rPr lang="en-US" sz="1600" dirty="0" smtClean="0"/>
              <a:t>)</a:t>
            </a:r>
            <a:endParaRPr lang="en-US" sz="1600" dirty="0"/>
          </a:p>
          <a:p>
            <a:pPr lvl="1"/>
            <a:r>
              <a:rPr lang="en-US" sz="1600" dirty="0" err="1" smtClean="0"/>
              <a:t>Emborracharse</a:t>
            </a:r>
            <a:r>
              <a:rPr lang="en-US" sz="1600" dirty="0" smtClean="0"/>
              <a:t> </a:t>
            </a:r>
            <a:r>
              <a:rPr lang="en-US" sz="1600" dirty="0"/>
              <a:t>(</a:t>
            </a:r>
            <a:r>
              <a:rPr lang="en-US" sz="1600" dirty="0" err="1" smtClean="0"/>
              <a:t>distracción</a:t>
            </a:r>
            <a:r>
              <a:rPr lang="en-US" sz="1600" dirty="0"/>
              <a:t>/ </a:t>
            </a:r>
            <a:r>
              <a:rPr lang="en-US" sz="1600" dirty="0" err="1" smtClean="0"/>
              <a:t>disipación</a:t>
            </a:r>
            <a:r>
              <a:rPr lang="en-US" sz="1600" dirty="0"/>
              <a:t>)</a:t>
            </a:r>
          </a:p>
          <a:p>
            <a:r>
              <a:rPr lang="en-US" sz="1800" dirty="0" err="1" smtClean="0"/>
              <a:t>Demostrar</a:t>
            </a:r>
            <a:r>
              <a:rPr lang="en-US" sz="1800" dirty="0" smtClean="0"/>
              <a:t> </a:t>
            </a:r>
            <a:r>
              <a:rPr lang="en-US" sz="1800" dirty="0" err="1" smtClean="0"/>
              <a:t>fe</a:t>
            </a:r>
            <a:r>
              <a:rPr lang="en-US" sz="1800" dirty="0" smtClean="0"/>
              <a:t> y </a:t>
            </a:r>
            <a:r>
              <a:rPr lang="en-US" sz="1800" dirty="0" err="1" smtClean="0"/>
              <a:t>amor</a:t>
            </a:r>
            <a:r>
              <a:rPr lang="en-US" sz="1800" dirty="0" smtClean="0"/>
              <a:t>, </a:t>
            </a:r>
            <a:r>
              <a:rPr lang="en-US" sz="1800" dirty="0"/>
              <a:t>v.8</a:t>
            </a:r>
          </a:p>
          <a:p>
            <a:pPr lvl="1"/>
            <a:r>
              <a:rPr lang="en-US" sz="1600" dirty="0" err="1" smtClean="0"/>
              <a:t>Estar</a:t>
            </a:r>
            <a:r>
              <a:rPr lang="en-US" sz="1600" dirty="0" smtClean="0"/>
              <a:t> </a:t>
            </a:r>
            <a:r>
              <a:rPr lang="en-US" sz="1600" dirty="0" err="1" smtClean="0"/>
              <a:t>preparado</a:t>
            </a:r>
            <a:r>
              <a:rPr lang="en-US" sz="1600" dirty="0" smtClean="0"/>
              <a:t> para </a:t>
            </a:r>
            <a:r>
              <a:rPr lang="en-US" sz="1600" dirty="0" err="1" smtClean="0"/>
              <a:t>defenderse</a:t>
            </a:r>
            <a:r>
              <a:rPr lang="en-US" sz="1600" dirty="0" smtClean="0"/>
              <a:t> a </a:t>
            </a:r>
            <a:r>
              <a:rPr lang="en-US" sz="1600" dirty="0" err="1" smtClean="0"/>
              <a:t>uno</a:t>
            </a:r>
            <a:r>
              <a:rPr lang="en-US" sz="1600" dirty="0" smtClean="0"/>
              <a:t> </a:t>
            </a:r>
            <a:r>
              <a:rPr lang="en-US" sz="1600" dirty="0" err="1" smtClean="0"/>
              <a:t>mismo</a:t>
            </a:r>
            <a:r>
              <a:rPr lang="en-US" sz="1600" dirty="0" smtClean="0"/>
              <a:t> y a </a:t>
            </a:r>
            <a:r>
              <a:rPr lang="en-US" sz="1600" dirty="0" err="1" smtClean="0"/>
              <a:t>otros</a:t>
            </a:r>
            <a:r>
              <a:rPr lang="en-US" sz="1600" dirty="0" smtClean="0"/>
              <a:t> contra la </a:t>
            </a:r>
            <a:r>
              <a:rPr lang="en-US" sz="1600" dirty="0" err="1" smtClean="0"/>
              <a:t>tentación</a:t>
            </a:r>
            <a:endParaRPr lang="en-US" sz="1600" dirty="0"/>
          </a:p>
          <a:p>
            <a:r>
              <a:rPr lang="en-US" sz="1800" dirty="0" err="1" smtClean="0"/>
              <a:t>Demostrar</a:t>
            </a:r>
            <a:r>
              <a:rPr lang="en-US" sz="1800" dirty="0" smtClean="0"/>
              <a:t> </a:t>
            </a:r>
            <a:r>
              <a:rPr lang="en-US" sz="1800" dirty="0" err="1" smtClean="0"/>
              <a:t>nuestra</a:t>
            </a:r>
            <a:r>
              <a:rPr lang="en-US" sz="1800" dirty="0" smtClean="0"/>
              <a:t> </a:t>
            </a:r>
            <a:r>
              <a:rPr lang="en-US" sz="1800" dirty="0" err="1" smtClean="0"/>
              <a:t>esperanza</a:t>
            </a:r>
            <a:r>
              <a:rPr lang="en-US" sz="1800" dirty="0" smtClean="0"/>
              <a:t> de </a:t>
            </a:r>
            <a:r>
              <a:rPr lang="en-US" sz="1800" dirty="0" err="1" smtClean="0"/>
              <a:t>salvación</a:t>
            </a:r>
            <a:r>
              <a:rPr lang="en-US" sz="1800" dirty="0" smtClean="0"/>
              <a:t>, </a:t>
            </a:r>
            <a:r>
              <a:rPr lang="en-US" sz="1800" dirty="0"/>
              <a:t>v.8</a:t>
            </a:r>
          </a:p>
          <a:p>
            <a:pPr lvl="1"/>
            <a:r>
              <a:rPr lang="en-US" sz="1600" dirty="0" err="1" smtClean="0"/>
              <a:t>Vivir</a:t>
            </a:r>
            <a:r>
              <a:rPr lang="en-US" sz="1600" dirty="0" smtClean="0"/>
              <a:t> </a:t>
            </a:r>
            <a:r>
              <a:rPr lang="en-US" sz="1600" dirty="0" err="1" smtClean="0"/>
              <a:t>esperándola</a:t>
            </a:r>
            <a:r>
              <a:rPr lang="en-US" sz="1600" dirty="0" smtClean="0"/>
              <a:t>, </a:t>
            </a:r>
            <a:r>
              <a:rPr lang="en-US" sz="1600" dirty="0"/>
              <a:t>v.9</a:t>
            </a:r>
          </a:p>
          <a:p>
            <a:r>
              <a:rPr lang="en-US" sz="1800" dirty="0" err="1" smtClean="0"/>
              <a:t>Fomentar</a:t>
            </a:r>
            <a:r>
              <a:rPr lang="en-US" sz="1800" dirty="0" smtClean="0"/>
              <a:t> la </a:t>
            </a:r>
            <a:r>
              <a:rPr lang="en-US" sz="1800" dirty="0" err="1" smtClean="0"/>
              <a:t>comunión</a:t>
            </a:r>
            <a:r>
              <a:rPr lang="en-US" sz="1800" dirty="0" smtClean="0"/>
              <a:t>, </a:t>
            </a:r>
            <a:r>
              <a:rPr lang="en-US" sz="1800" dirty="0"/>
              <a:t>v.11</a:t>
            </a:r>
          </a:p>
          <a:p>
            <a:pPr lvl="1"/>
            <a:r>
              <a:rPr lang="en-US" sz="1600" dirty="0" err="1" smtClean="0"/>
              <a:t>Animarnos</a:t>
            </a:r>
            <a:r>
              <a:rPr lang="en-US" sz="1600" dirty="0" smtClean="0"/>
              <a:t> </a:t>
            </a:r>
            <a:r>
              <a:rPr lang="en-US" sz="1600" dirty="0" err="1" smtClean="0"/>
              <a:t>unos</a:t>
            </a:r>
            <a:r>
              <a:rPr lang="en-US" sz="1600" dirty="0" smtClean="0"/>
              <a:t> a </a:t>
            </a:r>
            <a:r>
              <a:rPr lang="en-US" sz="1600" dirty="0" err="1" smtClean="0"/>
              <a:t>otros</a:t>
            </a:r>
            <a:r>
              <a:rPr lang="en-US" sz="1600" dirty="0" smtClean="0"/>
              <a:t> a </a:t>
            </a:r>
            <a:r>
              <a:rPr lang="en-US" sz="1600" dirty="0" err="1" smtClean="0"/>
              <a:t>vivir</a:t>
            </a:r>
            <a:r>
              <a:rPr lang="en-US" sz="1600" dirty="0" smtClean="0"/>
              <a:t> de </a:t>
            </a:r>
            <a:r>
              <a:rPr lang="en-US" sz="1600" dirty="0" err="1" smtClean="0"/>
              <a:t>esta</a:t>
            </a:r>
            <a:r>
              <a:rPr lang="en-US" sz="1600" dirty="0" smtClean="0"/>
              <a:t> forma</a:t>
            </a:r>
            <a:endParaRPr lang="en-US" sz="1600" dirty="0"/>
          </a:p>
          <a:p>
            <a:pPr lvl="1"/>
            <a:r>
              <a:rPr lang="en-US" sz="1600" dirty="0" err="1" smtClean="0"/>
              <a:t>Fortalecernos</a:t>
            </a:r>
            <a:r>
              <a:rPr lang="en-US" sz="1600" dirty="0" smtClean="0"/>
              <a:t> </a:t>
            </a:r>
            <a:r>
              <a:rPr lang="en-US" sz="1600" dirty="0" err="1" smtClean="0"/>
              <a:t>unos</a:t>
            </a:r>
            <a:r>
              <a:rPr lang="en-US" sz="1600" dirty="0" smtClean="0"/>
              <a:t> a </a:t>
            </a:r>
            <a:r>
              <a:rPr lang="en-US" sz="1600" dirty="0" err="1" smtClean="0"/>
              <a:t>otros</a:t>
            </a:r>
            <a:r>
              <a:rPr lang="en-US" sz="1600" dirty="0" smtClean="0"/>
              <a:t> para </a:t>
            </a:r>
            <a:r>
              <a:rPr lang="en-US" sz="1600" dirty="0" err="1" smtClean="0"/>
              <a:t>ser</a:t>
            </a:r>
            <a:r>
              <a:rPr lang="en-US" sz="1600" dirty="0" smtClean="0"/>
              <a:t> </a:t>
            </a:r>
            <a:r>
              <a:rPr lang="en-US" sz="1600" dirty="0" err="1" smtClean="0"/>
              <a:t>más</a:t>
            </a:r>
            <a:r>
              <a:rPr lang="en-US" sz="1600" dirty="0" smtClean="0"/>
              <a:t> </a:t>
            </a:r>
            <a:r>
              <a:rPr lang="en-US" sz="1600" dirty="0" err="1"/>
              <a:t>f</a:t>
            </a:r>
            <a:r>
              <a:rPr lang="en-US" sz="1600" dirty="0" err="1" smtClean="0"/>
              <a:t>uertes</a:t>
            </a:r>
            <a:r>
              <a:rPr lang="en-US" sz="1600" dirty="0" smtClean="0"/>
              <a:t> y </a:t>
            </a:r>
            <a:r>
              <a:rPr lang="en-US" sz="1600" dirty="0" err="1" smtClean="0"/>
              <a:t>fieles</a:t>
            </a:r>
            <a:endParaRPr lang="en-US" sz="1600" dirty="0"/>
          </a:p>
          <a:p>
            <a:endParaRPr lang="en-US" sz="1800" dirty="0"/>
          </a:p>
          <a:p>
            <a:endParaRPr lang="en-US" sz="1000" dirty="0"/>
          </a:p>
        </p:txBody>
      </p:sp>
    </p:spTree>
    <p:extLst>
      <p:ext uri="{BB962C8B-B14F-4D97-AF65-F5344CB8AC3E}">
        <p14:creationId xmlns:p14="http://schemas.microsoft.com/office/powerpoint/2010/main" val="109337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FB7644-9AFD-0BFC-6461-D959860261E9}"/>
              </a:ext>
            </a:extLst>
          </p:cNvPr>
          <p:cNvSpPr>
            <a:spLocks noGrp="1"/>
          </p:cNvSpPr>
          <p:nvPr>
            <p:ph type="title"/>
          </p:nvPr>
        </p:nvSpPr>
        <p:spPr/>
        <p:txBody>
          <a:bodyPr>
            <a:normAutofit/>
          </a:bodyPr>
          <a:lstStyle/>
          <a:p>
            <a:r>
              <a:rPr lang="en-US" dirty="0" smtClean="0"/>
              <a:t>Como </a:t>
            </a:r>
            <a:r>
              <a:rPr lang="en-US" dirty="0" err="1" smtClean="0"/>
              <a:t>estar</a:t>
            </a:r>
            <a:r>
              <a:rPr lang="en-US" dirty="0" smtClean="0"/>
              <a:t> </a:t>
            </a:r>
            <a:r>
              <a:rPr lang="en-US" dirty="0" err="1" smtClean="0"/>
              <a:t>alerta</a:t>
            </a:r>
            <a:r>
              <a:rPr lang="en-US" dirty="0" smtClean="0"/>
              <a:t> </a:t>
            </a:r>
            <a:r>
              <a:rPr lang="en-US" dirty="0" err="1" smtClean="0"/>
              <a:t>en</a:t>
            </a:r>
            <a:r>
              <a:rPr lang="en-US" dirty="0" smtClean="0"/>
              <a:t> 2024</a:t>
            </a:r>
            <a:endParaRPr lang="en-US" dirty="0"/>
          </a:p>
        </p:txBody>
      </p:sp>
      <p:sp>
        <p:nvSpPr>
          <p:cNvPr id="3" name="Content Placeholder 2">
            <a:extLst>
              <a:ext uri="{FF2B5EF4-FFF2-40B4-BE49-F238E27FC236}">
                <a16:creationId xmlns:a16="http://schemas.microsoft.com/office/drawing/2014/main" xmlns="" id="{FE3EDB8B-D1E6-7ED9-2CCE-5C9349C9B589}"/>
              </a:ext>
            </a:extLst>
          </p:cNvPr>
          <p:cNvSpPr>
            <a:spLocks noGrp="1"/>
          </p:cNvSpPr>
          <p:nvPr>
            <p:ph idx="1"/>
          </p:nvPr>
        </p:nvSpPr>
        <p:spPr>
          <a:xfrm>
            <a:off x="318782" y="1121317"/>
            <a:ext cx="8825217" cy="4616354"/>
          </a:xfrm>
        </p:spPr>
        <p:txBody>
          <a:bodyPr>
            <a:normAutofit fontScale="77500" lnSpcReduction="20000"/>
          </a:bodyPr>
          <a:lstStyle/>
          <a:p>
            <a:r>
              <a:rPr lang="es-ES" dirty="0"/>
              <a:t>Comenzar cada día con el pensamiento de que Jesús regresará</a:t>
            </a:r>
          </a:p>
          <a:p>
            <a:r>
              <a:rPr lang="es-ES" dirty="0" smtClean="0"/>
              <a:t>Asistir </a:t>
            </a:r>
            <a:r>
              <a:rPr lang="es-ES" dirty="0"/>
              <a:t>a todas las clases </a:t>
            </a:r>
            <a:r>
              <a:rPr lang="es-ES" dirty="0" smtClean="0"/>
              <a:t>bíblicas</a:t>
            </a:r>
            <a:endParaRPr lang="es-ES" dirty="0"/>
          </a:p>
          <a:p>
            <a:pPr lvl="1"/>
            <a:r>
              <a:rPr lang="es-ES" dirty="0" smtClean="0"/>
              <a:t>Hacer </a:t>
            </a:r>
            <a:r>
              <a:rPr lang="es-ES" dirty="0"/>
              <a:t>cada lección antes de la clase</a:t>
            </a:r>
          </a:p>
          <a:p>
            <a:r>
              <a:rPr lang="es-ES" dirty="0" smtClean="0"/>
              <a:t>Asistir a </a:t>
            </a:r>
            <a:r>
              <a:rPr lang="es-ES" dirty="0"/>
              <a:t>cada </a:t>
            </a:r>
            <a:r>
              <a:rPr lang="es-ES" dirty="0" smtClean="0"/>
              <a:t>culto y </a:t>
            </a:r>
            <a:r>
              <a:rPr lang="es-ES" dirty="0"/>
              <a:t>sesión "</a:t>
            </a:r>
            <a:r>
              <a:rPr lang="es-ES" dirty="0" smtClean="0"/>
              <a:t>extra”</a:t>
            </a:r>
            <a:endParaRPr lang="es-ES" dirty="0"/>
          </a:p>
          <a:p>
            <a:r>
              <a:rPr lang="es-ES" dirty="0" smtClean="0"/>
              <a:t>Hacer </a:t>
            </a:r>
            <a:r>
              <a:rPr lang="es-ES" dirty="0"/>
              <a:t>un plan para superar </a:t>
            </a:r>
            <a:r>
              <a:rPr lang="es-ES" dirty="0" smtClean="0"/>
              <a:t>su </a:t>
            </a:r>
            <a:r>
              <a:rPr lang="es-ES" dirty="0"/>
              <a:t>mayor pecado</a:t>
            </a:r>
          </a:p>
          <a:p>
            <a:pPr lvl="1"/>
            <a:r>
              <a:rPr lang="es-ES" dirty="0" smtClean="0"/>
              <a:t>Buscar a alguien que le ayude con su pecado, o ayudar a otro en el suyo</a:t>
            </a:r>
            <a:endParaRPr lang="es-ES" dirty="0"/>
          </a:p>
          <a:p>
            <a:r>
              <a:rPr lang="es-ES" dirty="0" smtClean="0"/>
              <a:t>Edificar </a:t>
            </a:r>
            <a:r>
              <a:rPr lang="es-ES" dirty="0"/>
              <a:t>nuevas relaciones con 3 miembros</a:t>
            </a:r>
          </a:p>
          <a:p>
            <a:r>
              <a:rPr lang="es-ES" dirty="0" smtClean="0"/>
              <a:t>Deshacerse </a:t>
            </a:r>
            <a:r>
              <a:rPr lang="es-ES" dirty="0"/>
              <a:t>de distracciones/cosas que disipan </a:t>
            </a:r>
            <a:r>
              <a:rPr lang="es-ES" dirty="0" smtClean="0"/>
              <a:t>su </a:t>
            </a:r>
            <a:r>
              <a:rPr lang="es-ES" dirty="0"/>
              <a:t>enfoque</a:t>
            </a:r>
          </a:p>
          <a:p>
            <a:r>
              <a:rPr lang="es-ES" dirty="0"/>
              <a:t>Ver menos noticias, deportes, YouTube, </a:t>
            </a:r>
            <a:r>
              <a:rPr lang="es-ES" dirty="0" err="1"/>
              <a:t>streaming</a:t>
            </a:r>
            <a:r>
              <a:rPr lang="es-ES" dirty="0"/>
              <a:t>, etc.</a:t>
            </a:r>
          </a:p>
          <a:p>
            <a:r>
              <a:rPr lang="es-ES" dirty="0"/>
              <a:t>Pasar menos tiempo navegando/comprando en línea</a:t>
            </a:r>
            <a:endParaRPr lang="en-US" dirty="0"/>
          </a:p>
        </p:txBody>
      </p:sp>
    </p:spTree>
    <p:extLst>
      <p:ext uri="{BB962C8B-B14F-4D97-AF65-F5344CB8AC3E}">
        <p14:creationId xmlns:p14="http://schemas.microsoft.com/office/powerpoint/2010/main" val="27396917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6293" y="3847935"/>
            <a:ext cx="6136693" cy="1323439"/>
          </a:xfrm>
          <a:prstGeom prst="rect">
            <a:avLst/>
          </a:prstGeom>
          <a:solidFill>
            <a:srgbClr val="CFEAF3"/>
          </a:solidFill>
        </p:spPr>
        <p:txBody>
          <a:bodyPr wrap="square" rtlCol="0">
            <a:spAutoFit/>
          </a:bodyPr>
          <a:lstStyle/>
          <a:p>
            <a:pPr algn="ctr"/>
            <a:r>
              <a:rPr lang="es-ES" sz="4000" dirty="0" smtClean="0">
                <a:latin typeface="METROPOLIS PERSONAL USE" pitchFamily="2" charset="0"/>
              </a:rPr>
              <a:t>La Parábola </a:t>
            </a:r>
            <a:r>
              <a:rPr lang="es-ES" sz="4000" dirty="0" smtClean="0">
                <a:latin typeface="METROPOLIS PERSONAL USE" pitchFamily="2" charset="0"/>
              </a:rPr>
              <a:t>DE </a:t>
            </a:r>
            <a:br>
              <a:rPr lang="es-ES" sz="4000" dirty="0" smtClean="0">
                <a:latin typeface="METROPOLIS PERSONAL USE" pitchFamily="2" charset="0"/>
              </a:rPr>
            </a:br>
            <a:r>
              <a:rPr lang="es-ES" sz="4000" dirty="0" smtClean="0">
                <a:latin typeface="METROPOLIS PERSONAL USE" pitchFamily="2" charset="0"/>
              </a:rPr>
              <a:t>LAS DIEZ Vírgenes</a:t>
            </a:r>
            <a:endParaRPr lang="en-US" sz="4000" dirty="0">
              <a:latin typeface="METROPOLIS PERSONAL USE" pitchFamily="2" charset="0"/>
            </a:endParaRPr>
          </a:p>
        </p:txBody>
      </p:sp>
    </p:spTree>
    <p:extLst>
      <p:ext uri="{BB962C8B-B14F-4D97-AF65-F5344CB8AC3E}">
        <p14:creationId xmlns:p14="http://schemas.microsoft.com/office/powerpoint/2010/main" val="4051078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393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6745F-F29A-DB49-0340-B4219D5D9536}"/>
              </a:ext>
            </a:extLst>
          </p:cNvPr>
          <p:cNvSpPr>
            <a:spLocks noGrp="1"/>
          </p:cNvSpPr>
          <p:nvPr>
            <p:ph type="title"/>
          </p:nvPr>
        </p:nvSpPr>
        <p:spPr/>
        <p:txBody>
          <a:bodyPr>
            <a:noAutofit/>
          </a:bodyPr>
          <a:lstStyle/>
          <a:p>
            <a:pPr algn="ctr"/>
            <a:r>
              <a:rPr lang="en-US" sz="2800" dirty="0" err="1" smtClean="0">
                <a:solidFill>
                  <a:schemeClr val="accent5">
                    <a:lumMod val="60000"/>
                    <a:lumOff val="40000"/>
                  </a:schemeClr>
                </a:solidFill>
              </a:rPr>
              <a:t>Calendario</a:t>
            </a:r>
            <a:r>
              <a:rPr lang="en-US" sz="2800" dirty="0" smtClean="0">
                <a:solidFill>
                  <a:schemeClr val="accent5">
                    <a:lumMod val="60000"/>
                    <a:lumOff val="40000"/>
                  </a:schemeClr>
                </a:solidFill>
              </a:rPr>
              <a:t> del </a:t>
            </a:r>
            <a:r>
              <a:rPr lang="en-US" sz="2800" dirty="0" err="1" smtClean="0">
                <a:solidFill>
                  <a:schemeClr val="accent5">
                    <a:lumMod val="60000"/>
                    <a:lumOff val="40000"/>
                  </a:schemeClr>
                </a:solidFill>
              </a:rPr>
              <a:t>estudio</a:t>
            </a:r>
            <a:r>
              <a:rPr lang="en-US" sz="2800" dirty="0" smtClean="0">
                <a:solidFill>
                  <a:schemeClr val="accent5">
                    <a:lumMod val="60000"/>
                    <a:lumOff val="40000"/>
                  </a:schemeClr>
                </a:solidFill>
              </a:rPr>
              <a:t> de fin de a</a:t>
            </a:r>
            <a:r>
              <a:rPr lang="es-ES" sz="2800" dirty="0" err="1" smtClean="0">
                <a:solidFill>
                  <a:schemeClr val="accent5">
                    <a:lumMod val="60000"/>
                    <a:lumOff val="40000"/>
                  </a:schemeClr>
                </a:solidFill>
              </a:rPr>
              <a:t>ño</a:t>
            </a:r>
            <a:endParaRPr lang="en-US" sz="2800" dirty="0">
              <a:solidFill>
                <a:schemeClr val="accent5">
                  <a:lumMod val="60000"/>
                  <a:lumOff val="40000"/>
                </a:schemeClr>
              </a:solidFill>
            </a:endParaRPr>
          </a:p>
        </p:txBody>
      </p:sp>
      <p:graphicFrame>
        <p:nvGraphicFramePr>
          <p:cNvPr id="3" name="Table 2">
            <a:extLst>
              <a:ext uri="{FF2B5EF4-FFF2-40B4-BE49-F238E27FC236}">
                <a16:creationId xmlns:a16="http://schemas.microsoft.com/office/drawing/2014/main" xmlns="" id="{92578226-2EA5-22CE-7B4F-AC5CA82FF526}"/>
              </a:ext>
            </a:extLst>
          </p:cNvPr>
          <p:cNvGraphicFramePr>
            <a:graphicFrameLocks noGrp="1"/>
          </p:cNvGraphicFramePr>
          <p:nvPr>
            <p:extLst>
              <p:ext uri="{D42A27DB-BD31-4B8C-83A1-F6EECF244321}">
                <p14:modId xmlns:p14="http://schemas.microsoft.com/office/powerpoint/2010/main" val="3655257368"/>
              </p:ext>
            </p:extLst>
          </p:nvPr>
        </p:nvGraphicFramePr>
        <p:xfrm>
          <a:off x="318783" y="1098646"/>
          <a:ext cx="8423576" cy="4162068"/>
        </p:xfrm>
        <a:graphic>
          <a:graphicData uri="http://schemas.openxmlformats.org/drawingml/2006/table">
            <a:tbl>
              <a:tblPr firstRow="1" firstCol="1" bandRow="1">
                <a:tableStyleId>{2D5ABB26-0587-4C30-8999-92F81FD0307C}</a:tableStyleId>
              </a:tblPr>
              <a:tblGrid>
                <a:gridCol w="845503">
                  <a:extLst>
                    <a:ext uri="{9D8B030D-6E8A-4147-A177-3AD203B41FA5}">
                      <a16:colId xmlns:a16="http://schemas.microsoft.com/office/drawing/2014/main" xmlns="" val="2939089606"/>
                    </a:ext>
                  </a:extLst>
                </a:gridCol>
                <a:gridCol w="2694788">
                  <a:extLst>
                    <a:ext uri="{9D8B030D-6E8A-4147-A177-3AD203B41FA5}">
                      <a16:colId xmlns:a16="http://schemas.microsoft.com/office/drawing/2014/main" xmlns="" val="4007716169"/>
                    </a:ext>
                  </a:extLst>
                </a:gridCol>
                <a:gridCol w="2769140">
                  <a:extLst>
                    <a:ext uri="{9D8B030D-6E8A-4147-A177-3AD203B41FA5}">
                      <a16:colId xmlns:a16="http://schemas.microsoft.com/office/drawing/2014/main" xmlns="" val="2925967975"/>
                    </a:ext>
                  </a:extLst>
                </a:gridCol>
                <a:gridCol w="888460">
                  <a:extLst>
                    <a:ext uri="{9D8B030D-6E8A-4147-A177-3AD203B41FA5}">
                      <a16:colId xmlns:a16="http://schemas.microsoft.com/office/drawing/2014/main" xmlns="" val="3368226158"/>
                    </a:ext>
                  </a:extLst>
                </a:gridCol>
                <a:gridCol w="1225685">
                  <a:extLst>
                    <a:ext uri="{9D8B030D-6E8A-4147-A177-3AD203B41FA5}">
                      <a16:colId xmlns:a16="http://schemas.microsoft.com/office/drawing/2014/main" xmlns="" val="963277350"/>
                    </a:ext>
                  </a:extLst>
                </a:gridCol>
              </a:tblGrid>
              <a:tr h="256265">
                <a:tc>
                  <a:txBody>
                    <a:bodyPr/>
                    <a:lstStyle/>
                    <a:p>
                      <a:pPr marL="0" marR="0">
                        <a:spcBef>
                          <a:spcPts val="0"/>
                        </a:spcBef>
                        <a:spcAft>
                          <a:spcPts val="0"/>
                        </a:spcAft>
                      </a:pPr>
                      <a:r>
                        <a:rPr lang="en-US" sz="1400" kern="0" dirty="0" err="1">
                          <a:solidFill>
                            <a:srgbClr val="CFEAF3"/>
                          </a:solidFill>
                          <a:effectLst/>
                          <a:latin typeface="Metropolis Medium"/>
                          <a:ea typeface="Times New Roman" panose="02020603050405020304" pitchFamily="18" charset="0"/>
                          <a:cs typeface="Times New Roman" panose="02020603050405020304" pitchFamily="18" charset="0"/>
                        </a:rPr>
                        <a:t>Fecha</a:t>
                      </a:r>
                      <a:endParaRPr lang="en-US" sz="20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n-US" sz="1400" kern="0" dirty="0" err="1" smtClean="0">
                          <a:solidFill>
                            <a:srgbClr val="CFEAF3"/>
                          </a:solidFill>
                          <a:effectLst/>
                          <a:latin typeface="Metropolis Medium"/>
                          <a:ea typeface="Times New Roman" panose="02020603050405020304" pitchFamily="18" charset="0"/>
                          <a:cs typeface="Times New Roman" panose="02020603050405020304" pitchFamily="18" charset="0"/>
                        </a:rPr>
                        <a:t>Tema</a:t>
                      </a:r>
                      <a:r>
                        <a:rPr lang="en-US" sz="1400" kern="0" dirty="0" smtClean="0">
                          <a:solidFill>
                            <a:srgbClr val="CFEAF3"/>
                          </a:solidFill>
                          <a:effectLst/>
                          <a:latin typeface="Metropolis Medium"/>
                          <a:ea typeface="Times New Roman" panose="02020603050405020304" pitchFamily="18" charset="0"/>
                          <a:cs typeface="Times New Roman" panose="02020603050405020304" pitchFamily="18" charset="0"/>
                        </a:rPr>
                        <a:t> y </a:t>
                      </a:r>
                      <a:r>
                        <a:rPr lang="en-US" sz="1400" kern="0" dirty="0" err="1" smtClean="0">
                          <a:solidFill>
                            <a:srgbClr val="CFEAF3"/>
                          </a:solidFill>
                          <a:effectLst/>
                          <a:latin typeface="Metropolis Medium"/>
                          <a:ea typeface="Times New Roman" panose="02020603050405020304" pitchFamily="18" charset="0"/>
                          <a:cs typeface="Times New Roman" panose="02020603050405020304" pitchFamily="18" charset="0"/>
                        </a:rPr>
                        <a:t>texto</a:t>
                      </a:r>
                      <a:endParaRPr lang="en-US" sz="20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s-ES" sz="1400" kern="0" dirty="0" smtClean="0">
                          <a:solidFill>
                            <a:srgbClr val="CFEAF3"/>
                          </a:solidFill>
                          <a:effectLst/>
                          <a:latin typeface="Metropolis Medium"/>
                          <a:ea typeface="Calibri" panose="020F0502020204030204" pitchFamily="34" charset="0"/>
                          <a:cs typeface="Times New Roman" panose="02020603050405020304" pitchFamily="18" charset="0"/>
                        </a:rPr>
                        <a:t>Aplicación</a:t>
                      </a:r>
                      <a:endParaRPr lang="en-US" sz="14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s-ES" sz="1400" kern="0" dirty="0" smtClean="0">
                          <a:solidFill>
                            <a:srgbClr val="CFEAF3"/>
                          </a:solidFill>
                          <a:effectLst/>
                          <a:latin typeface="Metropolis Medium"/>
                          <a:ea typeface="Times New Roman" panose="02020603050405020304" pitchFamily="18" charset="0"/>
                          <a:cs typeface="Times New Roman" panose="02020603050405020304" pitchFamily="18" charset="0"/>
                        </a:rPr>
                        <a:t>Sesión</a:t>
                      </a:r>
                      <a:endParaRPr lang="en-US" sz="20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n-US" sz="1400" kern="0" dirty="0">
                          <a:solidFill>
                            <a:srgbClr val="CFEAF3"/>
                          </a:solidFill>
                          <a:effectLst/>
                          <a:latin typeface="Metropolis Medium"/>
                          <a:ea typeface="Times New Roman" panose="02020603050405020304" pitchFamily="18" charset="0"/>
                          <a:cs typeface="Times New Roman" panose="02020603050405020304" pitchFamily="18" charset="0"/>
                        </a:rPr>
                        <a:t>Maestro</a:t>
                      </a:r>
                      <a:endParaRPr lang="en-US" sz="20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extLst>
                  <a:ext uri="{0D108BD9-81ED-4DB2-BD59-A6C34878D82A}">
                    <a16:rowId xmlns:a16="http://schemas.microsoft.com/office/drawing/2014/main" xmlns="" val="1103956049"/>
                  </a:ext>
                </a:extLst>
              </a:tr>
              <a:tr h="503988">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Dom, 17 de dic</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 las tierras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Marcos 4:1-25</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entender</a:t>
                      </a:r>
                      <a:b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las parábolas</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Sermón AM</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Bill Sánchez</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xmlns="" val="1078666244"/>
                  </a:ext>
                </a:extLst>
              </a:tr>
              <a:tr h="503988">
                <a:tc>
                  <a:txBody>
                    <a:bodyPr/>
                    <a:lstStyle/>
                    <a:p>
                      <a:pPr marL="0" marR="0">
                        <a:spcBef>
                          <a:spcPts val="0"/>
                        </a:spcBef>
                        <a:spcAft>
                          <a:spcPts val="0"/>
                        </a:spcAft>
                      </a:pPr>
                      <a:r>
                        <a:rPr lang="es-E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Mié</a:t>
                      </a: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 20 de dic</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del amigo a medianoche</a:t>
                      </a:r>
                      <a:b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Lucas 11:5-13</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la persistencia</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en la oración</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Clase bíblica</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Ryan Poe</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xmlns="" val="556924901"/>
                  </a:ext>
                </a:extLst>
              </a:tr>
              <a:tr h="503988">
                <a:tc>
                  <a:txBody>
                    <a:bodyPr/>
                    <a:lstStyle/>
                    <a:p>
                      <a:pPr marL="0" marR="0">
                        <a:spcBef>
                          <a:spcPts val="0"/>
                        </a:spcBef>
                        <a:spcAft>
                          <a:spcPts val="0"/>
                        </a:spcAft>
                      </a:pPr>
                      <a:r>
                        <a:rPr lang="en-U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t>Dom, 24 de </a:t>
                      </a:r>
                      <a:r>
                        <a:rPr lang="en-US" sz="1600" b="0" kern="0" dirty="0" err="1">
                          <a:solidFill>
                            <a:schemeClr val="tx1"/>
                          </a:solidFill>
                          <a:effectLst/>
                          <a:latin typeface="Metropolis Light" panose="00000400000000000000"/>
                          <a:ea typeface="Times New Roman" panose="02020603050405020304" pitchFamily="18" charset="0"/>
                          <a:cs typeface="Times New Roman" panose="02020603050405020304" pitchFamily="18" charset="0"/>
                        </a:rPr>
                        <a:t>dic</a:t>
                      </a:r>
                      <a:endParaRPr lang="en-US" sz="2400" b="0" kern="15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t>Parábola del rico insensato</a:t>
                      </a:r>
                      <a:br>
                        <a:rPr lang="es-E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br>
                      <a:r>
                        <a:rPr lang="es-ES" sz="12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t>Lucas 12:13-23</a:t>
                      </a:r>
                      <a:endParaRPr lang="en-US" sz="1800" b="0" kern="15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t>Aprender a rechazar el materialismo</a:t>
                      </a:r>
                      <a:endParaRPr lang="en-US" sz="1800" b="0" kern="15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b="0" kern="0" dirty="0" err="1">
                          <a:solidFill>
                            <a:schemeClr val="tx1"/>
                          </a:solidFill>
                          <a:effectLst/>
                          <a:latin typeface="Metropolis Light" panose="00000400000000000000"/>
                          <a:ea typeface="Times New Roman" panose="02020603050405020304" pitchFamily="18" charset="0"/>
                          <a:cs typeface="Times New Roman" panose="02020603050405020304" pitchFamily="18" charset="0"/>
                        </a:rPr>
                        <a:t>Clase</a:t>
                      </a:r>
                      <a:r>
                        <a:rPr lang="en-U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t> </a:t>
                      </a:r>
                      <a:r>
                        <a:rPr lang="en-US" sz="1600" b="0" kern="0" dirty="0" err="1">
                          <a:solidFill>
                            <a:schemeClr val="tx1"/>
                          </a:solidFill>
                          <a:effectLst/>
                          <a:latin typeface="Metropolis Light" panose="00000400000000000000"/>
                          <a:ea typeface="Times New Roman" panose="02020603050405020304" pitchFamily="18" charset="0"/>
                          <a:cs typeface="Times New Roman" panose="02020603050405020304" pitchFamily="18" charset="0"/>
                        </a:rPr>
                        <a:t>bíblica</a:t>
                      </a:r>
                      <a:endParaRPr lang="en-US" sz="2400" b="0" kern="15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t>Marty Broadwell</a:t>
                      </a:r>
                      <a:endParaRPr lang="en-US" sz="2400" b="0" kern="15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r>
              <a:tr h="503988">
                <a:tc>
                  <a:txBody>
                    <a:bodyPr/>
                    <a:lstStyle/>
                    <a:p>
                      <a:pPr marL="0" marR="0">
                        <a:spcBef>
                          <a:spcPts val="0"/>
                        </a:spcBef>
                        <a:spcAft>
                          <a:spcPts val="0"/>
                        </a:spcAft>
                      </a:pPr>
                      <a:r>
                        <a:rPr lang="en-US" sz="1600" b="0" kern="0" dirty="0" err="1">
                          <a:solidFill>
                            <a:schemeClr val="tx1"/>
                          </a:solidFill>
                          <a:effectLst/>
                          <a:latin typeface="Metropolis Light" panose="00000400000000000000"/>
                          <a:ea typeface="Times New Roman" panose="02020603050405020304" pitchFamily="18" charset="0"/>
                          <a:cs typeface="Times New Roman" panose="02020603050405020304" pitchFamily="18" charset="0"/>
                        </a:rPr>
                        <a:t>Mié</a:t>
                      </a:r>
                      <a:r>
                        <a:rPr lang="en-U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t>, 27 de </a:t>
                      </a:r>
                      <a:r>
                        <a:rPr lang="en-US" sz="1600" b="0" kern="0" dirty="0" err="1">
                          <a:solidFill>
                            <a:schemeClr val="tx1"/>
                          </a:solidFill>
                          <a:effectLst/>
                          <a:latin typeface="Metropolis Light" panose="00000400000000000000"/>
                          <a:ea typeface="Times New Roman" panose="02020603050405020304" pitchFamily="18" charset="0"/>
                          <a:cs typeface="Times New Roman" panose="02020603050405020304" pitchFamily="18" charset="0"/>
                        </a:rPr>
                        <a:t>dic</a:t>
                      </a:r>
                      <a:endParaRPr lang="en-US" sz="2400" b="0" kern="15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t>Parábola de los obreros de la viña</a:t>
                      </a:r>
                      <a:br>
                        <a:rPr lang="es-E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br>
                      <a:r>
                        <a:rPr lang="es-ES" sz="12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t>Mateo 20:1-16</a:t>
                      </a:r>
                      <a:endParaRPr lang="en-US" sz="1800" b="0" kern="15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t>Aprender a regocijarnos</a:t>
                      </a:r>
                      <a:br>
                        <a:rPr lang="es-E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br>
                      <a:r>
                        <a:rPr lang="es-E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t>en el crecimiento del Reino</a:t>
                      </a:r>
                      <a:endParaRPr lang="en-US" sz="1800" b="0" kern="15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b="0" kern="0" dirty="0" err="1">
                          <a:solidFill>
                            <a:schemeClr val="tx1"/>
                          </a:solidFill>
                          <a:effectLst/>
                          <a:latin typeface="Metropolis Light" panose="00000400000000000000"/>
                          <a:ea typeface="Times New Roman" panose="02020603050405020304" pitchFamily="18" charset="0"/>
                          <a:cs typeface="Times New Roman" panose="02020603050405020304" pitchFamily="18" charset="0"/>
                        </a:rPr>
                        <a:t>Clase</a:t>
                      </a:r>
                      <a:r>
                        <a:rPr lang="en-U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t> </a:t>
                      </a:r>
                      <a:r>
                        <a:rPr lang="en-US" sz="1600" b="0" kern="0" dirty="0" err="1">
                          <a:solidFill>
                            <a:schemeClr val="tx1"/>
                          </a:solidFill>
                          <a:effectLst/>
                          <a:latin typeface="Metropolis Light" panose="00000400000000000000"/>
                          <a:ea typeface="Times New Roman" panose="02020603050405020304" pitchFamily="18" charset="0"/>
                          <a:cs typeface="Times New Roman" panose="02020603050405020304" pitchFamily="18" charset="0"/>
                        </a:rPr>
                        <a:t>bíblica</a:t>
                      </a:r>
                      <a:endParaRPr lang="en-US" sz="2400" b="0" kern="15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b="0" kern="0" dirty="0" err="1">
                          <a:solidFill>
                            <a:schemeClr val="tx1"/>
                          </a:solidFill>
                          <a:effectLst/>
                          <a:latin typeface="Metropolis Light" panose="00000400000000000000"/>
                          <a:ea typeface="Times New Roman" panose="02020603050405020304" pitchFamily="18" charset="0"/>
                          <a:cs typeface="Times New Roman" panose="02020603050405020304" pitchFamily="18" charset="0"/>
                        </a:rPr>
                        <a:t>Russ</a:t>
                      </a:r>
                      <a:r>
                        <a:rPr lang="es-ES" sz="1600" b="0" kern="0" dirty="0">
                          <a:solidFill>
                            <a:schemeClr val="tx1"/>
                          </a:solidFill>
                          <a:effectLst/>
                          <a:latin typeface="Metropolis Light" panose="00000400000000000000"/>
                          <a:ea typeface="Times New Roman" panose="02020603050405020304" pitchFamily="18" charset="0"/>
                          <a:cs typeface="Times New Roman" panose="02020603050405020304" pitchFamily="18" charset="0"/>
                        </a:rPr>
                        <a:t> </a:t>
                      </a:r>
                      <a:r>
                        <a:rPr lang="es-ES" sz="1600" b="0" kern="0" dirty="0" err="1">
                          <a:solidFill>
                            <a:schemeClr val="tx1"/>
                          </a:solidFill>
                          <a:effectLst/>
                          <a:latin typeface="Metropolis Light" panose="00000400000000000000"/>
                          <a:ea typeface="Times New Roman" panose="02020603050405020304" pitchFamily="18" charset="0"/>
                          <a:cs typeface="Times New Roman" panose="02020603050405020304" pitchFamily="18" charset="0"/>
                        </a:rPr>
                        <a:t>LaGrone</a:t>
                      </a:r>
                      <a:endParaRPr lang="en-US" sz="2400" b="0" kern="15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r>
              <a:tr h="503988">
                <a:tc>
                  <a:txBody>
                    <a:bodyPr/>
                    <a:lstStyle/>
                    <a:p>
                      <a:pPr marL="0" marR="0">
                        <a:spcBef>
                          <a:spcPts val="0"/>
                        </a:spcBef>
                        <a:spcAft>
                          <a:spcPts val="0"/>
                        </a:spcAft>
                      </a:pPr>
                      <a:r>
                        <a:rPr lang="es-E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Dom</a:t>
                      </a: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 31 de dic</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 la fiesta de bodas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Mateo 22:1-14</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someternos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 los estándares de Dios</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Clase bíblica</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Phillip </a:t>
                      </a: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Shumake</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xmlns="" val="1144445387"/>
                  </a:ext>
                </a:extLst>
              </a:tr>
              <a:tr h="514239">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Dom, 31 de dic</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effectLst/>
                          <a:latin typeface="Metropolis Light" panose="00000400000000000000"/>
                          <a:ea typeface="Times New Roman" panose="02020603050405020304" pitchFamily="18" charset="0"/>
                          <a:cs typeface="Times New Roman" panose="02020603050405020304" pitchFamily="18" charset="0"/>
                        </a:rPr>
                        <a:t>Parábolas del Reino</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p>
                      <a:pPr marL="0" marR="0">
                        <a:spcBef>
                          <a:spcPts val="0"/>
                        </a:spcBef>
                        <a:spcAft>
                          <a:spcPts val="0"/>
                        </a:spcAft>
                      </a:pPr>
                      <a:r>
                        <a:rPr lang="en-US" sz="12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Mateo 13, 18</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ser mejores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ciudadanos del Reino</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Servicio PM</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Varios</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xmlns="" val="934789096"/>
                  </a:ext>
                </a:extLst>
              </a:tr>
              <a:tr h="519364">
                <a:tc>
                  <a:txBody>
                    <a:bodyPr/>
                    <a:lstStyle/>
                    <a:p>
                      <a:pPr marL="0" marR="0">
                        <a:spcBef>
                          <a:spcPts val="0"/>
                        </a:spcBef>
                        <a:spcAft>
                          <a:spcPts val="0"/>
                        </a:spcAft>
                      </a:pP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Mié</a:t>
                      </a: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 3 de </a:t>
                      </a: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enero</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 las diez vírgenes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Mateo 25:1-13</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ser fieles a</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nuestro compromiso</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25400" marB="254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Clase</a:t>
                      </a: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 </a:t>
                      </a: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bíblica</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Mason Broadwell</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xmlns="" val="2180118059"/>
                  </a:ext>
                </a:extLst>
              </a:tr>
            </a:tbl>
          </a:graphicData>
        </a:graphic>
      </p:graphicFrame>
    </p:spTree>
    <p:extLst>
      <p:ext uri="{BB962C8B-B14F-4D97-AF65-F5344CB8AC3E}">
        <p14:creationId xmlns:p14="http://schemas.microsoft.com/office/powerpoint/2010/main" val="226901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F45A3B-D841-20F5-A64F-A798D7D72017}"/>
              </a:ext>
            </a:extLst>
          </p:cNvPr>
          <p:cNvSpPr>
            <a:spLocks noGrp="1"/>
          </p:cNvSpPr>
          <p:nvPr>
            <p:ph type="title"/>
          </p:nvPr>
        </p:nvSpPr>
        <p:spPr/>
        <p:txBody>
          <a:bodyPr>
            <a:normAutofit fontScale="90000"/>
          </a:bodyPr>
          <a:lstStyle/>
          <a:p>
            <a:pPr algn="ctr"/>
            <a:r>
              <a:rPr lang="es-ES" dirty="0"/>
              <a:t>Objetivos del </a:t>
            </a:r>
            <a:r>
              <a:rPr lang="es-ES" dirty="0" smtClean="0"/>
              <a:t/>
            </a:r>
            <a:br>
              <a:rPr lang="es-ES" dirty="0" smtClean="0"/>
            </a:br>
            <a:r>
              <a:rPr lang="es-ES" dirty="0" smtClean="0"/>
              <a:t>Estudio </a:t>
            </a:r>
            <a:r>
              <a:rPr lang="es-ES" dirty="0"/>
              <a:t>de Fin de Año</a:t>
            </a:r>
            <a:endParaRPr lang="en-US" dirty="0"/>
          </a:p>
        </p:txBody>
      </p:sp>
      <p:sp>
        <p:nvSpPr>
          <p:cNvPr id="3" name="Content Placeholder 2">
            <a:extLst>
              <a:ext uri="{FF2B5EF4-FFF2-40B4-BE49-F238E27FC236}">
                <a16:creationId xmlns:a16="http://schemas.microsoft.com/office/drawing/2014/main" xmlns="" id="{C66883CE-D186-C5D7-D340-9042126D4632}"/>
              </a:ext>
            </a:extLst>
          </p:cNvPr>
          <p:cNvSpPr>
            <a:spLocks noGrp="1"/>
          </p:cNvSpPr>
          <p:nvPr>
            <p:ph idx="1"/>
          </p:nvPr>
        </p:nvSpPr>
        <p:spPr>
          <a:xfrm>
            <a:off x="318783" y="1719618"/>
            <a:ext cx="8321943" cy="3691110"/>
          </a:xfrm>
        </p:spPr>
        <p:txBody>
          <a:bodyPr>
            <a:normAutofit fontScale="92500" lnSpcReduction="10000"/>
          </a:bodyPr>
          <a:lstStyle/>
          <a:p>
            <a:r>
              <a:rPr lang="es-ES" dirty="0"/>
              <a:t>Mejorar nuestra habilidad en la lectura y aplicación de las parábolas de Jesús.</a:t>
            </a:r>
          </a:p>
          <a:p>
            <a:r>
              <a:rPr lang="es-ES" dirty="0"/>
              <a:t>Comprender mejor la naturaleza del Reino de Dios y nuestros roles dentro de él.</a:t>
            </a:r>
          </a:p>
          <a:p>
            <a:r>
              <a:rPr lang="es-ES" dirty="0"/>
              <a:t>Realizar cambios específicos en nuestro modo de pensar y en nuestra vida diaria para ser mejores ciudadanos del Reino.</a:t>
            </a:r>
            <a:endParaRPr lang="es-ES" dirty="0"/>
          </a:p>
        </p:txBody>
      </p:sp>
    </p:spTree>
    <p:extLst>
      <p:ext uri="{BB962C8B-B14F-4D97-AF65-F5344CB8AC3E}">
        <p14:creationId xmlns:p14="http://schemas.microsoft.com/office/powerpoint/2010/main" val="4217528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E44091-B7C7-A114-B0B4-19E2F87FA937}"/>
              </a:ext>
            </a:extLst>
          </p:cNvPr>
          <p:cNvSpPr>
            <a:spLocks noGrp="1"/>
          </p:cNvSpPr>
          <p:nvPr>
            <p:ph type="title"/>
          </p:nvPr>
        </p:nvSpPr>
        <p:spPr/>
        <p:txBody>
          <a:bodyPr/>
          <a:lstStyle/>
          <a:p>
            <a:pPr algn="ctr"/>
            <a:r>
              <a:rPr lang="en-US" dirty="0" err="1" smtClean="0"/>
              <a:t>Lectura</a:t>
            </a:r>
            <a:r>
              <a:rPr lang="en-US" dirty="0" smtClean="0"/>
              <a:t> </a:t>
            </a:r>
            <a:r>
              <a:rPr lang="en-US" dirty="0" err="1" smtClean="0"/>
              <a:t>adicional</a:t>
            </a:r>
            <a:endParaRPr lang="en-US" dirty="0"/>
          </a:p>
        </p:txBody>
      </p:sp>
      <p:pic>
        <p:nvPicPr>
          <p:cNvPr id="1026" name="Picture 2" descr="Glimpses of Eternity: Studies in the Parables of Jesus: Earnhart, Paul:  9781936341412: Amazon.com: Books">
            <a:extLst>
              <a:ext uri="{FF2B5EF4-FFF2-40B4-BE49-F238E27FC236}">
                <a16:creationId xmlns:a16="http://schemas.microsoft.com/office/drawing/2014/main" xmlns="" id="{475AF24F-1B12-F97B-2A4D-9C27FD48A5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4352" y="1295971"/>
            <a:ext cx="2552241" cy="394507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xmlns="" id="{171E484F-1185-1DA7-9995-0DBB4D7A8D65}"/>
              </a:ext>
            </a:extLst>
          </p:cNvPr>
          <p:cNvSpPr txBox="1">
            <a:spLocks/>
          </p:cNvSpPr>
          <p:nvPr/>
        </p:nvSpPr>
        <p:spPr>
          <a:xfrm>
            <a:off x="4713889" y="1295972"/>
            <a:ext cx="3521257" cy="393029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s-ES" dirty="0" smtClean="0">
                <a:solidFill>
                  <a:prstClr val="white"/>
                </a:solidFill>
              </a:rPr>
              <a:t>“VISLUMBRES DE LA ETERNIDAD</a:t>
            </a:r>
          </a:p>
          <a:p>
            <a:pPr marL="0" indent="0">
              <a:buFont typeface="Wingdings" panose="05000000000000000000" pitchFamily="2" charset="2"/>
              <a:buNone/>
            </a:pPr>
            <a:r>
              <a:rPr lang="es-ES" dirty="0" smtClean="0">
                <a:solidFill>
                  <a:prstClr val="white"/>
                </a:solidFill>
              </a:rPr>
              <a:t>Estudios en las parábolas de Jesús</a:t>
            </a:r>
          </a:p>
          <a:p>
            <a:pPr marL="0" indent="0">
              <a:buFont typeface="Wingdings" panose="05000000000000000000" pitchFamily="2" charset="2"/>
              <a:buNone/>
            </a:pPr>
            <a:r>
              <a:rPr lang="es-ES" dirty="0" smtClean="0">
                <a:solidFill>
                  <a:prstClr val="white"/>
                </a:solidFill>
              </a:rPr>
              <a:t>Paul </a:t>
            </a:r>
            <a:r>
              <a:rPr lang="es-ES" dirty="0" err="1" smtClean="0">
                <a:solidFill>
                  <a:prstClr val="white"/>
                </a:solidFill>
              </a:rPr>
              <a:t>Earnhart</a:t>
            </a:r>
            <a:r>
              <a:rPr lang="es-ES" dirty="0" smtClean="0">
                <a:solidFill>
                  <a:prstClr val="white"/>
                </a:solidFill>
              </a:rPr>
              <a:t>”</a:t>
            </a:r>
          </a:p>
          <a:p>
            <a:pPr marL="0" indent="0">
              <a:buFont typeface="Wingdings" panose="05000000000000000000" pitchFamily="2" charset="2"/>
              <a:buNone/>
            </a:pPr>
            <a:r>
              <a:rPr lang="es-ES" i="1" dirty="0" smtClean="0">
                <a:solidFill>
                  <a:prstClr val="white"/>
                </a:solidFill>
              </a:rPr>
              <a:t>Una traducción en español pronto será publicada en la página de la iglesia.</a:t>
            </a:r>
          </a:p>
          <a:p>
            <a:pPr marL="0" indent="0">
              <a:buNone/>
            </a:pPr>
            <a:r>
              <a:rPr lang="es-ES" sz="1900" dirty="0">
                <a:solidFill>
                  <a:prstClr val="white"/>
                </a:solidFill>
              </a:rPr>
              <a:t>https://embryhills.com/esp/material-de-clase</a:t>
            </a:r>
            <a:endParaRPr lang="en-US" sz="1900" dirty="0">
              <a:solidFill>
                <a:prstClr val="white"/>
              </a:solidFill>
            </a:endParaRPr>
          </a:p>
        </p:txBody>
      </p:sp>
    </p:spTree>
    <p:extLst>
      <p:ext uri="{BB962C8B-B14F-4D97-AF65-F5344CB8AC3E}">
        <p14:creationId xmlns:p14="http://schemas.microsoft.com/office/powerpoint/2010/main" val="714743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6293" y="3847935"/>
            <a:ext cx="6136693" cy="1323439"/>
          </a:xfrm>
          <a:prstGeom prst="rect">
            <a:avLst/>
          </a:prstGeom>
          <a:solidFill>
            <a:srgbClr val="CFEAF3"/>
          </a:solidFill>
        </p:spPr>
        <p:txBody>
          <a:bodyPr wrap="square" rtlCol="0">
            <a:spAutoFit/>
          </a:bodyPr>
          <a:lstStyle/>
          <a:p>
            <a:pPr algn="ctr"/>
            <a:r>
              <a:rPr lang="es-ES" sz="4000" dirty="0" smtClean="0">
                <a:latin typeface="METROPOLIS PERSONAL USE" pitchFamily="2" charset="0"/>
              </a:rPr>
              <a:t>La Parábola </a:t>
            </a:r>
            <a:r>
              <a:rPr lang="es-ES" sz="4000" dirty="0" smtClean="0">
                <a:latin typeface="METROPOLIS PERSONAL USE" pitchFamily="2" charset="0"/>
              </a:rPr>
              <a:t>DE </a:t>
            </a:r>
            <a:br>
              <a:rPr lang="es-ES" sz="4000" dirty="0" smtClean="0">
                <a:latin typeface="METROPOLIS PERSONAL USE" pitchFamily="2" charset="0"/>
              </a:rPr>
            </a:br>
            <a:r>
              <a:rPr lang="es-ES" sz="4000" dirty="0" smtClean="0">
                <a:latin typeface="METROPOLIS PERSONAL USE" pitchFamily="2" charset="0"/>
              </a:rPr>
              <a:t>LAS DIEZ Vírgenes</a:t>
            </a:r>
            <a:endParaRPr lang="en-US" sz="4000" dirty="0">
              <a:latin typeface="METROPOLIS PERSONAL USE" pitchFamily="2" charset="0"/>
            </a:endParaRPr>
          </a:p>
        </p:txBody>
      </p:sp>
    </p:spTree>
    <p:extLst>
      <p:ext uri="{BB962C8B-B14F-4D97-AF65-F5344CB8AC3E}">
        <p14:creationId xmlns:p14="http://schemas.microsoft.com/office/powerpoint/2010/main" val="3046664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5A0F-9541-20D2-91AF-1FD26B3023E8}"/>
              </a:ext>
            </a:extLst>
          </p:cNvPr>
          <p:cNvSpPr>
            <a:spLocks noGrp="1"/>
          </p:cNvSpPr>
          <p:nvPr>
            <p:ph type="title"/>
          </p:nvPr>
        </p:nvSpPr>
        <p:spPr/>
        <p:txBody>
          <a:bodyPr/>
          <a:lstStyle/>
          <a:p>
            <a:r>
              <a:rPr lang="en-US" dirty="0" err="1" smtClean="0"/>
              <a:t>Objetivos</a:t>
            </a:r>
            <a:endParaRPr lang="en-US" dirty="0"/>
          </a:p>
        </p:txBody>
      </p:sp>
      <p:sp>
        <p:nvSpPr>
          <p:cNvPr id="3" name="Content Placeholder 2">
            <a:extLst>
              <a:ext uri="{FF2B5EF4-FFF2-40B4-BE49-F238E27FC236}">
                <a16:creationId xmlns:a16="http://schemas.microsoft.com/office/drawing/2014/main" xmlns="" id="{F0B7664A-3045-2A2B-AE31-88F627CBF9B1}"/>
              </a:ext>
            </a:extLst>
          </p:cNvPr>
          <p:cNvSpPr>
            <a:spLocks noGrp="1"/>
          </p:cNvSpPr>
          <p:nvPr>
            <p:ph idx="1"/>
          </p:nvPr>
        </p:nvSpPr>
        <p:spPr>
          <a:xfrm>
            <a:off x="318783" y="1719618"/>
            <a:ext cx="8575835" cy="3640658"/>
          </a:xfrm>
        </p:spPr>
        <p:txBody>
          <a:bodyPr>
            <a:normAutofit/>
          </a:bodyPr>
          <a:lstStyle/>
          <a:p>
            <a:r>
              <a:rPr lang="en-US" dirty="0" err="1" smtClean="0"/>
              <a:t>Describir</a:t>
            </a:r>
            <a:r>
              <a:rPr lang="en-US" dirty="0" smtClean="0"/>
              <a:t> 3 </a:t>
            </a:r>
            <a:r>
              <a:rPr lang="en-US" dirty="0" err="1" smtClean="0"/>
              <a:t>cosas</a:t>
            </a:r>
            <a:r>
              <a:rPr lang="en-US" dirty="0" smtClean="0"/>
              <a:t> </a:t>
            </a:r>
            <a:r>
              <a:rPr lang="en-US" dirty="0" err="1" smtClean="0"/>
              <a:t>insensatas</a:t>
            </a:r>
            <a:r>
              <a:rPr lang="en-US" dirty="0" smtClean="0"/>
              <a:t> que las </a:t>
            </a:r>
            <a:r>
              <a:rPr lang="en-US" dirty="0" err="1" smtClean="0"/>
              <a:t>vírgenes</a:t>
            </a:r>
            <a:r>
              <a:rPr lang="en-US" dirty="0" smtClean="0"/>
              <a:t> </a:t>
            </a:r>
            <a:r>
              <a:rPr lang="en-US" dirty="0" err="1" smtClean="0"/>
              <a:t>insensatas</a:t>
            </a:r>
            <a:r>
              <a:rPr lang="en-US" dirty="0" smtClean="0"/>
              <a:t> </a:t>
            </a:r>
            <a:r>
              <a:rPr lang="en-US" dirty="0" err="1" smtClean="0"/>
              <a:t>hicieron</a:t>
            </a:r>
            <a:r>
              <a:rPr lang="en-US" dirty="0" smtClean="0"/>
              <a:t>.</a:t>
            </a:r>
            <a:endParaRPr lang="en-US" dirty="0"/>
          </a:p>
          <a:p>
            <a:r>
              <a:rPr lang="en-US" dirty="0" err="1" smtClean="0"/>
              <a:t>Enumerar</a:t>
            </a:r>
            <a:r>
              <a:rPr lang="en-US" dirty="0" smtClean="0"/>
              <a:t> </a:t>
            </a:r>
            <a:r>
              <a:rPr lang="en-US" dirty="0" err="1" smtClean="0"/>
              <a:t>por</a:t>
            </a:r>
            <a:r>
              <a:rPr lang="en-US" dirty="0" smtClean="0"/>
              <a:t> lo </a:t>
            </a:r>
            <a:r>
              <a:rPr lang="en-US" dirty="0" err="1" smtClean="0"/>
              <a:t>menos</a:t>
            </a:r>
            <a:r>
              <a:rPr lang="en-US" dirty="0" smtClean="0"/>
              <a:t> 3 </a:t>
            </a:r>
            <a:r>
              <a:rPr lang="en-US" dirty="0" err="1" smtClean="0"/>
              <a:t>actividades</a:t>
            </a:r>
            <a:r>
              <a:rPr lang="en-US" dirty="0" smtClean="0"/>
              <a:t> </a:t>
            </a:r>
            <a:r>
              <a:rPr lang="en-US" dirty="0" err="1" smtClean="0"/>
              <a:t>en</a:t>
            </a:r>
            <a:r>
              <a:rPr lang="en-US" dirty="0" smtClean="0"/>
              <a:t> las que </a:t>
            </a:r>
            <a:r>
              <a:rPr lang="en-US" dirty="0" err="1" smtClean="0"/>
              <a:t>podemos</a:t>
            </a:r>
            <a:r>
              <a:rPr lang="en-US" dirty="0" smtClean="0"/>
              <a:t> </a:t>
            </a:r>
            <a:r>
              <a:rPr lang="en-US" dirty="0" err="1" smtClean="0"/>
              <a:t>ocuparnos</a:t>
            </a:r>
            <a:r>
              <a:rPr lang="en-US" dirty="0" smtClean="0"/>
              <a:t> para “velar</a:t>
            </a:r>
            <a:r>
              <a:rPr lang="en-US" dirty="0" smtClean="0"/>
              <a:t>” </a:t>
            </a:r>
            <a:r>
              <a:rPr lang="en-US" dirty="0" err="1" smtClean="0"/>
              <a:t>mientras</a:t>
            </a:r>
            <a:r>
              <a:rPr lang="en-US" dirty="0" smtClean="0"/>
              <a:t> </a:t>
            </a:r>
            <a:r>
              <a:rPr lang="en-US" dirty="0" err="1" smtClean="0"/>
              <a:t>esperamos</a:t>
            </a:r>
            <a:r>
              <a:rPr lang="en-US" dirty="0" smtClean="0"/>
              <a:t> al </a:t>
            </a:r>
            <a:r>
              <a:rPr lang="en-US" dirty="0" err="1" smtClean="0"/>
              <a:t>Señor</a:t>
            </a:r>
            <a:r>
              <a:rPr lang="en-US" dirty="0" smtClean="0"/>
              <a:t>.</a:t>
            </a:r>
            <a:endParaRPr lang="en-US" dirty="0"/>
          </a:p>
          <a:p>
            <a:r>
              <a:rPr lang="en-US" dirty="0" err="1" smtClean="0"/>
              <a:t>Explicar</a:t>
            </a:r>
            <a:r>
              <a:rPr lang="en-US" dirty="0" smtClean="0"/>
              <a:t> </a:t>
            </a:r>
            <a:r>
              <a:rPr lang="en-US" dirty="0" err="1" smtClean="0"/>
              <a:t>cómo</a:t>
            </a:r>
            <a:r>
              <a:rPr lang="en-US" dirty="0" smtClean="0"/>
              <a:t> </a:t>
            </a:r>
            <a:r>
              <a:rPr lang="en-US" dirty="0" err="1" smtClean="0"/>
              <a:t>nosotros</a:t>
            </a:r>
            <a:r>
              <a:rPr lang="en-US" dirty="0" smtClean="0"/>
              <a:t> a </a:t>
            </a:r>
            <a:r>
              <a:rPr lang="en-US" dirty="0" err="1" smtClean="0"/>
              <a:t>veces</a:t>
            </a:r>
            <a:r>
              <a:rPr lang="en-US" dirty="0" smtClean="0"/>
              <a:t> </a:t>
            </a:r>
            <a:r>
              <a:rPr lang="en-US" dirty="0" err="1" smtClean="0"/>
              <a:t>pedimos</a:t>
            </a:r>
            <a:r>
              <a:rPr lang="en-US" dirty="0" smtClean="0"/>
              <a:t> a </a:t>
            </a:r>
            <a:r>
              <a:rPr lang="en-US" dirty="0" err="1" smtClean="0"/>
              <a:t>otros</a:t>
            </a:r>
            <a:r>
              <a:rPr lang="en-US" dirty="0" smtClean="0"/>
              <a:t> que </a:t>
            </a:r>
            <a:r>
              <a:rPr lang="en-US" dirty="0" err="1" smtClean="0"/>
              <a:t>nos</a:t>
            </a:r>
            <a:r>
              <a:rPr lang="en-US" dirty="0" smtClean="0"/>
              <a:t> </a:t>
            </a:r>
            <a:r>
              <a:rPr lang="en-US" dirty="0" err="1" smtClean="0"/>
              <a:t>presten</a:t>
            </a:r>
            <a:r>
              <a:rPr lang="en-US" dirty="0" smtClean="0"/>
              <a:t> </a:t>
            </a:r>
            <a:r>
              <a:rPr lang="en-US" dirty="0" err="1" smtClean="0"/>
              <a:t>su</a:t>
            </a:r>
            <a:r>
              <a:rPr lang="en-US" dirty="0" smtClean="0"/>
              <a:t> </a:t>
            </a:r>
            <a:r>
              <a:rPr lang="en-US" dirty="0" err="1" smtClean="0"/>
              <a:t>aceite</a:t>
            </a:r>
            <a:r>
              <a:rPr lang="en-US" dirty="0" smtClean="0"/>
              <a:t> </a:t>
            </a:r>
            <a:r>
              <a:rPr lang="en-US" dirty="0" err="1" smtClean="0"/>
              <a:t>espiritual</a:t>
            </a:r>
            <a:r>
              <a:rPr lang="en-US" dirty="0" smtClean="0"/>
              <a:t>.</a:t>
            </a:r>
            <a:endParaRPr lang="en-US" dirty="0"/>
          </a:p>
        </p:txBody>
      </p:sp>
    </p:spTree>
    <p:extLst>
      <p:ext uri="{BB962C8B-B14F-4D97-AF65-F5344CB8AC3E}">
        <p14:creationId xmlns:p14="http://schemas.microsoft.com/office/powerpoint/2010/main" val="3814130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978BEC-E9A0-AB03-C1A3-72554C39117E}"/>
              </a:ext>
            </a:extLst>
          </p:cNvPr>
          <p:cNvSpPr>
            <a:spLocks noGrp="1"/>
          </p:cNvSpPr>
          <p:nvPr>
            <p:ph type="title"/>
          </p:nvPr>
        </p:nvSpPr>
        <p:spPr/>
        <p:txBody>
          <a:bodyPr>
            <a:normAutofit fontScale="90000"/>
          </a:bodyPr>
          <a:lstStyle/>
          <a:p>
            <a:r>
              <a:rPr lang="es-ES" dirty="0" smtClean="0"/>
              <a:t>¿Qué </a:t>
            </a:r>
            <a:r>
              <a:rPr lang="es-ES" dirty="0"/>
              <a:t>mensaje viene enfatizando Jesús </a:t>
            </a:r>
            <a:r>
              <a:rPr lang="es-ES" dirty="0" smtClean="0"/>
              <a:t>en Mateo 24? Considere especialmente el 24:44.</a:t>
            </a:r>
            <a:endParaRPr lang="en-US" dirty="0"/>
          </a:p>
        </p:txBody>
      </p:sp>
      <p:sp>
        <p:nvSpPr>
          <p:cNvPr id="3" name="TextBox 2">
            <a:extLst>
              <a:ext uri="{FF2B5EF4-FFF2-40B4-BE49-F238E27FC236}">
                <a16:creationId xmlns:a16="http://schemas.microsoft.com/office/drawing/2014/main" xmlns="" id="{EF1E7BC0-42A3-0AC4-3F61-37F8412ABD67}"/>
              </a:ext>
            </a:extLst>
          </p:cNvPr>
          <p:cNvSpPr txBox="1"/>
          <p:nvPr/>
        </p:nvSpPr>
        <p:spPr>
          <a:xfrm>
            <a:off x="0" y="0"/>
            <a:ext cx="2388476" cy="338554"/>
          </a:xfrm>
          <a:prstGeom prst="rect">
            <a:avLst/>
          </a:prstGeom>
          <a:noFill/>
        </p:spPr>
        <p:txBody>
          <a:bodyPr wrap="square" rtlCol="0">
            <a:spAutoFit/>
          </a:bodyPr>
          <a:lstStyle/>
          <a:p>
            <a:r>
              <a:rPr lang="en-US" sz="1600" dirty="0" err="1" smtClean="0">
                <a:solidFill>
                  <a:schemeClr val="accent2"/>
                </a:solidFill>
              </a:rPr>
              <a:t>Pregunta</a:t>
            </a:r>
            <a:r>
              <a:rPr lang="en-US" sz="1600" dirty="0" smtClean="0">
                <a:solidFill>
                  <a:schemeClr val="accent2"/>
                </a:solidFill>
              </a:rPr>
              <a:t> </a:t>
            </a:r>
            <a:r>
              <a:rPr lang="en-US" sz="1600" dirty="0" err="1" smtClean="0">
                <a:solidFill>
                  <a:schemeClr val="accent2"/>
                </a:solidFill>
              </a:rPr>
              <a:t>sobre</a:t>
            </a:r>
            <a:r>
              <a:rPr lang="en-US" sz="1600" dirty="0" smtClean="0">
                <a:solidFill>
                  <a:schemeClr val="accent2"/>
                </a:solidFill>
              </a:rPr>
              <a:t> el </a:t>
            </a:r>
            <a:r>
              <a:rPr lang="en-US" sz="1600" dirty="0" err="1" smtClean="0">
                <a:solidFill>
                  <a:schemeClr val="accent2"/>
                </a:solidFill>
              </a:rPr>
              <a:t>texto</a:t>
            </a:r>
            <a:r>
              <a:rPr lang="en-US" sz="1600" dirty="0" smtClean="0">
                <a:solidFill>
                  <a:schemeClr val="accent2"/>
                </a:solidFill>
              </a:rPr>
              <a:t> 1</a:t>
            </a:r>
            <a:endParaRPr lang="en-US" sz="1600" dirty="0">
              <a:solidFill>
                <a:schemeClr val="accent2"/>
              </a:solidFill>
            </a:endParaRPr>
          </a:p>
        </p:txBody>
      </p:sp>
    </p:spTree>
    <p:extLst>
      <p:ext uri="{BB962C8B-B14F-4D97-AF65-F5344CB8AC3E}">
        <p14:creationId xmlns:p14="http://schemas.microsoft.com/office/powerpoint/2010/main" val="3860277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2CA193-2755-0437-71B5-D44776ED6D88}"/>
              </a:ext>
            </a:extLst>
          </p:cNvPr>
          <p:cNvSpPr>
            <a:spLocks noGrp="1"/>
          </p:cNvSpPr>
          <p:nvPr>
            <p:ph type="title"/>
          </p:nvPr>
        </p:nvSpPr>
        <p:spPr/>
        <p:txBody>
          <a:bodyPr>
            <a:normAutofit/>
          </a:bodyPr>
          <a:lstStyle/>
          <a:p>
            <a:r>
              <a:rPr lang="es-ES" sz="3200" dirty="0" smtClean="0"/>
              <a:t>Se </a:t>
            </a:r>
            <a:r>
              <a:rPr lang="es-ES" sz="3200" dirty="0" err="1" smtClean="0"/>
              <a:t>instensifica</a:t>
            </a:r>
            <a:r>
              <a:rPr lang="es-ES" sz="3200" dirty="0" smtClean="0"/>
              <a:t> el tema del juicio</a:t>
            </a:r>
            <a:endParaRPr lang="en-US" sz="3200" dirty="0"/>
          </a:p>
        </p:txBody>
      </p:sp>
      <p:sp>
        <p:nvSpPr>
          <p:cNvPr id="3" name="Content Placeholder 2">
            <a:extLst>
              <a:ext uri="{FF2B5EF4-FFF2-40B4-BE49-F238E27FC236}">
                <a16:creationId xmlns:a16="http://schemas.microsoft.com/office/drawing/2014/main" xmlns="" id="{0C5B07D1-707E-BA74-9824-8BB5744BA61D}"/>
              </a:ext>
            </a:extLst>
          </p:cNvPr>
          <p:cNvSpPr>
            <a:spLocks noGrp="1"/>
          </p:cNvSpPr>
          <p:nvPr>
            <p:ph idx="1"/>
          </p:nvPr>
        </p:nvSpPr>
        <p:spPr>
          <a:xfrm>
            <a:off x="318782" y="1128874"/>
            <a:ext cx="8825217" cy="4530367"/>
          </a:xfrm>
        </p:spPr>
        <p:txBody>
          <a:bodyPr>
            <a:normAutofit fontScale="92500" lnSpcReduction="10000"/>
          </a:bodyPr>
          <a:lstStyle/>
          <a:p>
            <a:r>
              <a:rPr lang="en-US" dirty="0" smtClean="0"/>
              <a:t>De </a:t>
            </a:r>
            <a:r>
              <a:rPr lang="en-US" dirty="0" err="1" smtClean="0"/>
              <a:t>aquel</a:t>
            </a:r>
            <a:r>
              <a:rPr lang="en-US" dirty="0" smtClean="0"/>
              <a:t> </a:t>
            </a:r>
            <a:r>
              <a:rPr lang="en-US" dirty="0" err="1" smtClean="0"/>
              <a:t>día</a:t>
            </a:r>
            <a:r>
              <a:rPr lang="en-US" dirty="0" smtClean="0"/>
              <a:t> y hora </a:t>
            </a:r>
            <a:r>
              <a:rPr lang="en-US" dirty="0" err="1" smtClean="0"/>
              <a:t>nadie</a:t>
            </a:r>
            <a:r>
              <a:rPr lang="en-US" dirty="0" smtClean="0"/>
              <a:t> </a:t>
            </a:r>
            <a:r>
              <a:rPr lang="en-US" dirty="0" err="1" smtClean="0"/>
              <a:t>sabe</a:t>
            </a:r>
            <a:r>
              <a:rPr lang="en-US" dirty="0" smtClean="0"/>
              <a:t>, </a:t>
            </a:r>
            <a:r>
              <a:rPr lang="en-US" dirty="0"/>
              <a:t>24:36</a:t>
            </a:r>
          </a:p>
          <a:p>
            <a:pPr lvl="1"/>
            <a:r>
              <a:rPr lang="en-US" dirty="0" smtClean="0"/>
              <a:t>Como la </a:t>
            </a:r>
            <a:r>
              <a:rPr lang="en-US" dirty="0" err="1" smtClean="0"/>
              <a:t>venida</a:t>
            </a:r>
            <a:r>
              <a:rPr lang="en-US" dirty="0" smtClean="0"/>
              <a:t> del </a:t>
            </a:r>
            <a:r>
              <a:rPr lang="en-US" dirty="0" err="1" smtClean="0"/>
              <a:t>diluvio</a:t>
            </a:r>
            <a:r>
              <a:rPr lang="en-US" dirty="0" smtClean="0"/>
              <a:t>, vv. 37-39</a:t>
            </a:r>
            <a:endParaRPr lang="en-US" dirty="0"/>
          </a:p>
          <a:p>
            <a:pPr lvl="1"/>
            <a:r>
              <a:rPr lang="en-US" dirty="0" err="1" smtClean="0"/>
              <a:t>Algunos</a:t>
            </a:r>
            <a:r>
              <a:rPr lang="en-US" dirty="0" smtClean="0"/>
              <a:t> </a:t>
            </a:r>
            <a:r>
              <a:rPr lang="en-US" dirty="0" err="1" smtClean="0"/>
              <a:t>llevados</a:t>
            </a:r>
            <a:r>
              <a:rPr lang="en-US" dirty="0" smtClean="0"/>
              <a:t> (</a:t>
            </a:r>
            <a:r>
              <a:rPr lang="en-US" dirty="0" err="1" smtClean="0"/>
              <a:t>juzgados</a:t>
            </a:r>
            <a:r>
              <a:rPr lang="en-US" dirty="0" smtClean="0"/>
              <a:t>) y </a:t>
            </a:r>
            <a:r>
              <a:rPr lang="en-US" dirty="0" err="1" smtClean="0"/>
              <a:t>otros</a:t>
            </a:r>
            <a:r>
              <a:rPr lang="en-US" dirty="0" smtClean="0"/>
              <a:t> </a:t>
            </a:r>
            <a:r>
              <a:rPr lang="en-US" dirty="0" err="1" smtClean="0"/>
              <a:t>dejados</a:t>
            </a:r>
            <a:r>
              <a:rPr lang="en-US" dirty="0" smtClean="0"/>
              <a:t> </a:t>
            </a:r>
            <a:r>
              <a:rPr lang="en-US" dirty="0"/>
              <a:t>(</a:t>
            </a:r>
            <a:r>
              <a:rPr lang="en-US" dirty="0" err="1" smtClean="0"/>
              <a:t>salvados</a:t>
            </a:r>
            <a:r>
              <a:rPr lang="en-US" dirty="0" smtClean="0"/>
              <a:t>), </a:t>
            </a:r>
            <a:r>
              <a:rPr lang="en-US" dirty="0"/>
              <a:t>vv</a:t>
            </a:r>
            <a:r>
              <a:rPr lang="en-US" dirty="0" smtClean="0"/>
              <a:t>. 40-41</a:t>
            </a:r>
            <a:endParaRPr lang="en-US" dirty="0"/>
          </a:p>
          <a:p>
            <a:r>
              <a:rPr lang="en-US" dirty="0" err="1" smtClean="0"/>
              <a:t>Por</a:t>
            </a:r>
            <a:r>
              <a:rPr lang="en-US" dirty="0" smtClean="0"/>
              <a:t> </a:t>
            </a:r>
            <a:r>
              <a:rPr lang="en-US" dirty="0" err="1" smtClean="0"/>
              <a:t>tanto</a:t>
            </a:r>
            <a:r>
              <a:rPr lang="en-US" dirty="0" smtClean="0"/>
              <a:t>, </a:t>
            </a:r>
            <a:r>
              <a:rPr lang="en-US" dirty="0" err="1" smtClean="0"/>
              <a:t>velen</a:t>
            </a:r>
            <a:r>
              <a:rPr lang="en-US" dirty="0" smtClean="0"/>
              <a:t>, </a:t>
            </a:r>
            <a:r>
              <a:rPr lang="en-US" dirty="0"/>
              <a:t>24:42</a:t>
            </a:r>
          </a:p>
          <a:p>
            <a:pPr lvl="1"/>
            <a:r>
              <a:rPr lang="en-US" dirty="0" smtClean="0"/>
              <a:t>Sean </a:t>
            </a:r>
            <a:r>
              <a:rPr lang="en-US" dirty="0" err="1" smtClean="0"/>
              <a:t>como</a:t>
            </a:r>
            <a:r>
              <a:rPr lang="en-US" dirty="0" smtClean="0"/>
              <a:t> el que </a:t>
            </a:r>
            <a:r>
              <a:rPr lang="en-US" dirty="0" err="1" smtClean="0"/>
              <a:t>anticipa</a:t>
            </a:r>
            <a:r>
              <a:rPr lang="en-US" dirty="0" smtClean="0"/>
              <a:t> un </a:t>
            </a:r>
            <a:r>
              <a:rPr lang="en-US" dirty="0" err="1" smtClean="0"/>
              <a:t>ladrón</a:t>
            </a:r>
            <a:r>
              <a:rPr lang="en-US" dirty="0" smtClean="0"/>
              <a:t>, </a:t>
            </a:r>
            <a:r>
              <a:rPr lang="en-US" dirty="0"/>
              <a:t>vv.43-44</a:t>
            </a:r>
          </a:p>
          <a:p>
            <a:pPr lvl="1"/>
            <a:r>
              <a:rPr lang="en-US" dirty="0" smtClean="0"/>
              <a:t>Sean </a:t>
            </a:r>
            <a:r>
              <a:rPr lang="en-US" dirty="0" err="1" smtClean="0"/>
              <a:t>como</a:t>
            </a:r>
            <a:r>
              <a:rPr lang="en-US" dirty="0" smtClean="0"/>
              <a:t> el </a:t>
            </a:r>
            <a:r>
              <a:rPr lang="en-US" dirty="0" err="1" smtClean="0"/>
              <a:t>siervo</a:t>
            </a:r>
            <a:r>
              <a:rPr lang="en-US" dirty="0" smtClean="0"/>
              <a:t> </a:t>
            </a:r>
            <a:r>
              <a:rPr lang="en-US" dirty="0" err="1" smtClean="0"/>
              <a:t>prudente</a:t>
            </a:r>
            <a:r>
              <a:rPr lang="en-US" dirty="0" smtClean="0"/>
              <a:t> [</a:t>
            </a:r>
            <a:r>
              <a:rPr lang="en-US" i="1" dirty="0" err="1" smtClean="0"/>
              <a:t>phronimos</a:t>
            </a:r>
            <a:r>
              <a:rPr lang="en-US" i="1" dirty="0"/>
              <a:t>: </a:t>
            </a:r>
            <a:r>
              <a:rPr lang="en-US" dirty="0" err="1" smtClean="0"/>
              <a:t>sabio</a:t>
            </a:r>
            <a:r>
              <a:rPr lang="en-US" dirty="0" smtClean="0"/>
              <a:t>], </a:t>
            </a:r>
            <a:r>
              <a:rPr lang="en-US" dirty="0"/>
              <a:t>vv.45-47</a:t>
            </a:r>
          </a:p>
          <a:p>
            <a:pPr lvl="2"/>
            <a:r>
              <a:rPr lang="en-US" dirty="0" err="1" smtClean="0"/>
              <a:t>Responsable</a:t>
            </a:r>
            <a:r>
              <a:rPr lang="en-US" dirty="0"/>
              <a:t>, </a:t>
            </a:r>
            <a:r>
              <a:rPr lang="en-US" dirty="0" err="1" smtClean="0"/>
              <a:t>considerado</a:t>
            </a:r>
            <a:r>
              <a:rPr lang="en-US" dirty="0" smtClean="0"/>
              <a:t>, </a:t>
            </a:r>
            <a:r>
              <a:rPr lang="en-US" dirty="0" err="1" smtClean="0"/>
              <a:t>discreto</a:t>
            </a:r>
            <a:r>
              <a:rPr lang="en-US" dirty="0" smtClean="0"/>
              <a:t>, </a:t>
            </a:r>
            <a:r>
              <a:rPr lang="en-US" dirty="0" err="1" smtClean="0"/>
              <a:t>cuidadoso</a:t>
            </a:r>
            <a:endParaRPr lang="en-US" dirty="0"/>
          </a:p>
          <a:p>
            <a:pPr lvl="2"/>
            <a:r>
              <a:rPr lang="en-US" dirty="0" err="1" smtClean="0"/>
              <a:t>Esperando</a:t>
            </a:r>
            <a:r>
              <a:rPr lang="en-US" dirty="0" smtClean="0"/>
              <a:t> y </a:t>
            </a:r>
            <a:r>
              <a:rPr lang="en-US" dirty="0" err="1" smtClean="0"/>
              <a:t>preparándose</a:t>
            </a:r>
            <a:r>
              <a:rPr lang="en-US" dirty="0" smtClean="0"/>
              <a:t> para el </a:t>
            </a:r>
            <a:r>
              <a:rPr lang="en-US" dirty="0" err="1" smtClean="0"/>
              <a:t>regreso</a:t>
            </a:r>
            <a:r>
              <a:rPr lang="en-US" dirty="0" smtClean="0"/>
              <a:t> del </a:t>
            </a:r>
            <a:r>
              <a:rPr lang="en-US" dirty="0" err="1" smtClean="0"/>
              <a:t>señor</a:t>
            </a:r>
            <a:endParaRPr lang="en-US" dirty="0"/>
          </a:p>
          <a:p>
            <a:pPr lvl="1"/>
            <a:r>
              <a:rPr lang="en-US" dirty="0" smtClean="0"/>
              <a:t>No </a:t>
            </a:r>
            <a:r>
              <a:rPr lang="en-US" dirty="0" err="1" smtClean="0"/>
              <a:t>sean</a:t>
            </a:r>
            <a:r>
              <a:rPr lang="en-US" dirty="0" smtClean="0"/>
              <a:t> </a:t>
            </a:r>
            <a:r>
              <a:rPr lang="en-US" dirty="0" err="1" smtClean="0"/>
              <a:t>como</a:t>
            </a:r>
            <a:r>
              <a:rPr lang="en-US" dirty="0" smtClean="0"/>
              <a:t> el </a:t>
            </a:r>
            <a:r>
              <a:rPr lang="en-US" dirty="0" err="1" smtClean="0"/>
              <a:t>siervo</a:t>
            </a:r>
            <a:r>
              <a:rPr lang="en-US" dirty="0" smtClean="0"/>
              <a:t> </a:t>
            </a:r>
            <a:r>
              <a:rPr lang="en-US" dirty="0" err="1" smtClean="0"/>
              <a:t>malo</a:t>
            </a:r>
            <a:r>
              <a:rPr lang="en-US" dirty="0" smtClean="0"/>
              <a:t>, </a:t>
            </a:r>
            <a:r>
              <a:rPr lang="en-US" dirty="0"/>
              <a:t>vv.48-51</a:t>
            </a:r>
          </a:p>
          <a:p>
            <a:pPr lvl="2"/>
            <a:r>
              <a:rPr lang="en-US" dirty="0" err="1" smtClean="0"/>
              <a:t>Irresponsable</a:t>
            </a:r>
            <a:r>
              <a:rPr lang="en-US" dirty="0" smtClean="0"/>
              <a:t>, </a:t>
            </a:r>
            <a:r>
              <a:rPr lang="en-US" dirty="0" err="1" smtClean="0"/>
              <a:t>presuntuoso</a:t>
            </a:r>
            <a:r>
              <a:rPr lang="en-US" dirty="0" smtClean="0"/>
              <a:t>, hasta </a:t>
            </a:r>
            <a:r>
              <a:rPr lang="en-US" dirty="0" err="1" smtClean="0"/>
              <a:t>rebelde</a:t>
            </a:r>
            <a:r>
              <a:rPr lang="en-US" dirty="0" smtClean="0"/>
              <a:t> </a:t>
            </a:r>
            <a:endParaRPr lang="en-US" dirty="0"/>
          </a:p>
          <a:p>
            <a:pPr lvl="2"/>
            <a:r>
              <a:rPr lang="en-US" dirty="0" smtClean="0"/>
              <a:t>No </a:t>
            </a:r>
            <a:r>
              <a:rPr lang="en-US" dirty="0" err="1" smtClean="0"/>
              <a:t>esperando</a:t>
            </a:r>
            <a:r>
              <a:rPr lang="en-US" dirty="0" smtClean="0"/>
              <a:t> </a:t>
            </a:r>
            <a:r>
              <a:rPr lang="en-US" dirty="0" err="1" smtClean="0"/>
              <a:t>ni</a:t>
            </a:r>
            <a:r>
              <a:rPr lang="en-US" dirty="0" smtClean="0"/>
              <a:t> </a:t>
            </a:r>
            <a:r>
              <a:rPr lang="en-US" dirty="0" err="1" smtClean="0"/>
              <a:t>preparándose</a:t>
            </a:r>
            <a:r>
              <a:rPr lang="en-US" dirty="0" smtClean="0"/>
              <a:t> para el </a:t>
            </a:r>
            <a:r>
              <a:rPr lang="en-US" dirty="0" err="1" smtClean="0"/>
              <a:t>regreso</a:t>
            </a:r>
            <a:endParaRPr lang="en-US" dirty="0"/>
          </a:p>
          <a:p>
            <a:pPr lvl="1"/>
            <a:endParaRPr lang="en-US" dirty="0"/>
          </a:p>
        </p:txBody>
      </p:sp>
    </p:spTree>
    <p:extLst>
      <p:ext uri="{BB962C8B-B14F-4D97-AF65-F5344CB8AC3E}">
        <p14:creationId xmlns:p14="http://schemas.microsoft.com/office/powerpoint/2010/main" val="42039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5CCA1B-F130-3A7D-239A-245B3F3DC7CB}"/>
              </a:ext>
            </a:extLst>
          </p:cNvPr>
          <p:cNvSpPr>
            <a:spLocks noGrp="1"/>
          </p:cNvSpPr>
          <p:nvPr>
            <p:ph type="title"/>
          </p:nvPr>
        </p:nvSpPr>
        <p:spPr>
          <a:xfrm>
            <a:off x="284480" y="258929"/>
            <a:ext cx="8636000" cy="864129"/>
          </a:xfrm>
        </p:spPr>
        <p:txBody>
          <a:bodyPr/>
          <a:lstStyle/>
          <a:p>
            <a:r>
              <a:rPr lang="es-ES" dirty="0" smtClean="0"/>
              <a:t>Frases claves en Mateo 24</a:t>
            </a:r>
            <a:endParaRPr lang="en-US" dirty="0"/>
          </a:p>
        </p:txBody>
      </p:sp>
      <p:sp>
        <p:nvSpPr>
          <p:cNvPr id="3" name="Text Placeholder 2">
            <a:extLst>
              <a:ext uri="{FF2B5EF4-FFF2-40B4-BE49-F238E27FC236}">
                <a16:creationId xmlns:a16="http://schemas.microsoft.com/office/drawing/2014/main" xmlns="" id="{74436633-4187-DCB2-CCC3-ECBD13EE6A52}"/>
              </a:ext>
            </a:extLst>
          </p:cNvPr>
          <p:cNvSpPr>
            <a:spLocks noGrp="1"/>
          </p:cNvSpPr>
          <p:nvPr>
            <p:ph type="body" idx="1"/>
          </p:nvPr>
        </p:nvSpPr>
        <p:spPr>
          <a:xfrm>
            <a:off x="314708" y="811931"/>
            <a:ext cx="4213702" cy="686593"/>
          </a:xfrm>
        </p:spPr>
        <p:txBody>
          <a:bodyPr>
            <a:normAutofit/>
          </a:bodyPr>
          <a:lstStyle/>
          <a:p>
            <a:r>
              <a:rPr lang="en-US" i="1" dirty="0" err="1" smtClean="0">
                <a:solidFill>
                  <a:schemeClr val="accent2"/>
                </a:solidFill>
              </a:rPr>
              <a:t>Velen</a:t>
            </a:r>
            <a:endParaRPr lang="en-US" i="1" dirty="0">
              <a:solidFill>
                <a:schemeClr val="accent2"/>
              </a:solidFill>
            </a:endParaRPr>
          </a:p>
        </p:txBody>
      </p:sp>
      <p:sp>
        <p:nvSpPr>
          <p:cNvPr id="4" name="Content Placeholder 3">
            <a:extLst>
              <a:ext uri="{FF2B5EF4-FFF2-40B4-BE49-F238E27FC236}">
                <a16:creationId xmlns:a16="http://schemas.microsoft.com/office/drawing/2014/main" xmlns="" id="{343F8012-B731-A18A-4AE4-7635E2794191}"/>
              </a:ext>
            </a:extLst>
          </p:cNvPr>
          <p:cNvSpPr>
            <a:spLocks noGrp="1"/>
          </p:cNvSpPr>
          <p:nvPr>
            <p:ph sz="half" idx="2"/>
          </p:nvPr>
        </p:nvSpPr>
        <p:spPr>
          <a:xfrm>
            <a:off x="314707" y="1513637"/>
            <a:ext cx="4213702" cy="4139017"/>
          </a:xfrm>
        </p:spPr>
        <p:txBody>
          <a:bodyPr>
            <a:normAutofit fontScale="77500" lnSpcReduction="20000"/>
          </a:bodyPr>
          <a:lstStyle/>
          <a:p>
            <a:pPr marL="0" indent="0">
              <a:buNone/>
            </a:pPr>
            <a:r>
              <a:rPr lang="en-US" sz="2400" dirty="0" smtClean="0"/>
              <a:t>“</a:t>
            </a:r>
            <a:r>
              <a:rPr lang="es-ES" sz="2400" dirty="0"/>
              <a:t>Tengan cuidado de que nadie los </a:t>
            </a:r>
            <a:r>
              <a:rPr lang="es-ES" sz="2400" dirty="0" smtClean="0"/>
              <a:t>engañe</a:t>
            </a:r>
            <a:r>
              <a:rPr lang="en-US" sz="2400" dirty="0" smtClean="0"/>
              <a:t>”, </a:t>
            </a:r>
            <a:r>
              <a:rPr lang="en-US" sz="2000" dirty="0"/>
              <a:t>v.4</a:t>
            </a:r>
          </a:p>
          <a:p>
            <a:pPr marL="0" indent="0">
              <a:buNone/>
            </a:pPr>
            <a:r>
              <a:rPr lang="en-US" sz="2400" dirty="0" smtClean="0"/>
              <a:t>“</a:t>
            </a:r>
            <a:r>
              <a:rPr lang="en-US" sz="2400" dirty="0" err="1" smtClean="0"/>
              <a:t>Cuando</a:t>
            </a:r>
            <a:r>
              <a:rPr lang="en-US" sz="2400" dirty="0" smtClean="0"/>
              <a:t> </a:t>
            </a:r>
            <a:r>
              <a:rPr lang="en-US" sz="2400" dirty="0" err="1" smtClean="0"/>
              <a:t>vean</a:t>
            </a:r>
            <a:r>
              <a:rPr lang="en-US" sz="2400" dirty="0" smtClean="0"/>
              <a:t> </a:t>
            </a:r>
            <a:r>
              <a:rPr lang="en-US" sz="2400" dirty="0" err="1" smtClean="0"/>
              <a:t>todas</a:t>
            </a:r>
            <a:r>
              <a:rPr lang="en-US" sz="2400" dirty="0" smtClean="0"/>
              <a:t> </a:t>
            </a:r>
            <a:r>
              <a:rPr lang="en-US" sz="2400" dirty="0" err="1" smtClean="0"/>
              <a:t>estas</a:t>
            </a:r>
            <a:r>
              <a:rPr lang="en-US" sz="2400" dirty="0" smtClean="0"/>
              <a:t> </a:t>
            </a:r>
            <a:r>
              <a:rPr lang="en-US" sz="2400" dirty="0" err="1" smtClean="0"/>
              <a:t>cosas</a:t>
            </a:r>
            <a:r>
              <a:rPr lang="en-US" sz="2400" dirty="0" smtClean="0"/>
              <a:t>, </a:t>
            </a:r>
            <a:r>
              <a:rPr lang="en-US" sz="2400" dirty="0"/>
              <a:t>[…] </a:t>
            </a:r>
            <a:r>
              <a:rPr lang="en-US" sz="2400" dirty="0" err="1" smtClean="0"/>
              <a:t>Él</a:t>
            </a:r>
            <a:r>
              <a:rPr lang="en-US" sz="2400" dirty="0" smtClean="0"/>
              <a:t> </a:t>
            </a:r>
            <a:r>
              <a:rPr lang="en-US" sz="2400" dirty="0" err="1" smtClean="0"/>
              <a:t>está</a:t>
            </a:r>
            <a:r>
              <a:rPr lang="en-US" sz="2400" dirty="0" smtClean="0"/>
              <a:t> </a:t>
            </a:r>
            <a:r>
              <a:rPr lang="en-US" sz="2400" dirty="0" err="1" smtClean="0"/>
              <a:t>cerca</a:t>
            </a:r>
            <a:r>
              <a:rPr lang="en-US" sz="2400" dirty="0" smtClean="0"/>
              <a:t>”,</a:t>
            </a:r>
            <a:r>
              <a:rPr lang="en-US" sz="2000" dirty="0" smtClean="0"/>
              <a:t> </a:t>
            </a:r>
            <a:r>
              <a:rPr lang="en-US" sz="2000" dirty="0"/>
              <a:t>v.33</a:t>
            </a:r>
          </a:p>
          <a:p>
            <a:pPr marL="0" indent="0">
              <a:buNone/>
            </a:pPr>
            <a:r>
              <a:rPr lang="en-US" sz="2400" dirty="0" smtClean="0"/>
              <a:t>“</a:t>
            </a:r>
            <a:r>
              <a:rPr lang="es-ES" sz="2400" dirty="0" smtClean="0"/>
              <a:t>E</a:t>
            </a:r>
            <a:r>
              <a:rPr lang="es-ES" sz="2400" dirty="0" smtClean="0"/>
              <a:t>staban </a:t>
            </a:r>
            <a:r>
              <a:rPr lang="es-ES" sz="2400" dirty="0"/>
              <a:t>comiendo y bebiendo, casándose y dándose en matrimonio</a:t>
            </a:r>
            <a:r>
              <a:rPr lang="en-US" sz="2400" dirty="0" smtClean="0"/>
              <a:t>…” </a:t>
            </a:r>
            <a:r>
              <a:rPr lang="en-US" sz="2000" dirty="0"/>
              <a:t>v.38</a:t>
            </a:r>
          </a:p>
          <a:p>
            <a:pPr marL="0" indent="0">
              <a:buNone/>
            </a:pPr>
            <a:r>
              <a:rPr lang="en-US" sz="2400" dirty="0" smtClean="0"/>
              <a:t>“</a:t>
            </a:r>
            <a:r>
              <a:rPr lang="en-US" sz="2400" dirty="0" err="1" smtClean="0"/>
              <a:t>Velen</a:t>
            </a:r>
            <a:r>
              <a:rPr lang="en-US" sz="2400" dirty="0" smtClean="0"/>
              <a:t>,” </a:t>
            </a:r>
            <a:r>
              <a:rPr lang="en-US" sz="2000" dirty="0"/>
              <a:t>v.42</a:t>
            </a:r>
          </a:p>
          <a:p>
            <a:pPr marL="0" indent="0">
              <a:buNone/>
            </a:pPr>
            <a:r>
              <a:rPr lang="en-US" sz="2400" dirty="0" smtClean="0"/>
              <a:t>“</a:t>
            </a:r>
            <a:r>
              <a:rPr lang="en-US" sz="2400" dirty="0" err="1" smtClean="0"/>
              <a:t>Hubiera</a:t>
            </a:r>
            <a:r>
              <a:rPr lang="en-US" sz="2400" dirty="0" smtClean="0"/>
              <a:t> </a:t>
            </a:r>
            <a:r>
              <a:rPr lang="en-US" sz="2400" dirty="0" err="1"/>
              <a:t>estado</a:t>
            </a:r>
            <a:r>
              <a:rPr lang="en-US" sz="2400" dirty="0"/>
              <a:t> </a:t>
            </a:r>
            <a:r>
              <a:rPr lang="en-US" sz="2400" dirty="0" err="1" smtClean="0"/>
              <a:t>alerta</a:t>
            </a:r>
            <a:r>
              <a:rPr lang="en-US" sz="2400" dirty="0" smtClean="0"/>
              <a:t>”, </a:t>
            </a:r>
            <a:r>
              <a:rPr lang="en-US" sz="2000" dirty="0"/>
              <a:t>v.43</a:t>
            </a:r>
          </a:p>
          <a:p>
            <a:pPr marL="0" indent="0">
              <a:buNone/>
            </a:pPr>
            <a:r>
              <a:rPr lang="en-US" sz="2400" dirty="0" smtClean="0"/>
              <a:t>“</a:t>
            </a:r>
            <a:r>
              <a:rPr lang="es-ES" sz="2400" dirty="0"/>
              <a:t>Por eso, también ustedes estén </a:t>
            </a:r>
            <a:r>
              <a:rPr lang="es-ES" sz="2400" dirty="0" smtClean="0"/>
              <a:t>preparados</a:t>
            </a:r>
            <a:r>
              <a:rPr lang="en-US" sz="2400" dirty="0" smtClean="0"/>
              <a:t>”, </a:t>
            </a:r>
            <a:r>
              <a:rPr lang="en-US" sz="2000" dirty="0"/>
              <a:t>v.44</a:t>
            </a:r>
          </a:p>
          <a:p>
            <a:pPr marL="400050" indent="0">
              <a:buNone/>
              <a:tabLst>
                <a:tab pos="287338" algn="l"/>
              </a:tabLst>
            </a:pPr>
            <a:r>
              <a:rPr lang="en-US" sz="2400" dirty="0" smtClean="0"/>
              <a:t>“</a:t>
            </a:r>
            <a:r>
              <a:rPr lang="es-ES" sz="2400" dirty="0"/>
              <a:t>el día que no lo espera</a:t>
            </a:r>
            <a:r>
              <a:rPr lang="en-US" sz="2400" dirty="0" smtClean="0"/>
              <a:t>…” </a:t>
            </a:r>
            <a:r>
              <a:rPr lang="en-US" sz="2000" dirty="0"/>
              <a:t>v.50</a:t>
            </a:r>
          </a:p>
        </p:txBody>
      </p:sp>
      <p:sp>
        <p:nvSpPr>
          <p:cNvPr id="5" name="Text Placeholder 4">
            <a:extLst>
              <a:ext uri="{FF2B5EF4-FFF2-40B4-BE49-F238E27FC236}">
                <a16:creationId xmlns:a16="http://schemas.microsoft.com/office/drawing/2014/main" xmlns="" id="{5710FF43-1F55-BA62-1F6B-75C57AE9CCC1}"/>
              </a:ext>
            </a:extLst>
          </p:cNvPr>
          <p:cNvSpPr>
            <a:spLocks noGrp="1"/>
          </p:cNvSpPr>
          <p:nvPr>
            <p:ph type="body" sz="quarter" idx="3"/>
          </p:nvPr>
        </p:nvSpPr>
        <p:spPr>
          <a:xfrm>
            <a:off x="4629150" y="811931"/>
            <a:ext cx="4514850" cy="686593"/>
          </a:xfrm>
        </p:spPr>
        <p:txBody>
          <a:bodyPr>
            <a:noAutofit/>
          </a:bodyPr>
          <a:lstStyle/>
          <a:p>
            <a:r>
              <a:rPr lang="en-US" i="1" dirty="0" smtClean="0">
                <a:solidFill>
                  <a:schemeClr val="accent2"/>
                </a:solidFill>
              </a:rPr>
              <a:t>No </a:t>
            </a:r>
            <a:r>
              <a:rPr lang="en-US" i="1" dirty="0" err="1" smtClean="0">
                <a:solidFill>
                  <a:schemeClr val="accent2"/>
                </a:solidFill>
              </a:rPr>
              <a:t>saben</a:t>
            </a:r>
            <a:r>
              <a:rPr lang="en-US" i="1" dirty="0" smtClean="0">
                <a:solidFill>
                  <a:schemeClr val="accent2"/>
                </a:solidFill>
              </a:rPr>
              <a:t>…</a:t>
            </a:r>
            <a:endParaRPr lang="en-US" i="1" dirty="0">
              <a:solidFill>
                <a:schemeClr val="accent2"/>
              </a:solidFill>
            </a:endParaRPr>
          </a:p>
        </p:txBody>
      </p:sp>
      <p:sp>
        <p:nvSpPr>
          <p:cNvPr id="6" name="Content Placeholder 5">
            <a:extLst>
              <a:ext uri="{FF2B5EF4-FFF2-40B4-BE49-F238E27FC236}">
                <a16:creationId xmlns:a16="http://schemas.microsoft.com/office/drawing/2014/main" xmlns="" id="{B1C1E9A2-37CD-040E-2EEC-63D1705C9588}"/>
              </a:ext>
            </a:extLst>
          </p:cNvPr>
          <p:cNvSpPr>
            <a:spLocks noGrp="1"/>
          </p:cNvSpPr>
          <p:nvPr>
            <p:ph sz="quarter" idx="4"/>
          </p:nvPr>
        </p:nvSpPr>
        <p:spPr>
          <a:xfrm>
            <a:off x="4629150" y="1513638"/>
            <a:ext cx="4514850" cy="4035107"/>
          </a:xfrm>
        </p:spPr>
        <p:txBody>
          <a:bodyPr>
            <a:normAutofit fontScale="85000" lnSpcReduction="20000"/>
          </a:bodyPr>
          <a:lstStyle/>
          <a:p>
            <a:pPr marL="0" indent="0">
              <a:buNone/>
            </a:pPr>
            <a:r>
              <a:rPr lang="en-US" sz="2000" dirty="0" err="1" smtClean="0"/>
              <a:t>Discípulos</a:t>
            </a:r>
            <a:r>
              <a:rPr lang="en-US" sz="2000" dirty="0" smtClean="0"/>
              <a:t>:</a:t>
            </a:r>
            <a:r>
              <a:rPr lang="en-US" sz="2400" dirty="0" smtClean="0"/>
              <a:t> </a:t>
            </a:r>
            <a:r>
              <a:rPr lang="en-US" sz="2400" dirty="0" smtClean="0"/>
              <a:t>“¿</a:t>
            </a:r>
            <a:r>
              <a:rPr lang="en-US" sz="2400" dirty="0" err="1" smtClean="0"/>
              <a:t>Cuándo</a:t>
            </a:r>
            <a:r>
              <a:rPr lang="en-US" sz="2400" dirty="0" smtClean="0"/>
              <a:t> </a:t>
            </a:r>
            <a:r>
              <a:rPr lang="en-US" sz="2400" dirty="0" err="1"/>
              <a:t>sucederá</a:t>
            </a:r>
            <a:r>
              <a:rPr lang="en-US" sz="2400" dirty="0"/>
              <a:t> </a:t>
            </a:r>
            <a:r>
              <a:rPr lang="en-US" sz="2400" dirty="0" err="1"/>
              <a:t>esto</a:t>
            </a:r>
            <a:r>
              <a:rPr lang="en-US" sz="2400" dirty="0"/>
              <a:t>?” </a:t>
            </a:r>
            <a:r>
              <a:rPr lang="en-US" sz="2000" dirty="0"/>
              <a:t>v.3</a:t>
            </a:r>
          </a:p>
          <a:p>
            <a:pPr marL="0" indent="0">
              <a:buNone/>
            </a:pPr>
            <a:r>
              <a:rPr lang="en-US" sz="2400" dirty="0" smtClean="0"/>
              <a:t>“</a:t>
            </a:r>
            <a:r>
              <a:rPr lang="es-ES" sz="2400" dirty="0" smtClean="0"/>
              <a:t>De </a:t>
            </a:r>
            <a:r>
              <a:rPr lang="es-ES" sz="2400" dirty="0"/>
              <a:t>aquel día y hora nadie sabe</a:t>
            </a:r>
            <a:r>
              <a:rPr lang="en-US" sz="2400" dirty="0" smtClean="0"/>
              <a:t>…” </a:t>
            </a:r>
            <a:r>
              <a:rPr lang="en-US" sz="2000" dirty="0"/>
              <a:t>v.36</a:t>
            </a:r>
          </a:p>
          <a:p>
            <a:pPr marL="0" indent="0">
              <a:buNone/>
            </a:pPr>
            <a:r>
              <a:rPr lang="en-US" sz="2400" dirty="0" smtClean="0"/>
              <a:t>“No [</a:t>
            </a:r>
            <a:r>
              <a:rPr lang="en-US" sz="2400" dirty="0" err="1" smtClean="0"/>
              <a:t>supieron</a:t>
            </a:r>
            <a:r>
              <a:rPr lang="en-US" sz="2400" dirty="0" smtClean="0"/>
              <a:t>, </a:t>
            </a:r>
            <a:r>
              <a:rPr lang="en-US" sz="1800" dirty="0" smtClean="0"/>
              <a:t>NVI</a:t>
            </a:r>
            <a:r>
              <a:rPr lang="en-US" sz="2400" dirty="0" smtClean="0"/>
              <a:t>] hasta que vino el </a:t>
            </a:r>
            <a:r>
              <a:rPr lang="en-US" sz="2400" dirty="0" err="1" smtClean="0"/>
              <a:t>diluvio</a:t>
            </a:r>
            <a:r>
              <a:rPr lang="en-US" sz="2400" dirty="0" smtClean="0"/>
              <a:t>”, </a:t>
            </a:r>
            <a:r>
              <a:rPr lang="en-US" sz="2000" dirty="0"/>
              <a:t>v.39</a:t>
            </a:r>
          </a:p>
          <a:p>
            <a:pPr marL="0" indent="0">
              <a:buNone/>
            </a:pPr>
            <a:r>
              <a:rPr lang="en-US" sz="2400" dirty="0" smtClean="0"/>
              <a:t>“</a:t>
            </a:r>
            <a:r>
              <a:rPr lang="es-ES" sz="2400" dirty="0" smtClean="0"/>
              <a:t>N</a:t>
            </a:r>
            <a:r>
              <a:rPr lang="es-ES" sz="2400" dirty="0" smtClean="0"/>
              <a:t>o </a:t>
            </a:r>
            <a:r>
              <a:rPr lang="es-ES" sz="2400" dirty="0"/>
              <a:t>saben en qué día</a:t>
            </a:r>
            <a:r>
              <a:rPr lang="en-US" sz="2400" dirty="0" smtClean="0"/>
              <a:t>…” </a:t>
            </a:r>
            <a:r>
              <a:rPr lang="en-US" sz="2000" dirty="0"/>
              <a:t>v.42</a:t>
            </a:r>
          </a:p>
          <a:p>
            <a:pPr marL="0" indent="0">
              <a:buNone/>
            </a:pPr>
            <a:r>
              <a:rPr lang="en-US" sz="2400" dirty="0" smtClean="0"/>
              <a:t>“</a:t>
            </a:r>
            <a:r>
              <a:rPr lang="en-US" sz="2400" dirty="0" smtClean="0"/>
              <a:t>Si</a:t>
            </a:r>
            <a:r>
              <a:rPr lang="en-US" sz="2400" dirty="0" smtClean="0"/>
              <a:t> [</a:t>
            </a:r>
            <a:r>
              <a:rPr lang="en-US" sz="2400" dirty="0" err="1" smtClean="0"/>
              <a:t>él</a:t>
            </a:r>
            <a:r>
              <a:rPr lang="en-US" sz="2400" dirty="0" smtClean="0"/>
              <a:t>] </a:t>
            </a:r>
            <a:r>
              <a:rPr lang="es-ES" sz="2400" dirty="0" smtClean="0"/>
              <a:t>hubiera </a:t>
            </a:r>
            <a:r>
              <a:rPr lang="es-ES" sz="2400" dirty="0"/>
              <a:t>sabido a qué hora de la noche iba a venir el ladrón</a:t>
            </a:r>
            <a:r>
              <a:rPr lang="en-US" sz="2400" dirty="0" smtClean="0"/>
              <a:t>…” </a:t>
            </a:r>
            <a:r>
              <a:rPr lang="en-US" sz="2000" dirty="0"/>
              <a:t>v.43</a:t>
            </a:r>
          </a:p>
          <a:p>
            <a:pPr marL="0" indent="0">
              <a:buNone/>
            </a:pPr>
            <a:r>
              <a:rPr lang="en-US" sz="2400" dirty="0" smtClean="0"/>
              <a:t>“A</a:t>
            </a:r>
            <a:r>
              <a:rPr lang="es-ES" sz="2400" dirty="0" smtClean="0"/>
              <a:t> </a:t>
            </a:r>
            <a:r>
              <a:rPr lang="es-ES" sz="2400" dirty="0"/>
              <a:t>la hora que no piensan </a:t>
            </a:r>
            <a:r>
              <a:rPr lang="es-ES" sz="2400" dirty="0" smtClean="0"/>
              <a:t>vendrá</a:t>
            </a:r>
            <a:r>
              <a:rPr lang="en-US" sz="2400" dirty="0" smtClean="0"/>
              <a:t>”, </a:t>
            </a:r>
            <a:r>
              <a:rPr lang="en-US" sz="2000" dirty="0"/>
              <a:t>v.44</a:t>
            </a:r>
          </a:p>
          <a:p>
            <a:pPr marL="0" indent="0">
              <a:buNone/>
            </a:pPr>
            <a:r>
              <a:rPr lang="en-US" sz="2400" dirty="0" smtClean="0"/>
              <a:t>“…</a:t>
            </a:r>
            <a:r>
              <a:rPr lang="es-ES" sz="2400" dirty="0"/>
              <a:t>a una hora que no sabe</a:t>
            </a:r>
            <a:r>
              <a:rPr lang="en-US" sz="2400" dirty="0" smtClean="0"/>
              <a:t>,” </a:t>
            </a:r>
            <a:r>
              <a:rPr lang="en-US" sz="2000" dirty="0"/>
              <a:t>v.50</a:t>
            </a:r>
          </a:p>
        </p:txBody>
      </p:sp>
    </p:spTree>
    <p:extLst>
      <p:ext uri="{BB962C8B-B14F-4D97-AF65-F5344CB8AC3E}">
        <p14:creationId xmlns:p14="http://schemas.microsoft.com/office/powerpoint/2010/main" val="15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10157</TotalTime>
  <Words>1706</Words>
  <Application>Microsoft Office PowerPoint</Application>
  <PresentationFormat>On-screen Show (16:10)</PresentationFormat>
  <Paragraphs>175</Paragraphs>
  <Slides>24</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Metropolis</vt:lpstr>
      <vt:lpstr>Metropolis Light</vt:lpstr>
      <vt:lpstr>Metropolis Medium</vt:lpstr>
      <vt:lpstr>METROPOLIS PERSONAL USE</vt:lpstr>
      <vt:lpstr>Metropolis Semi Bold</vt:lpstr>
      <vt:lpstr>Times New Roman</vt:lpstr>
      <vt:lpstr>Wingdings</vt:lpstr>
      <vt:lpstr>Office Theme</vt:lpstr>
      <vt:lpstr>PowerPoint Presentation</vt:lpstr>
      <vt:lpstr>Resumen</vt:lpstr>
      <vt:lpstr>Objetivos del  Estudio de Fin de Año</vt:lpstr>
      <vt:lpstr>Lectura adicional</vt:lpstr>
      <vt:lpstr>PowerPoint Presentation</vt:lpstr>
      <vt:lpstr>Objetivos</vt:lpstr>
      <vt:lpstr>¿Qué mensaje viene enfatizando Jesús en Mateo 24? Considere especialmente el 24:44.</vt:lpstr>
      <vt:lpstr>Se instensifica el tema del juicio</vt:lpstr>
      <vt:lpstr>Frases claves en Mateo 24</vt:lpstr>
      <vt:lpstr>Se instensifica el tema del juicio</vt:lpstr>
      <vt:lpstr>Mateo 25:1-13 (NBLA)</vt:lpstr>
      <vt:lpstr>Enumere algunas cosas que las vírgenes insensatas hicieron  bien  en la parábola</vt:lpstr>
      <vt:lpstr>Cinco de ellas eran insensatas</vt:lpstr>
      <vt:lpstr>Enumere algunas cosas que las vírgenes insensatas hicieron  mal en la parábola</vt:lpstr>
      <vt:lpstr>Cinco de ellas eran insensatas</vt:lpstr>
      <vt:lpstr>PowerPoint Presentation</vt:lpstr>
      <vt:lpstr>Tratando de tomar prestado el aceite espiritual de otros.</vt:lpstr>
      <vt:lpstr>PowerPoint Presentation</vt:lpstr>
      <vt:lpstr>Considere 1 Tesalonicenses 5:5-11. ¿Qué acciones podemos realizar para “estar alerta” mientras esperamos al Novio?</vt:lpstr>
      <vt:lpstr>Estemos alerta y seamos sobrios</vt:lpstr>
      <vt:lpstr>Como estar alerta en 2024</vt:lpstr>
      <vt:lpstr>PowerPoint Presentation</vt:lpstr>
      <vt:lpstr>PowerPoint Presentation</vt:lpstr>
      <vt:lpstr>Calendario del estudio de fin de año</vt:lpstr>
    </vt:vector>
  </TitlesOfParts>
  <Company>VMware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Mason Broadwell</dc:creator>
  <cp:lastModifiedBy>Esther Eubanks</cp:lastModifiedBy>
  <cp:revision>37</cp:revision>
  <dcterms:created xsi:type="dcterms:W3CDTF">2023-11-23T20:56:47Z</dcterms:created>
  <dcterms:modified xsi:type="dcterms:W3CDTF">2024-01-03T22:08:52Z</dcterms:modified>
</cp:coreProperties>
</file>