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81" r:id="rId2"/>
    <p:sldId id="270" r:id="rId3"/>
    <p:sldId id="274" r:id="rId4"/>
    <p:sldId id="275" r:id="rId5"/>
    <p:sldId id="267" r:id="rId6"/>
    <p:sldId id="282" r:id="rId7"/>
    <p:sldId id="277" r:id="rId8"/>
    <p:sldId id="278" r:id="rId9"/>
    <p:sldId id="265" r:id="rId10"/>
    <p:sldId id="283" r:id="rId11"/>
    <p:sldId id="272" r:id="rId12"/>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678"/>
    <a:srgbClr val="D8AF6E"/>
    <a:srgbClr val="F8D774"/>
    <a:srgbClr val="1C1A50"/>
    <a:srgbClr val="D3A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8"/>
    <p:restoredTop sz="58095"/>
  </p:normalViewPr>
  <p:slideViewPr>
    <p:cSldViewPr snapToGrid="0">
      <p:cViewPr varScale="1">
        <p:scale>
          <a:sx n="86" d="100"/>
          <a:sy n="86" d="100"/>
        </p:scale>
        <p:origin x="2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E8D65-B739-F741-A971-11D96912DBA4}" type="datetimeFigureOut">
              <a:rPr lang="en-US" smtClean="0"/>
              <a:t>1/13/24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FF219-C377-8C48-AC4A-1243DD5F43A1}" type="slidenum">
              <a:rPr lang="en-US" smtClean="0"/>
              <a:t>‹#›</a:t>
            </a:fld>
            <a:endParaRPr lang="en-US"/>
          </a:p>
        </p:txBody>
      </p:sp>
    </p:spTree>
    <p:extLst>
      <p:ext uri="{BB962C8B-B14F-4D97-AF65-F5344CB8AC3E}">
        <p14:creationId xmlns:p14="http://schemas.microsoft.com/office/powerpoint/2010/main" val="7892975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looking at one of the most wonderful NT strategies for taking the good news to our world.</a:t>
            </a:r>
          </a:p>
          <a:p>
            <a:endParaRPr lang="en-US" dirty="0"/>
          </a:p>
          <a:p>
            <a:r>
              <a:rPr lang="en-US" dirty="0"/>
              <a:t>When Jesus sent out the 12 Apostles in Mark 6:7 – he sent them out in pairs.</a:t>
            </a:r>
          </a:p>
          <a:p>
            <a:r>
              <a:rPr lang="en-US" dirty="0"/>
              <a:t>When the Apostles preached in the temple in Acts 3 and to the Samaritans in Acts 8 – they did it in pairs – Peter &amp; John.</a:t>
            </a:r>
          </a:p>
          <a:p>
            <a:r>
              <a:rPr lang="en-US" dirty="0"/>
              <a:t>When the Holy Spirit chose preachers to go out to the Gentiles in Acts 13 – He chose a pair (Paul &amp; Barnabas.)</a:t>
            </a:r>
          </a:p>
          <a:p>
            <a:endParaRPr lang="en-US" dirty="0"/>
          </a:p>
          <a:p>
            <a:r>
              <a:rPr lang="en-US" dirty="0"/>
              <a:t>Again and again – the effectiveness of God’s servants is multiplied when they work 2 by 2! </a:t>
            </a:r>
          </a:p>
          <a:p>
            <a:endParaRPr lang="en-US" dirty="0"/>
          </a:p>
          <a:p>
            <a:r>
              <a:rPr lang="en-US" dirty="0"/>
              <a:t>Yes, of course there are passages where one person is teaching another – like Philip and the Eunuch – but we can’t ignore that JESUS himself capitalizes on this strategy multiple times to take His mission to new heights.</a:t>
            </a:r>
          </a:p>
          <a:p>
            <a:endParaRPr lang="en-US" dirty="0"/>
          </a:p>
          <a:p>
            <a:r>
              <a:rPr lang="en-US" dirty="0"/>
              <a:t>So today, let’s dig into Luke 10:1-24 and look at one of Jesus’ most extensive discussions about the power of working in pairs.  And at the end of the lesson, I’ll have some details about how we can put this in practice as a church body during 2024…. But I’m going to start with the WHY…. WHY does Jesus do this…</a:t>
            </a:r>
          </a:p>
          <a:p>
            <a:endParaRPr lang="en-US" dirty="0"/>
          </a:p>
          <a:p>
            <a:endParaRPr lang="en-US" dirty="0"/>
          </a:p>
        </p:txBody>
      </p:sp>
      <p:sp>
        <p:nvSpPr>
          <p:cNvPr id="4" name="Slide Number Placeholder 3"/>
          <p:cNvSpPr>
            <a:spLocks noGrp="1"/>
          </p:cNvSpPr>
          <p:nvPr>
            <p:ph type="sldNum" sz="quarter" idx="5"/>
          </p:nvPr>
        </p:nvSpPr>
        <p:spPr/>
        <p:txBody>
          <a:bodyPr/>
          <a:lstStyle/>
          <a:p>
            <a:fld id="{81FFF219-C377-8C48-AC4A-1243DD5F43A1}" type="slidenum">
              <a:rPr lang="en-US" smtClean="0"/>
              <a:t>1</a:t>
            </a:fld>
            <a:endParaRPr lang="en-US"/>
          </a:p>
        </p:txBody>
      </p:sp>
    </p:spTree>
    <p:extLst>
      <p:ext uri="{BB962C8B-B14F-4D97-AF65-F5344CB8AC3E}">
        <p14:creationId xmlns:p14="http://schemas.microsoft.com/office/powerpoint/2010/main" val="3759723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we will have our own 70+ working in pairs this year… </a:t>
            </a:r>
          </a:p>
          <a:p>
            <a:endParaRPr lang="en-US" dirty="0"/>
          </a:p>
          <a:p>
            <a:r>
              <a:rPr lang="en-US" dirty="0"/>
              <a:t>But for those who have never obeyed the gospel of Jesus Christ – we hope even more that you will put on Jesus in baptism this morning!</a:t>
            </a:r>
          </a:p>
          <a:p>
            <a:endParaRPr lang="en-US" dirty="0"/>
          </a:p>
          <a:p>
            <a:r>
              <a:rPr lang="en-US" dirty="0"/>
              <a:t>Paul &amp; Silas spent the night in jail, until the Jailer asked what to do to be saved….</a:t>
            </a:r>
          </a:p>
          <a:p>
            <a:endParaRPr lang="en-US" dirty="0"/>
          </a:p>
          <a:p>
            <a:r>
              <a:rPr lang="en-US" dirty="0"/>
              <a:t>Now boarding… JESUS has come!  He has died, and HE HAS RISEN!</a:t>
            </a:r>
          </a:p>
          <a:p>
            <a:endParaRPr lang="en-US" dirty="0"/>
          </a:p>
          <a:p>
            <a:r>
              <a:rPr lang="en-US" dirty="0"/>
              <a:t>We are all here hoping that you will confess your FAITH in JESUS CHRIST.</a:t>
            </a:r>
          </a:p>
          <a:p>
            <a:r>
              <a:rPr lang="en-US" dirty="0"/>
              <a:t>Repent of your sins.</a:t>
            </a:r>
          </a:p>
          <a:p>
            <a:r>
              <a:rPr lang="en-US" dirty="0"/>
              <a:t>Be Baptized for the Forgiveness of your sins – BE A CHRISTIAN. CLEANSED by HIS BLOOD.</a:t>
            </a:r>
          </a:p>
          <a:p>
            <a:endParaRPr lang="en-US" dirty="0"/>
          </a:p>
          <a:p>
            <a:r>
              <a:rPr lang="en-US" dirty="0"/>
              <a:t>Name </a:t>
            </a:r>
            <a:r>
              <a:rPr lang="en-US" dirty="0" err="1"/>
              <a:t>writen</a:t>
            </a:r>
            <a:r>
              <a:rPr lang="en-US" dirty="0"/>
              <a:t> in the Book of LIFE!!</a:t>
            </a:r>
          </a:p>
          <a:p>
            <a:endParaRPr lang="en-US" dirty="0"/>
          </a:p>
        </p:txBody>
      </p:sp>
      <p:sp>
        <p:nvSpPr>
          <p:cNvPr id="4" name="Slide Number Placeholder 3"/>
          <p:cNvSpPr>
            <a:spLocks noGrp="1"/>
          </p:cNvSpPr>
          <p:nvPr>
            <p:ph type="sldNum" sz="quarter" idx="5"/>
          </p:nvPr>
        </p:nvSpPr>
        <p:spPr/>
        <p:txBody>
          <a:bodyPr/>
          <a:lstStyle/>
          <a:p>
            <a:fld id="{81FFF219-C377-8C48-AC4A-1243DD5F43A1}" type="slidenum">
              <a:rPr lang="en-US" smtClean="0"/>
              <a:t>10</a:t>
            </a:fld>
            <a:endParaRPr lang="en-US"/>
          </a:p>
        </p:txBody>
      </p:sp>
    </p:spTree>
    <p:extLst>
      <p:ext uri="{BB962C8B-B14F-4D97-AF65-F5344CB8AC3E}">
        <p14:creationId xmlns:p14="http://schemas.microsoft.com/office/powerpoint/2010/main" val="33182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boarding… JESUS has come!  He has died, and HE HAS RISEN!</a:t>
            </a:r>
          </a:p>
          <a:p>
            <a:endParaRPr lang="en-US" dirty="0"/>
          </a:p>
          <a:p>
            <a:r>
              <a:rPr lang="en-US" dirty="0"/>
              <a:t>We are all here hoping that you will confess your FAITH in JESUS CHRIST.</a:t>
            </a:r>
          </a:p>
          <a:p>
            <a:r>
              <a:rPr lang="en-US" dirty="0"/>
              <a:t>Repent of your sins.</a:t>
            </a:r>
          </a:p>
          <a:p>
            <a:r>
              <a:rPr lang="en-US" dirty="0"/>
              <a:t>Be Baptized for the Forgiveness of your sins – BE A CHRISTIAN. CLEANSED by HIS BLOOD.</a:t>
            </a:r>
          </a:p>
          <a:p>
            <a:endParaRPr lang="en-US" dirty="0"/>
          </a:p>
          <a:p>
            <a:r>
              <a:rPr lang="en-US" dirty="0"/>
              <a:t>Name </a:t>
            </a:r>
            <a:r>
              <a:rPr lang="en-US" dirty="0" err="1"/>
              <a:t>writen</a:t>
            </a:r>
            <a:r>
              <a:rPr lang="en-US" dirty="0"/>
              <a:t> in the Book of LIFE!!</a:t>
            </a:r>
          </a:p>
        </p:txBody>
      </p:sp>
      <p:sp>
        <p:nvSpPr>
          <p:cNvPr id="4" name="Slide Number Placeholder 3"/>
          <p:cNvSpPr>
            <a:spLocks noGrp="1"/>
          </p:cNvSpPr>
          <p:nvPr>
            <p:ph type="sldNum" sz="quarter" idx="5"/>
          </p:nvPr>
        </p:nvSpPr>
        <p:spPr/>
        <p:txBody>
          <a:bodyPr/>
          <a:lstStyle/>
          <a:p>
            <a:fld id="{81FFF219-C377-8C48-AC4A-1243DD5F43A1}" type="slidenum">
              <a:rPr lang="en-US" smtClean="0"/>
              <a:t>11</a:t>
            </a:fld>
            <a:endParaRPr lang="en-US"/>
          </a:p>
        </p:txBody>
      </p:sp>
    </p:spTree>
    <p:extLst>
      <p:ext uri="{BB962C8B-B14F-4D97-AF65-F5344CB8AC3E}">
        <p14:creationId xmlns:p14="http://schemas.microsoft.com/office/powerpoint/2010/main" val="409009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shows us how … This year we are Going to reach more people in more places.</a:t>
            </a:r>
          </a:p>
          <a:p>
            <a:endParaRPr lang="en-US" dirty="0"/>
          </a:p>
          <a:p>
            <a:r>
              <a:rPr lang="en-US" dirty="0"/>
              <a:t>We’ve all heard the quote “we can accomplish more together than we can alone.”  It was popularized by</a:t>
            </a:r>
          </a:p>
          <a:p>
            <a:r>
              <a:rPr lang="en-US" dirty="0"/>
              <a:t>Max De </a:t>
            </a:r>
            <a:r>
              <a:rPr lang="en-US" dirty="0" err="1"/>
              <a:t>Pree</a:t>
            </a:r>
            <a:r>
              <a:rPr lang="en-US" dirty="0"/>
              <a:t>, Author or Leadership is an Art, known for his faith and business success as CEO or Herman Miller furniture.</a:t>
            </a:r>
          </a:p>
          <a:p>
            <a:endParaRPr lang="en-US" dirty="0"/>
          </a:p>
          <a:p>
            <a:endParaRPr lang="en-US" dirty="0"/>
          </a:p>
          <a:p>
            <a:r>
              <a:rPr lang="en-US" dirty="0"/>
              <a:t>We embrace Jesus’ </a:t>
            </a:r>
            <a:r>
              <a:rPr lang="en-US" dirty="0" err="1"/>
              <a:t>strategry</a:t>
            </a:r>
            <a:r>
              <a:rPr lang="en-US" dirty="0"/>
              <a:t>… He uses teams in Luke 10 to drive home a lesson that is so obvious, it is easy to overlook: This is not a one man job!  It takes dozens of people!</a:t>
            </a:r>
          </a:p>
          <a:p>
            <a:endParaRPr lang="en-US" dirty="0"/>
          </a:p>
          <a:p>
            <a:r>
              <a:rPr lang="en-US" dirty="0"/>
              <a:t>We will work 2 by 2…</a:t>
            </a:r>
          </a:p>
          <a:p>
            <a:endParaRPr lang="en-US" dirty="0"/>
          </a:p>
          <a:p>
            <a:pPr marL="171450" indent="-171450">
              <a:buFont typeface="Wingdings" pitchFamily="2" charset="2"/>
              <a:buChar char="Ø"/>
            </a:pPr>
            <a:r>
              <a:rPr lang="en-US" dirty="0"/>
              <a:t>These are partnerships full of cooperation, full of love for the lost, full of action…</a:t>
            </a:r>
          </a:p>
          <a:p>
            <a:pPr marL="171450" indent="-171450">
              <a:buFont typeface="Wingdings" pitchFamily="2" charset="2"/>
              <a:buChar char="Ø"/>
            </a:pPr>
            <a:endParaRPr lang="en-US" dirty="0"/>
          </a:p>
          <a:p>
            <a:pPr marL="171450" indent="-171450">
              <a:buFont typeface="Wingdings" pitchFamily="2" charset="2"/>
              <a:buChar char="Ø"/>
            </a:pPr>
            <a:r>
              <a:rPr lang="en-US" dirty="0"/>
              <a:t>More people in More places.</a:t>
            </a:r>
          </a:p>
          <a:p>
            <a:pPr marL="171450" indent="-171450">
              <a:buFont typeface="Wingdings" pitchFamily="2" charset="2"/>
              <a:buChar char="Ø"/>
            </a:pPr>
            <a:r>
              <a:rPr lang="en-US" dirty="0"/>
              <a:t>Safety &amp; Courage!</a:t>
            </a:r>
          </a:p>
          <a:p>
            <a:pPr marL="171450" indent="-171450">
              <a:buFont typeface="Wingdings" pitchFamily="2" charset="2"/>
              <a:buChar char="Ø"/>
            </a:pPr>
            <a:endParaRPr lang="en-US" dirty="0"/>
          </a:p>
          <a:p>
            <a:pPr marL="171450" indent="-171450">
              <a:buFont typeface="Wingdings" pitchFamily="2" charset="2"/>
              <a:buChar char="Ø"/>
            </a:pPr>
            <a:r>
              <a:rPr lang="en-US" dirty="0"/>
              <a:t>Pairs – More believable – 2 witnesses (Jewish practice)</a:t>
            </a:r>
          </a:p>
          <a:p>
            <a:pPr marL="171450" indent="-171450">
              <a:buFont typeface="Wingdings" pitchFamily="2" charset="2"/>
              <a:buChar char="Ø"/>
            </a:pPr>
            <a:endParaRPr lang="en-US" dirty="0"/>
          </a:p>
          <a:p>
            <a:pPr marL="171450" indent="-171450">
              <a:buFont typeface="Wingdings" pitchFamily="2" charset="2"/>
              <a:buChar char="Ø"/>
            </a:pPr>
            <a:endParaRPr lang="en-US" dirty="0"/>
          </a:p>
          <a:p>
            <a:r>
              <a:rPr lang="en-US" dirty="0"/>
              <a:t>We are going in pairs.</a:t>
            </a:r>
          </a:p>
          <a:p>
            <a:endParaRPr lang="en-US" dirty="0"/>
          </a:p>
          <a:p>
            <a:r>
              <a:rPr lang="en-US" dirty="0"/>
              <a:t>We are going with love.</a:t>
            </a:r>
          </a:p>
          <a:p>
            <a:endParaRPr lang="en-US" dirty="0"/>
          </a:p>
          <a:p>
            <a:r>
              <a:rPr lang="en-US" dirty="0"/>
              <a:t>We are going with good news.</a:t>
            </a:r>
          </a:p>
          <a:p>
            <a:endParaRPr lang="en-US" dirty="0"/>
          </a:p>
          <a:p>
            <a:r>
              <a:rPr lang="en-US" dirty="0"/>
              <a:t>We are going to seek out.</a:t>
            </a:r>
          </a:p>
          <a:p>
            <a:endParaRPr lang="en-US" dirty="0"/>
          </a:p>
          <a:p>
            <a:r>
              <a:rPr lang="en-US" dirty="0"/>
              <a:t>We are going with </a:t>
            </a:r>
          </a:p>
        </p:txBody>
      </p:sp>
      <p:sp>
        <p:nvSpPr>
          <p:cNvPr id="4" name="Slide Number Placeholder 3"/>
          <p:cNvSpPr>
            <a:spLocks noGrp="1"/>
          </p:cNvSpPr>
          <p:nvPr>
            <p:ph type="sldNum" sz="quarter" idx="5"/>
          </p:nvPr>
        </p:nvSpPr>
        <p:spPr/>
        <p:txBody>
          <a:bodyPr/>
          <a:lstStyle/>
          <a:p>
            <a:fld id="{81FFF219-C377-8C48-AC4A-1243DD5F43A1}" type="slidenum">
              <a:rPr lang="en-US" smtClean="0"/>
              <a:t>2</a:t>
            </a:fld>
            <a:endParaRPr lang="en-US"/>
          </a:p>
        </p:txBody>
      </p:sp>
    </p:spTree>
    <p:extLst>
      <p:ext uri="{BB962C8B-B14F-4D97-AF65-F5344CB8AC3E}">
        <p14:creationId xmlns:p14="http://schemas.microsoft.com/office/powerpoint/2010/main" val="163156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a:t>
            </a:r>
          </a:p>
          <a:p>
            <a:endParaRPr lang="en-US" dirty="0"/>
          </a:p>
          <a:p>
            <a:r>
              <a:rPr lang="en-US" dirty="0"/>
              <a:t>PROVISIONS…</a:t>
            </a:r>
          </a:p>
          <a:p>
            <a:r>
              <a:rPr lang="en-US" dirty="0"/>
              <a:t>Today = Luke 22:35-36</a:t>
            </a:r>
          </a:p>
          <a:p>
            <a:endParaRPr lang="en-US" dirty="0"/>
          </a:p>
          <a:p>
            <a:r>
              <a:rPr lang="en-US" dirty="0"/>
              <a:t>We still go with GREATER trust in the Lord.</a:t>
            </a:r>
          </a:p>
          <a:p>
            <a:endParaRPr lang="en-US" dirty="0"/>
          </a:p>
          <a:p>
            <a:r>
              <a:rPr lang="en-US" dirty="0"/>
              <a:t>Trusting God to answer our prayers for wisdom and good opportunities.</a:t>
            </a:r>
          </a:p>
          <a:p>
            <a:r>
              <a:rPr lang="en-US" dirty="0"/>
              <a:t>Trusting the power of the Gospel to touch hearts.</a:t>
            </a:r>
          </a:p>
          <a:p>
            <a:endParaRPr lang="en-US" dirty="0"/>
          </a:p>
          <a:p>
            <a:r>
              <a:rPr lang="en-US" dirty="0"/>
              <a:t>Trusting the light to overcome the darkness.</a:t>
            </a:r>
          </a:p>
        </p:txBody>
      </p:sp>
      <p:sp>
        <p:nvSpPr>
          <p:cNvPr id="4" name="Slide Number Placeholder 3"/>
          <p:cNvSpPr>
            <a:spLocks noGrp="1"/>
          </p:cNvSpPr>
          <p:nvPr>
            <p:ph type="sldNum" sz="quarter" idx="5"/>
          </p:nvPr>
        </p:nvSpPr>
        <p:spPr/>
        <p:txBody>
          <a:bodyPr/>
          <a:lstStyle/>
          <a:p>
            <a:fld id="{81FFF219-C377-8C48-AC4A-1243DD5F43A1}" type="slidenum">
              <a:rPr lang="en-US" smtClean="0"/>
              <a:t>3</a:t>
            </a:fld>
            <a:endParaRPr lang="en-US"/>
          </a:p>
        </p:txBody>
      </p:sp>
    </p:spTree>
    <p:extLst>
      <p:ext uri="{BB962C8B-B14F-4D97-AF65-F5344CB8AC3E}">
        <p14:creationId xmlns:p14="http://schemas.microsoft.com/office/powerpoint/2010/main" val="336330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children of peace.</a:t>
            </a:r>
          </a:p>
          <a:p>
            <a:endParaRPr lang="en-US" dirty="0"/>
          </a:p>
          <a:p>
            <a:r>
              <a:rPr lang="en-US" dirty="0"/>
              <a:t>We are offering peace between man and God.  A peace that Jesus provides by paying for our sins.</a:t>
            </a:r>
          </a:p>
          <a:p>
            <a:endParaRPr lang="en-US" dirty="0"/>
          </a:p>
          <a:p>
            <a:r>
              <a:rPr lang="en-US" dirty="0"/>
              <a:t>They come healing the sick.  They show their love and kindness…</a:t>
            </a:r>
          </a:p>
        </p:txBody>
      </p:sp>
      <p:sp>
        <p:nvSpPr>
          <p:cNvPr id="4" name="Slide Number Placeholder 3"/>
          <p:cNvSpPr>
            <a:spLocks noGrp="1"/>
          </p:cNvSpPr>
          <p:nvPr>
            <p:ph type="sldNum" sz="quarter" idx="5"/>
          </p:nvPr>
        </p:nvSpPr>
        <p:spPr/>
        <p:txBody>
          <a:bodyPr/>
          <a:lstStyle/>
          <a:p>
            <a:fld id="{81FFF219-C377-8C48-AC4A-1243DD5F43A1}" type="slidenum">
              <a:rPr lang="en-US" smtClean="0"/>
              <a:t>4</a:t>
            </a:fld>
            <a:endParaRPr lang="en-US"/>
          </a:p>
        </p:txBody>
      </p:sp>
    </p:spTree>
    <p:extLst>
      <p:ext uri="{BB962C8B-B14F-4D97-AF65-F5344CB8AC3E}">
        <p14:creationId xmlns:p14="http://schemas.microsoft.com/office/powerpoint/2010/main" val="349040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72 were telling people that the plane is approaching, it is getting close to the gate.</a:t>
            </a:r>
          </a:p>
          <a:p>
            <a:r>
              <a:rPr lang="en-US" dirty="0"/>
              <a:t>But we are telling people not only is it CLOSE – IT IS ACTUALLY NOW BOARDING.</a:t>
            </a:r>
          </a:p>
        </p:txBody>
      </p:sp>
      <p:sp>
        <p:nvSpPr>
          <p:cNvPr id="4" name="Slide Number Placeholder 3"/>
          <p:cNvSpPr>
            <a:spLocks noGrp="1"/>
          </p:cNvSpPr>
          <p:nvPr>
            <p:ph type="sldNum" sz="quarter" idx="5"/>
          </p:nvPr>
        </p:nvSpPr>
        <p:spPr/>
        <p:txBody>
          <a:bodyPr/>
          <a:lstStyle/>
          <a:p>
            <a:fld id="{81FFF219-C377-8C48-AC4A-1243DD5F43A1}" type="slidenum">
              <a:rPr lang="en-US" smtClean="0"/>
              <a:t>5</a:t>
            </a:fld>
            <a:endParaRPr lang="en-US"/>
          </a:p>
        </p:txBody>
      </p:sp>
    </p:spTree>
    <p:extLst>
      <p:ext uri="{BB962C8B-B14F-4D97-AF65-F5344CB8AC3E}">
        <p14:creationId xmlns:p14="http://schemas.microsoft.com/office/powerpoint/2010/main" val="54710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They don’t move around.  When they find someone and somewhere they can be effective, they keep at it.  They know the grass isn’t always greener on the other side.</a:t>
            </a:r>
          </a:p>
          <a:p>
            <a:endParaRPr lang="en-US" dirty="0"/>
          </a:p>
          <a:p>
            <a:r>
              <a:rPr lang="en-US" dirty="0"/>
              <a:t>To reject the GOSPEL is to reject JESUS.</a:t>
            </a:r>
          </a:p>
        </p:txBody>
      </p:sp>
      <p:sp>
        <p:nvSpPr>
          <p:cNvPr id="4" name="Slide Number Placeholder 3"/>
          <p:cNvSpPr>
            <a:spLocks noGrp="1"/>
          </p:cNvSpPr>
          <p:nvPr>
            <p:ph type="sldNum" sz="quarter" idx="5"/>
          </p:nvPr>
        </p:nvSpPr>
        <p:spPr/>
        <p:txBody>
          <a:bodyPr/>
          <a:lstStyle/>
          <a:p>
            <a:fld id="{81FFF219-C377-8C48-AC4A-1243DD5F43A1}" type="slidenum">
              <a:rPr lang="en-US" smtClean="0"/>
              <a:t>6</a:t>
            </a:fld>
            <a:endParaRPr lang="en-US"/>
          </a:p>
        </p:txBody>
      </p:sp>
    </p:spTree>
    <p:extLst>
      <p:ext uri="{BB962C8B-B14F-4D97-AF65-F5344CB8AC3E}">
        <p14:creationId xmlns:p14="http://schemas.microsoft.com/office/powerpoint/2010/main" val="26347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it is difficult – not impossible.  If it was impossible, he wouldn’t be sending them!  If it was impossible, they wouldn’t be so thrilled with the results in vs 17!</a:t>
            </a:r>
          </a:p>
          <a:p>
            <a:endParaRPr lang="en-US" dirty="0"/>
          </a:p>
          <a:p>
            <a:r>
              <a:rPr lang="en-US" dirty="0"/>
              <a:t>This is </a:t>
            </a:r>
            <a:r>
              <a:rPr lang="en-US" dirty="0" err="1"/>
              <a:t>absolutley</a:t>
            </a:r>
            <a:r>
              <a:rPr lang="en-US" dirty="0"/>
              <a:t> possible – and Jesus wants us to know that with certainty!   It’s just also difficult.</a:t>
            </a:r>
          </a:p>
          <a:p>
            <a:endParaRPr lang="en-US" dirty="0"/>
          </a:p>
        </p:txBody>
      </p:sp>
      <p:sp>
        <p:nvSpPr>
          <p:cNvPr id="4" name="Slide Number Placeholder 3"/>
          <p:cNvSpPr>
            <a:spLocks noGrp="1"/>
          </p:cNvSpPr>
          <p:nvPr>
            <p:ph type="sldNum" sz="quarter" idx="5"/>
          </p:nvPr>
        </p:nvSpPr>
        <p:spPr/>
        <p:txBody>
          <a:bodyPr/>
          <a:lstStyle/>
          <a:p>
            <a:fld id="{81FFF219-C377-8C48-AC4A-1243DD5F43A1}" type="slidenum">
              <a:rPr lang="en-US" smtClean="0"/>
              <a:t>7</a:t>
            </a:fld>
            <a:endParaRPr lang="en-US"/>
          </a:p>
        </p:txBody>
      </p:sp>
    </p:spTree>
    <p:extLst>
      <p:ext uri="{BB962C8B-B14F-4D97-AF65-F5344CB8AC3E}">
        <p14:creationId xmlns:p14="http://schemas.microsoft.com/office/powerpoint/2010/main" val="4107957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usually associate the defeat of Satan with the cross or with the final return of Jesus for judgment.</a:t>
            </a:r>
          </a:p>
          <a:p>
            <a:endParaRPr lang="en-US" dirty="0"/>
          </a:p>
          <a:p>
            <a:r>
              <a:rPr lang="en-US" dirty="0"/>
              <a:t>But Jesus is reminding us that there is a DAILY VICTORY over the DEVIL!</a:t>
            </a:r>
          </a:p>
          <a:p>
            <a:endParaRPr lang="en-US" dirty="0"/>
          </a:p>
          <a:p>
            <a:r>
              <a:rPr lang="en-US" dirty="0"/>
              <a:t>When the good news is </a:t>
            </a:r>
            <a:r>
              <a:rPr lang="en-US" dirty="0" err="1"/>
              <a:t>spead</a:t>
            </a:r>
            <a:r>
              <a:rPr lang="en-US" dirty="0"/>
              <a:t>, and especially when humble hearts accept it we have a VICTORY.</a:t>
            </a:r>
          </a:p>
          <a:p>
            <a:endParaRPr lang="en-US" dirty="0"/>
          </a:p>
          <a:p>
            <a:r>
              <a:rPr lang="en-US" dirty="0"/>
              <a:t>And not only is Satan brought DOWN, but our NAMES are lifted up!</a:t>
            </a:r>
          </a:p>
        </p:txBody>
      </p:sp>
      <p:sp>
        <p:nvSpPr>
          <p:cNvPr id="4" name="Slide Number Placeholder 3"/>
          <p:cNvSpPr>
            <a:spLocks noGrp="1"/>
          </p:cNvSpPr>
          <p:nvPr>
            <p:ph type="sldNum" sz="quarter" idx="5"/>
          </p:nvPr>
        </p:nvSpPr>
        <p:spPr/>
        <p:txBody>
          <a:bodyPr/>
          <a:lstStyle/>
          <a:p>
            <a:fld id="{81FFF219-C377-8C48-AC4A-1243DD5F43A1}" type="slidenum">
              <a:rPr lang="en-US" smtClean="0"/>
              <a:t>8</a:t>
            </a:fld>
            <a:endParaRPr lang="en-US"/>
          </a:p>
        </p:txBody>
      </p:sp>
    </p:spTree>
    <p:extLst>
      <p:ext uri="{BB962C8B-B14F-4D97-AF65-F5344CB8AC3E}">
        <p14:creationId xmlns:p14="http://schemas.microsoft.com/office/powerpoint/2010/main" val="380241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 we are encouraging every interested member – to pair up with a teammate who wants to be active in evangelism.</a:t>
            </a:r>
          </a:p>
          <a:p>
            <a:endParaRPr lang="en-US" dirty="0"/>
          </a:p>
          <a:p>
            <a:r>
              <a:rPr lang="en-US" dirty="0"/>
              <a:t>The number one goal of this partnership is: We agree to help each other carry out our good intentions.</a:t>
            </a:r>
          </a:p>
          <a:p>
            <a:pPr marL="171450" indent="-171450">
              <a:buFont typeface="Wingdings" pitchFamily="2" charset="2"/>
              <a:buChar char="Ø"/>
            </a:pPr>
            <a:r>
              <a:rPr lang="en-US" dirty="0"/>
              <a:t>Do you want to invite someone to a Bible study – you can talk to your partner about it.</a:t>
            </a:r>
          </a:p>
          <a:p>
            <a:pPr marL="171450" indent="-171450">
              <a:buFont typeface="Wingdings" pitchFamily="2" charset="2"/>
              <a:buChar char="Ø"/>
            </a:pPr>
            <a:r>
              <a:rPr lang="en-US" dirty="0"/>
              <a:t>Do you want to attend our gospel meetings more </a:t>
            </a:r>
            <a:r>
              <a:rPr lang="en-US" dirty="0" err="1"/>
              <a:t>consisently</a:t>
            </a:r>
            <a:r>
              <a:rPr lang="en-US" dirty="0"/>
              <a:t> – you can talk to your partner about it.</a:t>
            </a:r>
          </a:p>
          <a:p>
            <a:pPr marL="171450" indent="-171450">
              <a:buFont typeface="Wingdings" pitchFamily="2" charset="2"/>
              <a:buChar char="Ø"/>
            </a:pPr>
            <a:r>
              <a:rPr lang="en-US" dirty="0"/>
              <a:t>I am 100% confident that I am surrounded by Christians with really good intentions – and this relationship exist to help us turn these into actions.</a:t>
            </a:r>
          </a:p>
          <a:p>
            <a:pPr marL="171450" indent="-171450">
              <a:buFont typeface="Wingdings" pitchFamily="2" charset="2"/>
              <a:buChar char="Ø"/>
            </a:pPr>
            <a:endParaRPr lang="en-US" dirty="0"/>
          </a:p>
          <a:p>
            <a:pPr marL="171450" indent="-171450">
              <a:buFont typeface="Wingdings" pitchFamily="2" charset="2"/>
              <a:buChar char="Ø"/>
            </a:pPr>
            <a:endParaRPr lang="en-US" dirty="0"/>
          </a:p>
          <a:p>
            <a:pPr marL="0" indent="0">
              <a:buFont typeface="Wingdings" pitchFamily="2" charset="2"/>
              <a:buNone/>
            </a:pPr>
            <a:r>
              <a:rPr lang="en-US" dirty="0"/>
              <a:t>Some recommendations about choosing a partner.  It’s totally ok to choose a close friend.  Someone you already know and trust has it’s advantages for sure.</a:t>
            </a:r>
          </a:p>
          <a:p>
            <a:pPr marL="0" indent="0">
              <a:buFont typeface="Wingdings" pitchFamily="2" charset="2"/>
              <a:buNone/>
            </a:pPr>
            <a:r>
              <a:rPr lang="en-US" dirty="0"/>
              <a:t>But, you may want to partner with someone who isn’t just your spouse or closest friend – but instead with someone whose strengths will help you overcome your weaknesses.</a:t>
            </a:r>
          </a:p>
        </p:txBody>
      </p:sp>
      <p:sp>
        <p:nvSpPr>
          <p:cNvPr id="4" name="Slide Number Placeholder 3"/>
          <p:cNvSpPr>
            <a:spLocks noGrp="1"/>
          </p:cNvSpPr>
          <p:nvPr>
            <p:ph type="sldNum" sz="quarter" idx="5"/>
          </p:nvPr>
        </p:nvSpPr>
        <p:spPr/>
        <p:txBody>
          <a:bodyPr/>
          <a:lstStyle/>
          <a:p>
            <a:fld id="{81FFF219-C377-8C48-AC4A-1243DD5F43A1}" type="slidenum">
              <a:rPr lang="en-US" smtClean="0"/>
              <a:t>9</a:t>
            </a:fld>
            <a:endParaRPr lang="en-US"/>
          </a:p>
        </p:txBody>
      </p:sp>
    </p:spTree>
    <p:extLst>
      <p:ext uri="{BB962C8B-B14F-4D97-AF65-F5344CB8AC3E}">
        <p14:creationId xmlns:p14="http://schemas.microsoft.com/office/powerpoint/2010/main" val="61347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latin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1/13/24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100D-38D5-BEF5-ED9B-2FCF6854502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2 by 2</a:t>
            </a:r>
          </a:p>
        </p:txBody>
      </p:sp>
      <p:sp>
        <p:nvSpPr>
          <p:cNvPr id="3" name="Subtitle 2">
            <a:extLst>
              <a:ext uri="{FF2B5EF4-FFF2-40B4-BE49-F238E27FC236}">
                <a16:creationId xmlns:a16="http://schemas.microsoft.com/office/drawing/2014/main" id="{CBAAEB5A-5673-BAE5-735A-508025F391C9}"/>
              </a:ext>
            </a:extLst>
          </p:cNvPr>
          <p:cNvSpPr>
            <a:spLocks noGrp="1"/>
          </p:cNvSpPr>
          <p:nvPr>
            <p:ph type="subTitle" idx="1"/>
          </p:nvPr>
        </p:nvSpPr>
        <p:spPr/>
        <p:txBody>
          <a:bodyPr/>
          <a:lstStyle/>
          <a:p>
            <a:endParaRPr lang="en-US"/>
          </a:p>
        </p:txBody>
      </p:sp>
      <p:pic>
        <p:nvPicPr>
          <p:cNvPr id="7" name="Picture 6" descr="A mountain range with text overlay&#10;&#10;Description automatically generated">
            <a:extLst>
              <a:ext uri="{FF2B5EF4-FFF2-40B4-BE49-F238E27FC236}">
                <a16:creationId xmlns:a16="http://schemas.microsoft.com/office/drawing/2014/main" id="{1AD1C38C-3E56-C2CF-44FF-7B21D583D58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35566150"/>
      </p:ext>
    </p:extLst>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E1318BC-7723-C579-BA26-CED251042C57}"/>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“…Rejoice That Your Names Are </a:t>
              </a:r>
              <a:r>
                <a:rPr lang="en-US" sz="4000" dirty="0">
                  <a:solidFill>
                    <a:srgbClr val="EBB678"/>
                  </a:solidFill>
                  <a:latin typeface="Calibri" panose="020F0502020204030204" pitchFamily="34" charset="0"/>
                  <a:cs typeface="Calibri" panose="020F0502020204030204" pitchFamily="34" charset="0"/>
                </a:rPr>
                <a:t>Recorded In Heaven.”</a:t>
              </a:r>
              <a:endParaRPr lang="en-US" sz="4000"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2A03460-40B4-D435-4532-865C227901DC}"/>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10:20</a:t>
              </a:r>
            </a:p>
          </p:txBody>
        </p:sp>
      </p:grpSp>
      <p:sp>
        <p:nvSpPr>
          <p:cNvPr id="2" name="TextBox 1">
            <a:extLst>
              <a:ext uri="{FF2B5EF4-FFF2-40B4-BE49-F238E27FC236}">
                <a16:creationId xmlns:a16="http://schemas.microsoft.com/office/drawing/2014/main" id="{4CE5FEE2-DD17-818C-5E9C-46A60BFB8FD7}"/>
              </a:ext>
            </a:extLst>
          </p:cNvPr>
          <p:cNvSpPr txBox="1"/>
          <p:nvPr/>
        </p:nvSpPr>
        <p:spPr>
          <a:xfrm>
            <a:off x="631825" y="3332290"/>
            <a:ext cx="7880350" cy="1938992"/>
          </a:xfrm>
          <a:prstGeom prst="rect">
            <a:avLst/>
          </a:prstGeom>
          <a:noFill/>
        </p:spPr>
        <p:txBody>
          <a:bodyPr wrap="square" rtlCol="0">
            <a:spAutoFit/>
          </a:bodyPr>
          <a:lstStyle/>
          <a:p>
            <a:pPr algn="ctr"/>
            <a:r>
              <a:rPr lang="en-US" sz="2400" i="1" dirty="0">
                <a:solidFill>
                  <a:schemeClr val="bg1"/>
                </a:solidFill>
                <a:latin typeface="Calibri" panose="020F0502020204030204" pitchFamily="34" charset="0"/>
                <a:cs typeface="Calibri" panose="020F0502020204030204" pitchFamily="34" charset="0"/>
              </a:rPr>
              <a:t> “And he took them that </a:t>
            </a:r>
            <a:r>
              <a:rPr lang="en-US" sz="2400" i="1" dirty="0">
                <a:solidFill>
                  <a:srgbClr val="EBB678"/>
                </a:solidFill>
                <a:latin typeface="Calibri" panose="020F0502020204030204" pitchFamily="34" charset="0"/>
                <a:cs typeface="Calibri" panose="020F0502020204030204" pitchFamily="34" charset="0"/>
              </a:rPr>
              <a:t>very hour </a:t>
            </a:r>
            <a:r>
              <a:rPr lang="en-US" sz="2400" i="1" dirty="0">
                <a:solidFill>
                  <a:schemeClr val="bg1"/>
                </a:solidFill>
                <a:latin typeface="Calibri" panose="020F0502020204030204" pitchFamily="34" charset="0"/>
                <a:cs typeface="Calibri" panose="020F0502020204030204" pitchFamily="34" charset="0"/>
              </a:rPr>
              <a:t>of the night and washed their wounds, and </a:t>
            </a:r>
            <a:r>
              <a:rPr lang="en-US" sz="2400" i="1" dirty="0">
                <a:solidFill>
                  <a:srgbClr val="EBB678"/>
                </a:solidFill>
                <a:latin typeface="Calibri" panose="020F0502020204030204" pitchFamily="34" charset="0"/>
                <a:cs typeface="Calibri" panose="020F0502020204030204" pitchFamily="34" charset="0"/>
              </a:rPr>
              <a:t>immediately he was baptized</a:t>
            </a:r>
            <a:r>
              <a:rPr lang="en-US" sz="2400" i="1" dirty="0">
                <a:solidFill>
                  <a:schemeClr val="bg1"/>
                </a:solidFill>
                <a:latin typeface="Calibri" panose="020F0502020204030204" pitchFamily="34" charset="0"/>
                <a:cs typeface="Calibri" panose="020F0502020204030204" pitchFamily="34" charset="0"/>
              </a:rPr>
              <a:t>, he and all his household. And he brought them into his house and set food before them, and </a:t>
            </a:r>
            <a:r>
              <a:rPr lang="en-US" sz="2400" i="1" dirty="0">
                <a:solidFill>
                  <a:srgbClr val="EBB678"/>
                </a:solidFill>
                <a:latin typeface="Calibri" panose="020F0502020204030204" pitchFamily="34" charset="0"/>
                <a:cs typeface="Calibri" panose="020F0502020204030204" pitchFamily="34" charset="0"/>
              </a:rPr>
              <a:t>rejoiced greatly, having believed in God </a:t>
            </a:r>
            <a:r>
              <a:rPr lang="en-US" sz="2400" i="1" dirty="0">
                <a:solidFill>
                  <a:schemeClr val="bg1"/>
                </a:solidFill>
                <a:latin typeface="Calibri" panose="020F0502020204030204" pitchFamily="34" charset="0"/>
                <a:cs typeface="Calibri" panose="020F0502020204030204" pitchFamily="34" charset="0"/>
              </a:rPr>
              <a:t>with his whole household.” – Acts 16:33-34</a:t>
            </a:r>
          </a:p>
        </p:txBody>
      </p:sp>
    </p:spTree>
    <p:extLst>
      <p:ext uri="{BB962C8B-B14F-4D97-AF65-F5344CB8AC3E}">
        <p14:creationId xmlns:p14="http://schemas.microsoft.com/office/powerpoint/2010/main" val="101433323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100D-38D5-BEF5-ED9B-2FCF68545023}"/>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2 by 2</a:t>
            </a:r>
          </a:p>
        </p:txBody>
      </p:sp>
      <p:sp>
        <p:nvSpPr>
          <p:cNvPr id="3" name="Subtitle 2">
            <a:extLst>
              <a:ext uri="{FF2B5EF4-FFF2-40B4-BE49-F238E27FC236}">
                <a16:creationId xmlns:a16="http://schemas.microsoft.com/office/drawing/2014/main" id="{CBAAEB5A-5673-BAE5-735A-508025F391C9}"/>
              </a:ext>
            </a:extLst>
          </p:cNvPr>
          <p:cNvSpPr>
            <a:spLocks noGrp="1"/>
          </p:cNvSpPr>
          <p:nvPr>
            <p:ph type="subTitle" idx="1"/>
          </p:nvPr>
        </p:nvSpPr>
        <p:spPr/>
        <p:txBody>
          <a:bodyPr/>
          <a:lstStyle/>
          <a:p>
            <a:endParaRPr lang="en-US"/>
          </a:p>
        </p:txBody>
      </p:sp>
      <p:pic>
        <p:nvPicPr>
          <p:cNvPr id="7" name="Picture 6" descr="A mountain range with text overlay&#10;&#10;Description automatically generated">
            <a:extLst>
              <a:ext uri="{FF2B5EF4-FFF2-40B4-BE49-F238E27FC236}">
                <a16:creationId xmlns:a16="http://schemas.microsoft.com/office/drawing/2014/main" id="{1AD1C38C-3E56-C2CF-44FF-7B21D583D585}"/>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539115813"/>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8EB45E-457D-312F-3629-706AFAB93B01}"/>
              </a:ext>
            </a:extLst>
          </p:cNvPr>
          <p:cNvSpPr txBox="1"/>
          <p:nvPr/>
        </p:nvSpPr>
        <p:spPr>
          <a:xfrm>
            <a:off x="1051622" y="3282517"/>
            <a:ext cx="7040756" cy="523220"/>
          </a:xfrm>
          <a:prstGeom prst="rect">
            <a:avLst/>
          </a:prstGeom>
          <a:noFill/>
          <a:ln w="12700">
            <a:solidFill>
              <a:srgbClr val="F4C78A"/>
            </a:solidFill>
          </a:ln>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JESUS CREATES INTENTIONAL </a:t>
            </a:r>
            <a:r>
              <a:rPr lang="en-US" sz="2800" b="1" dirty="0">
                <a:solidFill>
                  <a:schemeClr val="bg1"/>
                </a:solidFill>
                <a:latin typeface="Calibri" panose="020F0502020204030204" pitchFamily="34" charset="0"/>
                <a:cs typeface="Calibri" panose="020F0502020204030204" pitchFamily="34" charset="0"/>
              </a:rPr>
              <a:t>PARTNERSHIPS</a:t>
            </a:r>
          </a:p>
        </p:txBody>
      </p:sp>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BE1318BC-7723-C579-BA26-CED251042C57}"/>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Will </a:t>
              </a:r>
              <a:r>
                <a:rPr lang="en-US" sz="4000" dirty="0">
                  <a:solidFill>
                    <a:srgbClr val="EBB678"/>
                  </a:solidFill>
                  <a:latin typeface="Calibri" panose="020F0502020204030204" pitchFamily="34" charset="0"/>
                  <a:cs typeface="Calibri" panose="020F0502020204030204" pitchFamily="34" charset="0"/>
                </a:rPr>
                <a:t>Accomplish More </a:t>
              </a:r>
              <a:br>
                <a:rPr lang="en-US" sz="4000" dirty="0">
                  <a:solidFill>
                    <a:schemeClr val="bg1"/>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Than We Can Alone.</a:t>
              </a:r>
            </a:p>
          </p:txBody>
        </p:sp>
        <p:sp>
          <p:nvSpPr>
            <p:cNvPr id="11" name="TextBox 10">
              <a:extLst>
                <a:ext uri="{FF2B5EF4-FFF2-40B4-BE49-F238E27FC236}">
                  <a16:creationId xmlns:a16="http://schemas.microsoft.com/office/drawing/2014/main" id="{A2A03460-40B4-D435-4532-865C227901DC}"/>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10:1-2</a:t>
              </a:r>
            </a:p>
          </p:txBody>
        </p:sp>
      </p:grpSp>
    </p:spTree>
    <p:extLst>
      <p:ext uri="{BB962C8B-B14F-4D97-AF65-F5344CB8AC3E}">
        <p14:creationId xmlns:p14="http://schemas.microsoft.com/office/powerpoint/2010/main" val="35338577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8EB45E-457D-312F-3629-706AFAB93B01}"/>
              </a:ext>
            </a:extLst>
          </p:cNvPr>
          <p:cNvSpPr txBox="1"/>
          <p:nvPr/>
        </p:nvSpPr>
        <p:spPr>
          <a:xfrm>
            <a:off x="1051622" y="3282517"/>
            <a:ext cx="7040756" cy="523220"/>
          </a:xfrm>
          <a:prstGeom prst="rect">
            <a:avLst/>
          </a:prstGeom>
          <a:noFill/>
          <a:ln w="12700">
            <a:solidFill>
              <a:srgbClr val="F4C78A"/>
            </a:solidFill>
          </a:ln>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JESUS GIVES INSTRUCTIONS FOR </a:t>
            </a:r>
            <a:r>
              <a:rPr lang="en-US" sz="2800" b="1" dirty="0">
                <a:solidFill>
                  <a:schemeClr val="bg1"/>
                </a:solidFill>
                <a:latin typeface="Calibri" panose="020F0502020204030204" pitchFamily="34" charset="0"/>
                <a:cs typeface="Calibri" panose="020F0502020204030204" pitchFamily="34" charset="0"/>
              </a:rPr>
              <a:t>PRAYER.</a:t>
            </a:r>
          </a:p>
        </p:txBody>
      </p:sp>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E275EE7-D05F-2A34-1C90-2ECD4F243B9F}"/>
              </a:ext>
            </a:extLst>
          </p:cNvPr>
          <p:cNvSpPr txBox="1"/>
          <p:nvPr/>
        </p:nvSpPr>
        <p:spPr>
          <a:xfrm>
            <a:off x="1051622" y="3982376"/>
            <a:ext cx="7040756" cy="523220"/>
          </a:xfrm>
          <a:prstGeom prst="rect">
            <a:avLst/>
          </a:prstGeom>
          <a:noFill/>
          <a:ln w="12700">
            <a:solidFill>
              <a:srgbClr val="F4C78A"/>
            </a:solidFill>
          </a:ln>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JESUS GIVES INSTRUCTIONS FOR </a:t>
            </a:r>
            <a:r>
              <a:rPr lang="en-US" sz="2800" b="1" dirty="0">
                <a:solidFill>
                  <a:schemeClr val="bg1"/>
                </a:solidFill>
                <a:latin typeface="Calibri" panose="020F0502020204030204" pitchFamily="34" charset="0"/>
                <a:cs typeface="Calibri" panose="020F0502020204030204" pitchFamily="34" charset="0"/>
              </a:rPr>
              <a:t>PROVISIONS.</a:t>
            </a:r>
          </a:p>
        </p:txBody>
      </p:sp>
      <p:grpSp>
        <p:nvGrpSpPr>
          <p:cNvPr id="5" name="Group 4">
            <a:extLst>
              <a:ext uri="{FF2B5EF4-FFF2-40B4-BE49-F238E27FC236}">
                <a16:creationId xmlns:a16="http://schemas.microsoft.com/office/drawing/2014/main" id="{654FB9D6-C04F-BC35-C691-B44F3D2F5E29}"/>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Will </a:t>
              </a:r>
              <a:r>
                <a:rPr lang="en-US" sz="4000" dirty="0">
                  <a:solidFill>
                    <a:srgbClr val="EBB678"/>
                  </a:solidFill>
                  <a:latin typeface="Calibri" panose="020F0502020204030204" pitchFamily="34" charset="0"/>
                  <a:cs typeface="Calibri" panose="020F0502020204030204" pitchFamily="34" charset="0"/>
                </a:rPr>
                <a:t>Increase Our</a:t>
              </a:r>
              <a:br>
                <a:rPr lang="en-US" sz="4000" dirty="0">
                  <a:solidFill>
                    <a:srgbClr val="EBB678"/>
                  </a:solidFill>
                  <a:latin typeface="Calibri" panose="020F0502020204030204" pitchFamily="34" charset="0"/>
                  <a:cs typeface="Calibri" panose="020F0502020204030204" pitchFamily="34" charset="0"/>
                </a:rPr>
              </a:br>
              <a:r>
                <a:rPr lang="en-US" sz="4000" dirty="0">
                  <a:solidFill>
                    <a:srgbClr val="EBB678"/>
                  </a:solidFill>
                  <a:latin typeface="Calibri" panose="020F0502020204030204" pitchFamily="34" charset="0"/>
                  <a:cs typeface="Calibri" panose="020F0502020204030204" pitchFamily="34" charset="0"/>
                </a:rPr>
                <a:t>Reliance</a:t>
              </a:r>
              <a:r>
                <a:rPr lang="en-US" sz="4000" dirty="0">
                  <a:solidFill>
                    <a:schemeClr val="bg1"/>
                  </a:solidFill>
                  <a:latin typeface="Calibri" panose="020F0502020204030204" pitchFamily="34" charset="0"/>
                  <a:cs typeface="Calibri" panose="020F0502020204030204" pitchFamily="34" charset="0"/>
                </a:rPr>
                <a:t> on God.</a:t>
              </a:r>
            </a:p>
          </p:txBody>
        </p:sp>
        <p:sp>
          <p:nvSpPr>
            <p:cNvPr id="3" name="TextBox 2">
              <a:extLst>
                <a:ext uri="{FF2B5EF4-FFF2-40B4-BE49-F238E27FC236}">
                  <a16:creationId xmlns:a16="http://schemas.microsoft.com/office/drawing/2014/main" id="{515B5124-57B6-158D-D039-10EC71FEEB14}"/>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10:3-4</a:t>
              </a:r>
            </a:p>
          </p:txBody>
        </p:sp>
      </p:grpSp>
    </p:spTree>
    <p:extLst>
      <p:ext uri="{BB962C8B-B14F-4D97-AF65-F5344CB8AC3E}">
        <p14:creationId xmlns:p14="http://schemas.microsoft.com/office/powerpoint/2010/main" val="26124142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95DED87-C147-45C4-B91A-9562DC924195}"/>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Will </a:t>
              </a:r>
              <a:r>
                <a:rPr lang="en-US" sz="4000" dirty="0">
                  <a:solidFill>
                    <a:srgbClr val="EBB678"/>
                  </a:solidFill>
                  <a:latin typeface="Calibri" panose="020F0502020204030204" pitchFamily="34" charset="0"/>
                  <a:cs typeface="Calibri" panose="020F0502020204030204" pitchFamily="34" charset="0"/>
                </a:rPr>
                <a:t>Announce The Arrival</a:t>
              </a:r>
              <a:br>
                <a:rPr lang="en-US" sz="4000" dirty="0">
                  <a:solidFill>
                    <a:srgbClr val="EBB678"/>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of God’s Kingdom.</a:t>
              </a:r>
            </a:p>
          </p:txBody>
        </p:sp>
        <p:sp>
          <p:nvSpPr>
            <p:cNvPr id="3" name="TextBox 2">
              <a:extLst>
                <a:ext uri="{FF2B5EF4-FFF2-40B4-BE49-F238E27FC236}">
                  <a16:creationId xmlns:a16="http://schemas.microsoft.com/office/drawing/2014/main" id="{F45C8B2A-8991-D9BB-D5B8-DB4AB92DD556}"/>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10:5-9</a:t>
              </a:r>
            </a:p>
          </p:txBody>
        </p:sp>
      </p:grpSp>
      <p:sp>
        <p:nvSpPr>
          <p:cNvPr id="10" name="TextBox 9">
            <a:extLst>
              <a:ext uri="{FF2B5EF4-FFF2-40B4-BE49-F238E27FC236}">
                <a16:creationId xmlns:a16="http://schemas.microsoft.com/office/drawing/2014/main" id="{755A0C4B-F3D0-BD10-7086-72FDA62C9CC5}"/>
              </a:ext>
            </a:extLst>
          </p:cNvPr>
          <p:cNvSpPr txBox="1"/>
          <p:nvPr/>
        </p:nvSpPr>
        <p:spPr>
          <a:xfrm>
            <a:off x="1105309" y="3392250"/>
            <a:ext cx="6933377" cy="830997"/>
          </a:xfrm>
          <a:prstGeom prst="rect">
            <a:avLst/>
          </a:prstGeom>
          <a:noFill/>
        </p:spPr>
        <p:txBody>
          <a:bodyPr wrap="square" rtlCol="0">
            <a:spAutoFit/>
          </a:bodyPr>
          <a:lstStyle/>
          <a:p>
            <a:pPr algn="ctr"/>
            <a:r>
              <a:rPr lang="en-US" sz="2400" b="0" i="1" dirty="0">
                <a:solidFill>
                  <a:schemeClr val="bg1"/>
                </a:solidFill>
                <a:effectLst/>
                <a:latin typeface="Calibri" panose="020F0502020204030204" pitchFamily="34" charset="0"/>
                <a:cs typeface="Calibri" panose="020F0502020204030204" pitchFamily="34" charset="0"/>
              </a:rPr>
              <a:t>“The disciples’ message requires a decision about the kingdom, judgment, and one’s future before God.”</a:t>
            </a:r>
            <a:endParaRPr lang="en-US" sz="24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26898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1DC9AF3-AC3C-CC95-206B-8B29A769815C}"/>
              </a:ext>
            </a:extLst>
          </p:cNvPr>
          <p:cNvGrpSpPr/>
          <p:nvPr/>
        </p:nvGrpSpPr>
        <p:grpSpPr>
          <a:xfrm>
            <a:off x="0" y="0"/>
            <a:ext cx="9144000" cy="5715000"/>
            <a:chOff x="0" y="0"/>
            <a:chExt cx="9144000" cy="5715000"/>
          </a:xfrm>
        </p:grpSpPr>
        <p:pic>
          <p:nvPicPr>
            <p:cNvPr id="3" name="Picture 2" descr="A baby looking out a window at an airport&#10;&#10;Description automatically generated">
              <a:extLst>
                <a:ext uri="{FF2B5EF4-FFF2-40B4-BE49-F238E27FC236}">
                  <a16:creationId xmlns:a16="http://schemas.microsoft.com/office/drawing/2014/main" id="{283C847B-9BDA-A4AA-BC01-597FC46BD3C1}"/>
                </a:ext>
              </a:extLst>
            </p:cNvPr>
            <p:cNvPicPr>
              <a:picLocks noChangeAspect="1"/>
            </p:cNvPicPr>
            <p:nvPr/>
          </p:nvPicPr>
          <p:blipFill rotWithShape="1">
            <a:blip r:embed="rId3"/>
            <a:srcRect l="5543" t="8944" r="5160" b="4845"/>
            <a:stretch/>
          </p:blipFill>
          <p:spPr>
            <a:xfrm>
              <a:off x="0" y="0"/>
              <a:ext cx="9144000" cy="5715000"/>
            </a:xfrm>
            <a:prstGeom prst="rect">
              <a:avLst/>
            </a:prstGeom>
          </p:spPr>
        </p:pic>
        <p:sp>
          <p:nvSpPr>
            <p:cNvPr id="4" name="Rectangle 3">
              <a:extLst>
                <a:ext uri="{FF2B5EF4-FFF2-40B4-BE49-F238E27FC236}">
                  <a16:creationId xmlns:a16="http://schemas.microsoft.com/office/drawing/2014/main" id="{D55C712B-8A57-94DA-1698-F7DD4C8AAB01}"/>
                </a:ext>
              </a:extLst>
            </p:cNvPr>
            <p:cNvSpPr/>
            <p:nvPr/>
          </p:nvSpPr>
          <p:spPr>
            <a:xfrm>
              <a:off x="0" y="5586761"/>
              <a:ext cx="267629" cy="128239"/>
            </a:xfrm>
            <a:prstGeom prst="rect">
              <a:avLst/>
            </a:prstGeom>
            <a:solidFill>
              <a:schemeClr val="tx1">
                <a:lumMod val="95000"/>
                <a:lumOff val="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6447552"/>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8EB45E-457D-312F-3629-706AFAB93B01}"/>
              </a:ext>
            </a:extLst>
          </p:cNvPr>
          <p:cNvSpPr txBox="1"/>
          <p:nvPr/>
        </p:nvSpPr>
        <p:spPr>
          <a:xfrm>
            <a:off x="1051622" y="3282517"/>
            <a:ext cx="7040756" cy="523220"/>
          </a:xfrm>
          <a:prstGeom prst="rect">
            <a:avLst/>
          </a:prstGeom>
          <a:noFill/>
          <a:ln w="12700">
            <a:solidFill>
              <a:srgbClr val="F4C78A"/>
            </a:solidFill>
          </a:ln>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JESUS DELEGATES HIS </a:t>
            </a:r>
            <a:r>
              <a:rPr lang="en-US" sz="2800" b="1" dirty="0">
                <a:solidFill>
                  <a:schemeClr val="bg1"/>
                </a:solidFill>
                <a:latin typeface="Calibri" panose="020F0502020204030204" pitchFamily="34" charset="0"/>
                <a:cs typeface="Calibri" panose="020F0502020204030204" pitchFamily="34" charset="0"/>
              </a:rPr>
              <a:t>AUTHORITY.</a:t>
            </a:r>
          </a:p>
        </p:txBody>
      </p:sp>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95DED87-C147-45C4-B91A-9562DC924195}"/>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Will </a:t>
              </a:r>
              <a:r>
                <a:rPr lang="en-US" sz="4000" dirty="0">
                  <a:solidFill>
                    <a:srgbClr val="EBB678"/>
                  </a:solidFill>
                  <a:latin typeface="Calibri" panose="020F0502020204030204" pitchFamily="34" charset="0"/>
                  <a:cs typeface="Calibri" panose="020F0502020204030204" pitchFamily="34" charset="0"/>
                </a:rPr>
                <a:t>Announce The Arrival</a:t>
              </a:r>
              <a:br>
                <a:rPr lang="en-US" sz="4000" dirty="0">
                  <a:solidFill>
                    <a:srgbClr val="EBB678"/>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of God’s Kingdom.</a:t>
              </a:r>
            </a:p>
          </p:txBody>
        </p:sp>
        <p:sp>
          <p:nvSpPr>
            <p:cNvPr id="3" name="TextBox 2">
              <a:extLst>
                <a:ext uri="{FF2B5EF4-FFF2-40B4-BE49-F238E27FC236}">
                  <a16:creationId xmlns:a16="http://schemas.microsoft.com/office/drawing/2014/main" id="{F45C8B2A-8991-D9BB-D5B8-DB4AB92DD556}"/>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10:5-9</a:t>
              </a:r>
            </a:p>
          </p:txBody>
        </p:sp>
      </p:grpSp>
    </p:spTree>
    <p:extLst>
      <p:ext uri="{BB962C8B-B14F-4D97-AF65-F5344CB8AC3E}">
        <p14:creationId xmlns:p14="http://schemas.microsoft.com/office/powerpoint/2010/main" val="125783538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8EB45E-457D-312F-3629-706AFAB93B01}"/>
              </a:ext>
            </a:extLst>
          </p:cNvPr>
          <p:cNvSpPr txBox="1"/>
          <p:nvPr/>
        </p:nvSpPr>
        <p:spPr>
          <a:xfrm>
            <a:off x="1051622" y="3282517"/>
            <a:ext cx="7040756" cy="523220"/>
          </a:xfrm>
          <a:prstGeom prst="rect">
            <a:avLst/>
          </a:prstGeom>
          <a:noFill/>
          <a:ln w="12700">
            <a:solidFill>
              <a:srgbClr val="F4C78A"/>
            </a:solidFill>
          </a:ln>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JESUS SETS </a:t>
            </a:r>
            <a:r>
              <a:rPr lang="en-US" sz="2800" b="1" dirty="0">
                <a:solidFill>
                  <a:schemeClr val="bg1"/>
                </a:solidFill>
                <a:latin typeface="Calibri" panose="020F0502020204030204" pitchFamily="34" charset="0"/>
                <a:cs typeface="Calibri" panose="020F0502020204030204" pitchFamily="34" charset="0"/>
              </a:rPr>
              <a:t>EXPECTATIONS.</a:t>
            </a:r>
          </a:p>
        </p:txBody>
      </p:sp>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3E3000A-65CE-9BA3-EBC8-1097278531B2}"/>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Will </a:t>
              </a:r>
              <a:r>
                <a:rPr lang="en-US" sz="4000" dirty="0">
                  <a:solidFill>
                    <a:srgbClr val="EBB678"/>
                  </a:solidFill>
                  <a:latin typeface="Calibri" panose="020F0502020204030204" pitchFamily="34" charset="0"/>
                  <a:cs typeface="Calibri" panose="020F0502020204030204" pitchFamily="34" charset="0"/>
                </a:rPr>
                <a:t>Prevent Discouragement</a:t>
              </a:r>
              <a:br>
                <a:rPr lang="en-US" sz="4000" dirty="0">
                  <a:solidFill>
                    <a:srgbClr val="EBB678"/>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In A Difficult Environment.</a:t>
              </a:r>
            </a:p>
          </p:txBody>
        </p:sp>
        <p:sp>
          <p:nvSpPr>
            <p:cNvPr id="2" name="TextBox 1">
              <a:extLst>
                <a:ext uri="{FF2B5EF4-FFF2-40B4-BE49-F238E27FC236}">
                  <a16:creationId xmlns:a16="http://schemas.microsoft.com/office/drawing/2014/main" id="{9634A2E8-5BF4-463B-BBC7-5C6402F889B0}"/>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10:10-16</a:t>
              </a:r>
            </a:p>
          </p:txBody>
        </p:sp>
      </p:grpSp>
    </p:spTree>
    <p:extLst>
      <p:ext uri="{BB962C8B-B14F-4D97-AF65-F5344CB8AC3E}">
        <p14:creationId xmlns:p14="http://schemas.microsoft.com/office/powerpoint/2010/main" val="22566606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8EB45E-457D-312F-3629-706AFAB93B01}"/>
              </a:ext>
            </a:extLst>
          </p:cNvPr>
          <p:cNvSpPr txBox="1"/>
          <p:nvPr/>
        </p:nvSpPr>
        <p:spPr>
          <a:xfrm>
            <a:off x="1051622" y="3282517"/>
            <a:ext cx="7040756" cy="523220"/>
          </a:xfrm>
          <a:prstGeom prst="rect">
            <a:avLst/>
          </a:prstGeom>
          <a:noFill/>
          <a:ln w="12700">
            <a:solidFill>
              <a:srgbClr val="F4C78A"/>
            </a:solidFill>
          </a:ln>
        </p:spPr>
        <p:txBody>
          <a:bodyPr wrap="square" rtlCol="0">
            <a:spAutoFit/>
          </a:bodyPr>
          <a:lstStyle/>
          <a:p>
            <a:pPr algn="ctr"/>
            <a:r>
              <a:rPr lang="en-US" sz="2800" dirty="0">
                <a:solidFill>
                  <a:schemeClr val="bg1"/>
                </a:solidFill>
                <a:latin typeface="Calibri" panose="020F0502020204030204" pitchFamily="34" charset="0"/>
                <a:cs typeface="Calibri" panose="020F0502020204030204" pitchFamily="34" charset="0"/>
              </a:rPr>
              <a:t>JESUS REVIEWS THE </a:t>
            </a:r>
            <a:r>
              <a:rPr lang="en-US" sz="2800" b="1" dirty="0">
                <a:solidFill>
                  <a:schemeClr val="bg1"/>
                </a:solidFill>
                <a:latin typeface="Calibri" panose="020F0502020204030204" pitchFamily="34" charset="0"/>
                <a:cs typeface="Calibri" panose="020F0502020204030204" pitchFamily="34" charset="0"/>
              </a:rPr>
              <a:t>RESULTS.</a:t>
            </a:r>
          </a:p>
        </p:txBody>
      </p:sp>
      <p:grpSp>
        <p:nvGrpSpPr>
          <p:cNvPr id="6" name="Group 5">
            <a:extLst>
              <a:ext uri="{FF2B5EF4-FFF2-40B4-BE49-F238E27FC236}">
                <a16:creationId xmlns:a16="http://schemas.microsoft.com/office/drawing/2014/main" id="{F1E2C108-170E-0221-F527-1BDFA2F39BAC}"/>
              </a:ext>
            </a:extLst>
          </p:cNvPr>
          <p:cNvGrpSpPr/>
          <p:nvPr/>
        </p:nvGrpSpPr>
        <p:grpSpPr>
          <a:xfrm>
            <a:off x="1858433" y="753090"/>
            <a:ext cx="5427133" cy="523220"/>
            <a:chOff x="2108200" y="3404550"/>
            <a:chExt cx="5427133" cy="523220"/>
          </a:xfrm>
        </p:grpSpPr>
        <p:sp>
          <p:nvSpPr>
            <p:cNvPr id="8" name="TextBox 7">
              <a:extLst>
                <a:ext uri="{FF2B5EF4-FFF2-40B4-BE49-F238E27FC236}">
                  <a16:creationId xmlns:a16="http://schemas.microsoft.com/office/drawing/2014/main" id="{EBB5ACE4-38F1-4E22-1565-9263A2DBFA97}"/>
                </a:ext>
              </a:extLst>
            </p:cNvPr>
            <p:cNvSpPr txBox="1"/>
            <p:nvPr/>
          </p:nvSpPr>
          <p:spPr>
            <a:xfrm>
              <a:off x="2218982" y="3404550"/>
              <a:ext cx="5205567" cy="523220"/>
            </a:xfrm>
            <a:prstGeom prst="rect">
              <a:avLst/>
            </a:prstGeom>
            <a:noFill/>
          </p:spPr>
          <p:txBody>
            <a:bodyPr wrap="square" rtlCol="0">
              <a:spAutoFit/>
            </a:bodyPr>
            <a:lstStyle/>
            <a:p>
              <a:pPr algn="ctr"/>
              <a:r>
                <a:rPr lang="en-US" sz="2800" dirty="0">
                  <a:solidFill>
                    <a:schemeClr val="bg1"/>
                  </a:solidFill>
                  <a:latin typeface="Calibri Light" panose="020F0302020204030204" pitchFamily="34" charset="0"/>
                  <a:cs typeface="Calibri Light" panose="020F0302020204030204" pitchFamily="34" charset="0"/>
                </a:rPr>
                <a:t>W</a:t>
              </a:r>
              <a:r>
                <a:rPr lang="en-US" sz="2400" dirty="0">
                  <a:solidFill>
                    <a:schemeClr val="bg1"/>
                  </a:solidFill>
                  <a:latin typeface="Calibri Light" panose="020F0302020204030204" pitchFamily="34" charset="0"/>
                  <a:cs typeface="Calibri Light" panose="020F0302020204030204" pitchFamily="34" charset="0"/>
                </a:rPr>
                <a:t>ORKING</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r>
                <a:rPr lang="en-US" sz="2800" dirty="0">
                  <a:solidFill>
                    <a:schemeClr val="bg1"/>
                  </a:solidFill>
                  <a:latin typeface="Calibri Light" panose="020F0302020204030204" pitchFamily="34" charset="0"/>
                  <a:cs typeface="Calibri Light" panose="020F0302020204030204" pitchFamily="34" charset="0"/>
                </a:rPr>
                <a:t> </a:t>
              </a:r>
              <a:r>
                <a:rPr lang="en-US" sz="2400" dirty="0">
                  <a:solidFill>
                    <a:schemeClr val="bg1"/>
                  </a:solidFill>
                  <a:latin typeface="Calibri Light" panose="020F0302020204030204" pitchFamily="34" charset="0"/>
                  <a:cs typeface="Calibri Light" panose="020F0302020204030204" pitchFamily="34" charset="0"/>
                </a:rPr>
                <a:t>BY</a:t>
              </a:r>
              <a:r>
                <a:rPr lang="en-US" sz="2800" dirty="0">
                  <a:solidFill>
                    <a:schemeClr val="bg1"/>
                  </a:solidFill>
                  <a:latin typeface="Calibri Light" panose="020F0302020204030204" pitchFamily="34" charset="0"/>
                  <a:cs typeface="Calibri Light" panose="020F0302020204030204" pitchFamily="34" charset="0"/>
                </a:rPr>
                <a:t> T</a:t>
              </a:r>
              <a:r>
                <a:rPr lang="en-US" sz="2400" dirty="0">
                  <a:solidFill>
                    <a:schemeClr val="bg1"/>
                  </a:solidFill>
                  <a:latin typeface="Calibri Light" panose="020F0302020204030204" pitchFamily="34" charset="0"/>
                  <a:cs typeface="Calibri Light" panose="020F0302020204030204" pitchFamily="34" charset="0"/>
                </a:rPr>
                <a:t>WO…</a:t>
              </a:r>
              <a:endParaRPr lang="en-US" sz="2800" dirty="0">
                <a:solidFill>
                  <a:schemeClr val="bg1"/>
                </a:solidFill>
                <a:latin typeface="Calibri Light" panose="020F0302020204030204" pitchFamily="34" charset="0"/>
                <a:cs typeface="Calibri Light" panose="020F0302020204030204" pitchFamily="34" charset="0"/>
              </a:endParaRPr>
            </a:p>
          </p:txBody>
        </p:sp>
        <p:cxnSp>
          <p:nvCxnSpPr>
            <p:cNvPr id="9" name="Straight Connector 8">
              <a:extLst>
                <a:ext uri="{FF2B5EF4-FFF2-40B4-BE49-F238E27FC236}">
                  <a16:creationId xmlns:a16="http://schemas.microsoft.com/office/drawing/2014/main" id="{9FAEFDDC-4B31-2C71-C6E5-54EAFF2B5163}"/>
                </a:ext>
              </a:extLst>
            </p:cNvPr>
            <p:cNvCxnSpPr>
              <a:cxnSpLocks/>
            </p:cNvCxnSpPr>
            <p:nvPr/>
          </p:nvCxnSpPr>
          <p:spPr>
            <a:xfrm>
              <a:off x="2108200" y="3927770"/>
              <a:ext cx="5427133" cy="0"/>
            </a:xfrm>
            <a:prstGeom prst="line">
              <a:avLst/>
            </a:prstGeom>
            <a:ln w="22225">
              <a:solidFill>
                <a:srgbClr val="F4C78A"/>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D8B1FD1F-E7F3-99E2-7DA4-B9059B3CFC8F}"/>
              </a:ext>
            </a:extLst>
          </p:cNvPr>
          <p:cNvGrpSpPr/>
          <p:nvPr/>
        </p:nvGrpSpPr>
        <p:grpSpPr>
          <a:xfrm>
            <a:off x="631825" y="1376669"/>
            <a:ext cx="7880350" cy="1680886"/>
            <a:chOff x="631825" y="1376669"/>
            <a:chExt cx="7880350" cy="1680886"/>
          </a:xfrm>
        </p:grpSpPr>
        <p:sp>
          <p:nvSpPr>
            <p:cNvPr id="4" name="TextBox 3">
              <a:extLst>
                <a:ext uri="{FF2B5EF4-FFF2-40B4-BE49-F238E27FC236}">
                  <a16:creationId xmlns:a16="http://schemas.microsoft.com/office/drawing/2014/main" id="{E5019F09-DB45-1D95-2D45-34222ADBEF13}"/>
                </a:ext>
              </a:extLst>
            </p:cNvPr>
            <p:cNvSpPr txBox="1"/>
            <p:nvPr/>
          </p:nvSpPr>
          <p:spPr>
            <a:xfrm>
              <a:off x="631825" y="1376669"/>
              <a:ext cx="7880350" cy="1323439"/>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cs typeface="Calibri" panose="020F0502020204030204" pitchFamily="34" charset="0"/>
                </a:rPr>
                <a:t>We Will </a:t>
              </a:r>
              <a:r>
                <a:rPr lang="en-US" sz="4000" dirty="0">
                  <a:solidFill>
                    <a:srgbClr val="EBB678"/>
                  </a:solidFill>
                  <a:latin typeface="Calibri" panose="020F0502020204030204" pitchFamily="34" charset="0"/>
                  <a:cs typeface="Calibri" panose="020F0502020204030204" pitchFamily="34" charset="0"/>
                </a:rPr>
                <a:t>Rejoice In God’s Grace</a:t>
              </a:r>
              <a:br>
                <a:rPr lang="en-US" sz="4000" dirty="0">
                  <a:solidFill>
                    <a:srgbClr val="EBB678"/>
                  </a:solidFill>
                  <a:latin typeface="Calibri" panose="020F0502020204030204" pitchFamily="34" charset="0"/>
                  <a:cs typeface="Calibri" panose="020F0502020204030204" pitchFamily="34" charset="0"/>
                </a:rPr>
              </a:br>
              <a:r>
                <a:rPr lang="en-US" sz="4000" dirty="0">
                  <a:solidFill>
                    <a:schemeClr val="bg1"/>
                  </a:solidFill>
                  <a:latin typeface="Calibri" panose="020F0502020204030204" pitchFamily="34" charset="0"/>
                  <a:cs typeface="Calibri" panose="020F0502020204030204" pitchFamily="34" charset="0"/>
                </a:rPr>
                <a:t>Instead of Our Abilities.</a:t>
              </a:r>
            </a:p>
          </p:txBody>
        </p:sp>
        <p:sp>
          <p:nvSpPr>
            <p:cNvPr id="2" name="TextBox 1">
              <a:extLst>
                <a:ext uri="{FF2B5EF4-FFF2-40B4-BE49-F238E27FC236}">
                  <a16:creationId xmlns:a16="http://schemas.microsoft.com/office/drawing/2014/main" id="{79E5B9E6-5061-C1DA-A793-03E7E84510AB}"/>
                </a:ext>
              </a:extLst>
            </p:cNvPr>
            <p:cNvSpPr txBox="1"/>
            <p:nvPr/>
          </p:nvSpPr>
          <p:spPr>
            <a:xfrm>
              <a:off x="3291181" y="2657445"/>
              <a:ext cx="2561634" cy="400110"/>
            </a:xfrm>
            <a:prstGeom prst="rect">
              <a:avLst/>
            </a:prstGeom>
            <a:noFill/>
          </p:spPr>
          <p:txBody>
            <a:bodyPr wrap="square" rtlCol="0">
              <a:spAutoFit/>
            </a:bodyPr>
            <a:lstStyle/>
            <a:p>
              <a:pPr algn="ctr"/>
              <a:r>
                <a:rPr lang="en-US" sz="2000" i="1" dirty="0">
                  <a:solidFill>
                    <a:schemeClr val="bg1"/>
                  </a:solidFill>
                  <a:latin typeface="Calibri Light" panose="020F0302020204030204" pitchFamily="34" charset="0"/>
                  <a:cs typeface="Calibri Light" panose="020F0302020204030204" pitchFamily="34" charset="0"/>
                </a:rPr>
                <a:t>Luke 10:17-24</a:t>
              </a:r>
            </a:p>
          </p:txBody>
        </p:sp>
      </p:grpSp>
    </p:spTree>
    <p:extLst>
      <p:ext uri="{BB962C8B-B14F-4D97-AF65-F5344CB8AC3E}">
        <p14:creationId xmlns:p14="http://schemas.microsoft.com/office/powerpoint/2010/main" val="342196539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2BE89-BC8E-4870-E33A-8129F96AB104}"/>
              </a:ext>
            </a:extLst>
          </p:cNvPr>
          <p:cNvGrpSpPr/>
          <p:nvPr/>
        </p:nvGrpSpPr>
        <p:grpSpPr>
          <a:xfrm>
            <a:off x="4673593" y="253160"/>
            <a:ext cx="3756953" cy="1682442"/>
            <a:chOff x="4673593" y="987672"/>
            <a:chExt cx="3756953" cy="1682442"/>
          </a:xfrm>
        </p:grpSpPr>
        <p:sp>
          <p:nvSpPr>
            <p:cNvPr id="5" name="TextBox 4">
              <a:extLst>
                <a:ext uri="{FF2B5EF4-FFF2-40B4-BE49-F238E27FC236}">
                  <a16:creationId xmlns:a16="http://schemas.microsoft.com/office/drawing/2014/main" id="{CFBC5120-3447-D647-5CEE-9DA84BA818E2}"/>
                </a:ext>
              </a:extLst>
            </p:cNvPr>
            <p:cNvSpPr txBox="1"/>
            <p:nvPr/>
          </p:nvSpPr>
          <p:spPr>
            <a:xfrm>
              <a:off x="4673593" y="987672"/>
              <a:ext cx="3394416"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PARTNERSHIPS</a:t>
              </a:r>
            </a:p>
          </p:txBody>
        </p:sp>
        <p:sp>
          <p:nvSpPr>
            <p:cNvPr id="6" name="TextBox 5">
              <a:extLst>
                <a:ext uri="{FF2B5EF4-FFF2-40B4-BE49-F238E27FC236}">
                  <a16:creationId xmlns:a16="http://schemas.microsoft.com/office/drawing/2014/main" id="{FC2FBE1B-6915-71AD-64EF-23BAFF2A2505}"/>
                </a:ext>
              </a:extLst>
            </p:cNvPr>
            <p:cNvSpPr txBox="1"/>
            <p:nvPr/>
          </p:nvSpPr>
          <p:spPr>
            <a:xfrm>
              <a:off x="5036131" y="1404857"/>
              <a:ext cx="3394415"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Combine Your Strengths…</a:t>
              </a:r>
            </a:p>
          </p:txBody>
        </p:sp>
        <p:sp>
          <p:nvSpPr>
            <p:cNvPr id="7" name="TextBox 6">
              <a:extLst>
                <a:ext uri="{FF2B5EF4-FFF2-40B4-BE49-F238E27FC236}">
                  <a16:creationId xmlns:a16="http://schemas.microsoft.com/office/drawing/2014/main" id="{D415FCA8-32CB-A5FF-9EA6-76037A726420}"/>
                </a:ext>
              </a:extLst>
            </p:cNvPr>
            <p:cNvSpPr txBox="1"/>
            <p:nvPr/>
          </p:nvSpPr>
          <p:spPr>
            <a:xfrm>
              <a:off x="5036131" y="1822042"/>
              <a:ext cx="3394415"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Work In Your Area…</a:t>
              </a:r>
            </a:p>
          </p:txBody>
        </p:sp>
        <p:sp>
          <p:nvSpPr>
            <p:cNvPr id="10" name="TextBox 9">
              <a:extLst>
                <a:ext uri="{FF2B5EF4-FFF2-40B4-BE49-F238E27FC236}">
                  <a16:creationId xmlns:a16="http://schemas.microsoft.com/office/drawing/2014/main" id="{6B8BAFF1-3A15-F89A-9AA3-B52B24C40253}"/>
                </a:ext>
              </a:extLst>
            </p:cNvPr>
            <p:cNvSpPr txBox="1"/>
            <p:nvPr/>
          </p:nvSpPr>
          <p:spPr>
            <a:xfrm>
              <a:off x="5036131" y="2239227"/>
              <a:ext cx="3394415"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Grow Your Friendship…</a:t>
              </a:r>
            </a:p>
          </p:txBody>
        </p:sp>
      </p:grpSp>
      <p:grpSp>
        <p:nvGrpSpPr>
          <p:cNvPr id="3" name="Group 2">
            <a:extLst>
              <a:ext uri="{FF2B5EF4-FFF2-40B4-BE49-F238E27FC236}">
                <a16:creationId xmlns:a16="http://schemas.microsoft.com/office/drawing/2014/main" id="{5A7CDB6D-84C2-3112-258B-CAF8FEDF1C75}"/>
              </a:ext>
            </a:extLst>
          </p:cNvPr>
          <p:cNvGrpSpPr/>
          <p:nvPr/>
        </p:nvGrpSpPr>
        <p:grpSpPr>
          <a:xfrm>
            <a:off x="4673593" y="2136606"/>
            <a:ext cx="4072467" cy="1361775"/>
            <a:chOff x="4673593" y="2871116"/>
            <a:chExt cx="4072467" cy="1361775"/>
          </a:xfrm>
        </p:grpSpPr>
        <p:sp>
          <p:nvSpPr>
            <p:cNvPr id="11" name="TextBox 10">
              <a:extLst>
                <a:ext uri="{FF2B5EF4-FFF2-40B4-BE49-F238E27FC236}">
                  <a16:creationId xmlns:a16="http://schemas.microsoft.com/office/drawing/2014/main" id="{241CF4D4-11CE-2898-C056-18269AA2A84E}"/>
                </a:ext>
              </a:extLst>
            </p:cNvPr>
            <p:cNvSpPr txBox="1"/>
            <p:nvPr/>
          </p:nvSpPr>
          <p:spPr>
            <a:xfrm>
              <a:off x="4673593" y="2871116"/>
              <a:ext cx="3394416"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ACCOMPLISH MORE</a:t>
              </a:r>
            </a:p>
          </p:txBody>
        </p:sp>
        <p:sp>
          <p:nvSpPr>
            <p:cNvPr id="12" name="TextBox 11">
              <a:extLst>
                <a:ext uri="{FF2B5EF4-FFF2-40B4-BE49-F238E27FC236}">
                  <a16:creationId xmlns:a16="http://schemas.microsoft.com/office/drawing/2014/main" id="{2ACC7C48-3C79-3B6C-3640-717EC5F742CF}"/>
                </a:ext>
              </a:extLst>
            </p:cNvPr>
            <p:cNvSpPr txBox="1"/>
            <p:nvPr/>
          </p:nvSpPr>
          <p:spPr>
            <a:xfrm>
              <a:off x="5036131" y="3379894"/>
              <a:ext cx="3709929"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Carry Out Your Good Intentions</a:t>
              </a:r>
            </a:p>
          </p:txBody>
        </p:sp>
        <p:sp>
          <p:nvSpPr>
            <p:cNvPr id="13" name="TextBox 12">
              <a:extLst>
                <a:ext uri="{FF2B5EF4-FFF2-40B4-BE49-F238E27FC236}">
                  <a16:creationId xmlns:a16="http://schemas.microsoft.com/office/drawing/2014/main" id="{FBA046AD-06B6-3741-A2AE-426AFE31EAD6}"/>
                </a:ext>
              </a:extLst>
            </p:cNvPr>
            <p:cNvSpPr txBox="1"/>
            <p:nvPr/>
          </p:nvSpPr>
          <p:spPr>
            <a:xfrm>
              <a:off x="5036131" y="3802004"/>
              <a:ext cx="3709929"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Check-In With The Group</a:t>
              </a:r>
            </a:p>
          </p:txBody>
        </p:sp>
      </p:grpSp>
      <p:pic>
        <p:nvPicPr>
          <p:cNvPr id="14" name="Picture 13" descr="A mountain range with text overlay&#10;&#10;Description automatically generated">
            <a:extLst>
              <a:ext uri="{FF2B5EF4-FFF2-40B4-BE49-F238E27FC236}">
                <a16:creationId xmlns:a16="http://schemas.microsoft.com/office/drawing/2014/main" id="{74E573DE-9DBD-F8F9-532F-507143F1D715}"/>
              </a:ext>
            </a:extLst>
          </p:cNvPr>
          <p:cNvPicPr>
            <a:picLocks noChangeAspect="1"/>
          </p:cNvPicPr>
          <p:nvPr/>
        </p:nvPicPr>
        <p:blipFill rotWithShape="1">
          <a:blip r:embed="rId3"/>
          <a:srcRect l="17497" r="17604"/>
          <a:stretch/>
        </p:blipFill>
        <p:spPr>
          <a:xfrm>
            <a:off x="397940" y="392567"/>
            <a:ext cx="3897618" cy="3753527"/>
          </a:xfrm>
          <a:prstGeom prst="rect">
            <a:avLst/>
          </a:prstGeom>
        </p:spPr>
      </p:pic>
      <p:grpSp>
        <p:nvGrpSpPr>
          <p:cNvPr id="4" name="Group 3">
            <a:extLst>
              <a:ext uri="{FF2B5EF4-FFF2-40B4-BE49-F238E27FC236}">
                <a16:creationId xmlns:a16="http://schemas.microsoft.com/office/drawing/2014/main" id="{E3C51BBD-548F-7D3F-71EF-4BC3293202AF}"/>
              </a:ext>
            </a:extLst>
          </p:cNvPr>
          <p:cNvGrpSpPr/>
          <p:nvPr/>
        </p:nvGrpSpPr>
        <p:grpSpPr>
          <a:xfrm>
            <a:off x="4673593" y="3734584"/>
            <a:ext cx="3756953" cy="1682442"/>
            <a:chOff x="4673593" y="987672"/>
            <a:chExt cx="3756953" cy="1682442"/>
          </a:xfrm>
        </p:grpSpPr>
        <p:sp>
          <p:nvSpPr>
            <p:cNvPr id="8" name="TextBox 7">
              <a:extLst>
                <a:ext uri="{FF2B5EF4-FFF2-40B4-BE49-F238E27FC236}">
                  <a16:creationId xmlns:a16="http://schemas.microsoft.com/office/drawing/2014/main" id="{4FD6C698-0720-D665-3D26-EBAEA69BDC1B}"/>
                </a:ext>
              </a:extLst>
            </p:cNvPr>
            <p:cNvSpPr txBox="1"/>
            <p:nvPr/>
          </p:nvSpPr>
          <p:spPr>
            <a:xfrm>
              <a:off x="4673593" y="987672"/>
              <a:ext cx="3394416" cy="523220"/>
            </a:xfrm>
            <a:prstGeom prst="rect">
              <a:avLst/>
            </a:prstGeom>
            <a:noFill/>
          </p:spPr>
          <p:txBody>
            <a:bodyPr wrap="square" rtlCol="0">
              <a:spAutoFit/>
            </a:bodyPr>
            <a:lstStyle/>
            <a:p>
              <a:r>
                <a:rPr lang="en-US" sz="2800" b="1" dirty="0">
                  <a:solidFill>
                    <a:schemeClr val="bg1"/>
                  </a:solidFill>
                  <a:latin typeface="Calibri" panose="020F0502020204030204" pitchFamily="34" charset="0"/>
                  <a:cs typeface="Calibri" panose="020F0502020204030204" pitchFamily="34" charset="0"/>
                </a:rPr>
                <a:t>TODAY – JANUARY 31</a:t>
              </a:r>
            </a:p>
          </p:txBody>
        </p:sp>
        <p:sp>
          <p:nvSpPr>
            <p:cNvPr id="9" name="TextBox 8">
              <a:extLst>
                <a:ext uri="{FF2B5EF4-FFF2-40B4-BE49-F238E27FC236}">
                  <a16:creationId xmlns:a16="http://schemas.microsoft.com/office/drawing/2014/main" id="{3D4D0BEC-1283-0CB7-3B6B-4047ABE0CC94}"/>
                </a:ext>
              </a:extLst>
            </p:cNvPr>
            <p:cNvSpPr txBox="1"/>
            <p:nvPr/>
          </p:nvSpPr>
          <p:spPr>
            <a:xfrm>
              <a:off x="5036131" y="1404857"/>
              <a:ext cx="3394415"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Choose A Teammate…</a:t>
              </a:r>
            </a:p>
          </p:txBody>
        </p:sp>
        <p:sp>
          <p:nvSpPr>
            <p:cNvPr id="15" name="TextBox 14">
              <a:extLst>
                <a:ext uri="{FF2B5EF4-FFF2-40B4-BE49-F238E27FC236}">
                  <a16:creationId xmlns:a16="http://schemas.microsoft.com/office/drawing/2014/main" id="{973ED6FD-7F9B-24C4-C0C0-C90582C8BFA1}"/>
                </a:ext>
              </a:extLst>
            </p:cNvPr>
            <p:cNvSpPr txBox="1"/>
            <p:nvPr/>
          </p:nvSpPr>
          <p:spPr>
            <a:xfrm>
              <a:off x="5036131" y="1822042"/>
              <a:ext cx="3394415"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Request A Teammate…</a:t>
              </a:r>
            </a:p>
          </p:txBody>
        </p:sp>
        <p:sp>
          <p:nvSpPr>
            <p:cNvPr id="16" name="TextBox 15">
              <a:extLst>
                <a:ext uri="{FF2B5EF4-FFF2-40B4-BE49-F238E27FC236}">
                  <a16:creationId xmlns:a16="http://schemas.microsoft.com/office/drawing/2014/main" id="{255A3FD4-A2CD-641D-22DD-FF00962EC287}"/>
                </a:ext>
              </a:extLst>
            </p:cNvPr>
            <p:cNvSpPr txBox="1"/>
            <p:nvPr/>
          </p:nvSpPr>
          <p:spPr>
            <a:xfrm>
              <a:off x="5036131" y="2239227"/>
              <a:ext cx="3394415" cy="430887"/>
            </a:xfrm>
            <a:prstGeom prst="rect">
              <a:avLst/>
            </a:prstGeom>
            <a:noFill/>
          </p:spPr>
          <p:txBody>
            <a:bodyPr wrap="square" rtlCol="0">
              <a:spAutoFit/>
            </a:bodyPr>
            <a:lstStyle/>
            <a:p>
              <a:r>
                <a:rPr lang="en-US" sz="2200" i="1" dirty="0">
                  <a:solidFill>
                    <a:schemeClr val="bg1"/>
                  </a:solidFill>
                  <a:latin typeface="Calibri Light" panose="020F0302020204030204" pitchFamily="34" charset="0"/>
                  <a:cs typeface="Calibri Light" panose="020F0302020204030204" pitchFamily="34" charset="0"/>
                </a:rPr>
                <a:t>Come To The Workshop…</a:t>
              </a:r>
            </a:p>
          </p:txBody>
        </p:sp>
      </p:grpSp>
    </p:spTree>
    <p:extLst>
      <p:ext uri="{BB962C8B-B14F-4D97-AF65-F5344CB8AC3E}">
        <p14:creationId xmlns:p14="http://schemas.microsoft.com/office/powerpoint/2010/main" val="33376106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1335</Words>
  <Application>Microsoft Macintosh PowerPoint</Application>
  <PresentationFormat>On-screen Show (16:10)</PresentationFormat>
  <Paragraphs>153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Calibri Light</vt:lpstr>
      <vt:lpstr>Wingdings</vt:lpstr>
      <vt:lpstr>Office Theme</vt:lpstr>
      <vt:lpstr>2 by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by 2</dc:title>
  <dc:creator>Phillip Shumake</dc:creator>
  <cp:lastModifiedBy>Phillip Shumake</cp:lastModifiedBy>
  <cp:revision>94</cp:revision>
  <dcterms:created xsi:type="dcterms:W3CDTF">2024-01-13T13:21:21Z</dcterms:created>
  <dcterms:modified xsi:type="dcterms:W3CDTF">2024-01-13T21:16:05Z</dcterms:modified>
</cp:coreProperties>
</file>