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333" r:id="rId4"/>
    <p:sldId id="311" r:id="rId5"/>
    <p:sldId id="336" r:id="rId6"/>
    <p:sldId id="338" r:id="rId7"/>
    <p:sldId id="320" r:id="rId8"/>
    <p:sldId id="339" r:id="rId9"/>
    <p:sldId id="340" r:id="rId10"/>
    <p:sldId id="341" r:id="rId11"/>
    <p:sldId id="342" r:id="rId12"/>
    <p:sldId id="343"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0"/>
    <p:restoredTop sz="95840"/>
  </p:normalViewPr>
  <p:slideViewPr>
    <p:cSldViewPr snapToGrid="0">
      <p:cViewPr varScale="1">
        <p:scale>
          <a:sx n="84" d="100"/>
          <a:sy n="84" d="100"/>
        </p:scale>
        <p:origin x="200"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3/27/24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3/27/24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3/27/24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3/27/24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3/27/24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9</a:t>
            </a:r>
          </a:p>
          <a:p>
            <a:r>
              <a:rPr lang="en-US" dirty="0"/>
              <a:t>Death, time, and chance</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477328"/>
          </a:xfrm>
          <a:prstGeom prst="rect">
            <a:avLst/>
          </a:prstGeom>
          <a:noFill/>
        </p:spPr>
        <p:txBody>
          <a:bodyPr wrap="square" rtlCol="0">
            <a:spAutoFit/>
          </a:bodyPr>
          <a:lstStyle/>
          <a:p>
            <a:pPr algn="ctr"/>
            <a:r>
              <a:rPr lang="en-US" b="1" dirty="0"/>
              <a:t>Thought Question:</a:t>
            </a:r>
          </a:p>
          <a:p>
            <a:pPr algn="ctr"/>
            <a:r>
              <a:rPr lang="en-US" dirty="0"/>
              <a:t>How should the Christian behave toward governing authorities?</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Death</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b="1" baseline="30000" dirty="0">
                <a:solidFill>
                  <a:srgbClr val="000000"/>
                </a:solidFill>
                <a:latin typeface="system-ui"/>
              </a:rPr>
              <a:t>1</a:t>
            </a:r>
            <a:r>
              <a:rPr lang="en-US" b="1" i="0" u="none" strike="noStrike" baseline="30000" dirty="0">
                <a:solidFill>
                  <a:srgbClr val="000000"/>
                </a:solidFill>
                <a:effectLst/>
                <a:latin typeface="system-ui"/>
              </a:rPr>
              <a:t> </a:t>
            </a:r>
            <a:r>
              <a:rPr lang="en-US" b="0" i="0" u="none" strike="noStrike" dirty="0">
                <a:solidFill>
                  <a:srgbClr val="000000"/>
                </a:solidFill>
                <a:effectLst/>
                <a:latin typeface="system-ui"/>
              </a:rPr>
              <a:t>But all this I laid to heart, examining it all, how the righteous and the wise and their deeds are in the hand of God. Whether it is love or hate, man does not know; both are before him.</a:t>
            </a:r>
            <a:endParaRPr lang="en-US" dirty="0">
              <a:solidFill>
                <a:srgbClr val="000000"/>
              </a:solidFill>
              <a:highlight>
                <a:srgbClr val="FFFFFF"/>
              </a:highlight>
              <a:latin typeface="system-ui"/>
            </a:endParaRPr>
          </a:p>
          <a:p>
            <a:pPr marL="0" indent="0" algn="l">
              <a:buNone/>
            </a:pPr>
            <a:r>
              <a:rPr lang="en-US" b="1" i="0" u="none" strike="noStrike" baseline="30000" dirty="0">
                <a:solidFill>
                  <a:srgbClr val="000000"/>
                </a:solidFill>
                <a:effectLst/>
                <a:latin typeface="system-ui"/>
              </a:rPr>
              <a:t>2 </a:t>
            </a:r>
            <a:r>
              <a:rPr lang="en-US" b="0" i="0" u="none" strike="noStrike" dirty="0">
                <a:solidFill>
                  <a:srgbClr val="000000"/>
                </a:solidFill>
                <a:effectLst/>
                <a:latin typeface="system-ui"/>
              </a:rPr>
              <a:t>It is the same for all, since the same event happens to the righteous and the wicked, to the good and the evil, to the clean and the unclean, to him who sacrifices and him who does not sacrifice. As the good one is, so is the sinner, and he who swears is as he who shuns an oath.</a:t>
            </a:r>
            <a:endParaRPr lang="en-US" dirty="0">
              <a:solidFill>
                <a:srgbClr val="000000"/>
              </a:solidFill>
              <a:highlight>
                <a:srgbClr val="FFFFFF"/>
              </a:highlight>
              <a:latin typeface="system-ui"/>
            </a:endParaRPr>
          </a:p>
          <a:p>
            <a:pPr marL="0" indent="0" algn="l">
              <a:buNone/>
            </a:pPr>
            <a:r>
              <a:rPr lang="en-US" b="1" i="0" u="none" strike="noStrike" baseline="30000" dirty="0">
                <a:solidFill>
                  <a:srgbClr val="000000"/>
                </a:solidFill>
                <a:effectLst/>
                <a:latin typeface="system-ui"/>
              </a:rPr>
              <a:t>3 </a:t>
            </a:r>
            <a:r>
              <a:rPr lang="en-US" b="0" i="0" u="none" strike="noStrike" dirty="0">
                <a:solidFill>
                  <a:srgbClr val="000000"/>
                </a:solidFill>
                <a:effectLst/>
                <a:latin typeface="system-ui"/>
              </a:rPr>
              <a:t>This is an evil in all that is done under the sun, that the same event happens to all. Also, the hearts of the children of man are full of evil, and madness is in their hearts while they live, and after that they go to the dead.</a:t>
            </a:r>
          </a:p>
          <a:p>
            <a:pPr marL="0" indent="0" algn="l">
              <a:buNone/>
            </a:pPr>
            <a:r>
              <a:rPr lang="en-US" b="1" i="0" u="none" strike="noStrike" baseline="30000" dirty="0">
                <a:solidFill>
                  <a:srgbClr val="000000"/>
                </a:solidFill>
                <a:effectLst/>
                <a:latin typeface="system-ui"/>
              </a:rPr>
              <a:t>4 </a:t>
            </a:r>
            <a:r>
              <a:rPr lang="en-US" b="0" i="0" u="none" strike="noStrike" dirty="0">
                <a:solidFill>
                  <a:srgbClr val="000000"/>
                </a:solidFill>
                <a:effectLst/>
                <a:latin typeface="system-ui"/>
              </a:rPr>
              <a:t>But he who is joined with all the living has hope, for a living dog is better than a dead lion.</a:t>
            </a:r>
            <a:endParaRPr lang="en-US" dirty="0">
              <a:solidFill>
                <a:srgbClr val="000000"/>
              </a:solidFill>
              <a:highlight>
                <a:srgbClr val="FFFFFF"/>
              </a:highlight>
              <a:latin typeface="system-ui"/>
            </a:endParaRPr>
          </a:p>
          <a:p>
            <a:pPr marL="0" indent="0" algn="l">
              <a:buNone/>
            </a:pPr>
            <a:r>
              <a:rPr lang="en-US" b="1" i="0" u="none" strike="noStrike" baseline="30000" dirty="0">
                <a:solidFill>
                  <a:srgbClr val="000000"/>
                </a:solidFill>
                <a:effectLst/>
                <a:latin typeface="system-ui"/>
              </a:rPr>
              <a:t>5 </a:t>
            </a:r>
            <a:r>
              <a:rPr lang="en-US" b="0" i="0" u="none" strike="noStrike" dirty="0">
                <a:solidFill>
                  <a:srgbClr val="000000"/>
                </a:solidFill>
                <a:effectLst/>
                <a:latin typeface="system-ui"/>
              </a:rPr>
              <a:t>For the living know that they will die, but the dead know nothing, and they have no more reward, for the memory of them is forgotten.</a:t>
            </a:r>
          </a:p>
          <a:p>
            <a:pPr marL="0" indent="0" algn="l">
              <a:buNone/>
            </a:pPr>
            <a:r>
              <a:rPr lang="en-US" b="1" i="0" u="none" strike="noStrike" baseline="30000" dirty="0">
                <a:solidFill>
                  <a:srgbClr val="000000"/>
                </a:solidFill>
                <a:effectLst/>
                <a:latin typeface="system-ui"/>
              </a:rPr>
              <a:t>6 </a:t>
            </a:r>
            <a:r>
              <a:rPr lang="en-US" b="0" i="0" u="none" strike="noStrike" dirty="0">
                <a:solidFill>
                  <a:srgbClr val="000000"/>
                </a:solidFill>
                <a:effectLst/>
                <a:latin typeface="system-ui"/>
              </a:rPr>
              <a:t>Their love and their hate and their envy have already perished, and forever they have no more share in all that is done under the sun.</a:t>
            </a:r>
          </a:p>
        </p:txBody>
      </p:sp>
    </p:spTree>
    <p:extLst>
      <p:ext uri="{BB962C8B-B14F-4D97-AF65-F5344CB8AC3E}">
        <p14:creationId xmlns:p14="http://schemas.microsoft.com/office/powerpoint/2010/main" val="403160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Enjoy Life!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b="1" i="0" u="none" strike="noStrike" baseline="30000" dirty="0">
                <a:solidFill>
                  <a:srgbClr val="000000"/>
                </a:solidFill>
                <a:effectLst/>
                <a:latin typeface="system-ui"/>
              </a:rPr>
              <a:t>7 </a:t>
            </a:r>
            <a:r>
              <a:rPr lang="en-US" b="0" i="0" u="none" strike="noStrike" dirty="0">
                <a:solidFill>
                  <a:srgbClr val="000000"/>
                </a:solidFill>
                <a:effectLst/>
                <a:latin typeface="system-ui"/>
              </a:rPr>
              <a:t>Go, eat your bread with joy, and drink your wine with a merry heart, for God has already approved what you do.</a:t>
            </a:r>
          </a:p>
          <a:p>
            <a:pPr marL="0" indent="0" algn="l">
              <a:buNone/>
            </a:pPr>
            <a:r>
              <a:rPr lang="en-US" b="1" i="0" u="none" strike="noStrike" baseline="30000" dirty="0">
                <a:solidFill>
                  <a:srgbClr val="000000"/>
                </a:solidFill>
                <a:effectLst/>
                <a:latin typeface="system-ui"/>
              </a:rPr>
              <a:t>8 </a:t>
            </a:r>
            <a:r>
              <a:rPr lang="en-US" b="0" i="0" u="none" strike="noStrike" dirty="0">
                <a:solidFill>
                  <a:srgbClr val="000000"/>
                </a:solidFill>
                <a:effectLst/>
                <a:latin typeface="system-ui"/>
              </a:rPr>
              <a:t>Let your garments be always white. Let not oil be lacking on your head.</a:t>
            </a:r>
          </a:p>
          <a:p>
            <a:pPr marL="0" indent="0" algn="l">
              <a:buNone/>
            </a:pPr>
            <a:r>
              <a:rPr lang="en-US" b="1" i="0" u="none" strike="noStrike" baseline="30000" dirty="0">
                <a:solidFill>
                  <a:srgbClr val="000000"/>
                </a:solidFill>
                <a:effectLst/>
                <a:latin typeface="system-ui"/>
              </a:rPr>
              <a:t>9 </a:t>
            </a:r>
            <a:r>
              <a:rPr lang="en-US" b="0" i="0" u="none" strike="noStrike" dirty="0">
                <a:solidFill>
                  <a:srgbClr val="000000"/>
                </a:solidFill>
                <a:effectLst/>
                <a:latin typeface="system-ui"/>
              </a:rPr>
              <a:t>Enjoy life with the wife whom you love, all the days of your vain life that he has given you under the sun, because that is your portion in life and in your toil at which you toil under the sun.</a:t>
            </a:r>
          </a:p>
          <a:p>
            <a:pPr marL="0" indent="0" algn="l">
              <a:buNone/>
            </a:pPr>
            <a:r>
              <a:rPr lang="en-US" b="1" i="0" u="none" strike="noStrike" baseline="30000" dirty="0">
                <a:solidFill>
                  <a:srgbClr val="000000"/>
                </a:solidFill>
                <a:effectLst/>
                <a:latin typeface="system-ui"/>
              </a:rPr>
              <a:t>10 </a:t>
            </a:r>
            <a:r>
              <a:rPr lang="en-US" b="0" i="0" u="none" strike="noStrike" dirty="0">
                <a:solidFill>
                  <a:srgbClr val="000000"/>
                </a:solidFill>
                <a:effectLst/>
                <a:latin typeface="system-ui"/>
              </a:rPr>
              <a:t>Whatever your hand finds to do, do it with your might, for there is no work or thought or knowledge or wisdom in </a:t>
            </a:r>
            <a:r>
              <a:rPr lang="en-US" b="0" i="0" u="none" strike="noStrike" dirty="0" err="1">
                <a:solidFill>
                  <a:srgbClr val="000000"/>
                </a:solidFill>
                <a:effectLst/>
                <a:latin typeface="system-ui"/>
              </a:rPr>
              <a:t>Sheol</a:t>
            </a:r>
            <a:r>
              <a:rPr lang="en-US" b="0" i="0" u="none" strike="noStrike" dirty="0">
                <a:solidFill>
                  <a:srgbClr val="000000"/>
                </a:solidFill>
                <a:effectLst/>
                <a:latin typeface="system-ui"/>
              </a:rPr>
              <a:t>, to which you are going.</a:t>
            </a:r>
          </a:p>
        </p:txBody>
      </p:sp>
    </p:spTree>
    <p:extLst>
      <p:ext uri="{BB962C8B-B14F-4D97-AF65-F5344CB8AC3E}">
        <p14:creationId xmlns:p14="http://schemas.microsoft.com/office/powerpoint/2010/main" val="22625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Time and chance</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b="1" i="0" u="none" strike="noStrike" baseline="30000" dirty="0">
                <a:solidFill>
                  <a:srgbClr val="000000"/>
                </a:solidFill>
                <a:effectLst/>
                <a:latin typeface="system-ui"/>
              </a:rPr>
              <a:t>11 </a:t>
            </a:r>
            <a:r>
              <a:rPr lang="en-US" b="0" i="0" u="none" strike="noStrike" dirty="0">
                <a:solidFill>
                  <a:srgbClr val="000000"/>
                </a:solidFill>
                <a:effectLst/>
                <a:latin typeface="system-ui"/>
              </a:rPr>
              <a:t>Again I saw that under the sun the race is not to the swift, nor the battle to the strong, nor bread to the wise, nor riches to the intelligent, nor favor to those with knowledge, but time and chance happen to them all.</a:t>
            </a:r>
            <a:endParaRPr lang="en-US" dirty="0">
              <a:solidFill>
                <a:srgbClr val="000000"/>
              </a:solidFill>
              <a:highlight>
                <a:srgbClr val="FFFFFF"/>
              </a:highlight>
              <a:latin typeface="system-ui"/>
            </a:endParaRPr>
          </a:p>
          <a:p>
            <a:pPr marL="0" indent="0" algn="l">
              <a:buNone/>
            </a:pPr>
            <a:r>
              <a:rPr lang="en-US" b="1" i="0" u="none" strike="noStrike" baseline="30000" dirty="0">
                <a:solidFill>
                  <a:srgbClr val="000000"/>
                </a:solidFill>
                <a:effectLst/>
                <a:latin typeface="system-ui"/>
              </a:rPr>
              <a:t>12 </a:t>
            </a:r>
            <a:r>
              <a:rPr lang="en-US" b="0" i="0" u="none" strike="noStrike" dirty="0">
                <a:solidFill>
                  <a:srgbClr val="000000"/>
                </a:solidFill>
                <a:effectLst/>
                <a:latin typeface="system-ui"/>
              </a:rPr>
              <a:t>For man does not know his time. Like fish that are taken in an evil net, and like birds that are caught in a snare, so the children of man are snared at an evil time, when it suddenly falls upon them.</a:t>
            </a:r>
          </a:p>
        </p:txBody>
      </p:sp>
    </p:spTree>
    <p:extLst>
      <p:ext uri="{BB962C8B-B14F-4D97-AF65-F5344CB8AC3E}">
        <p14:creationId xmlns:p14="http://schemas.microsoft.com/office/powerpoint/2010/main" val="602642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000" dirty="0"/>
              <a:t>9:13-10:20</a:t>
            </a:r>
            <a:br>
              <a:rPr lang="en-US" sz="4000" dirty="0"/>
            </a:br>
            <a:br>
              <a:rPr lang="en-US" sz="4000" dirty="0"/>
            </a:br>
            <a:r>
              <a:rPr lang="en-US" sz="4000" dirty="0"/>
              <a:t>There is</a:t>
            </a:r>
            <a:br>
              <a:rPr lang="en-US" sz="4000" dirty="0"/>
            </a:br>
            <a:r>
              <a:rPr lang="en-US" sz="4000" dirty="0"/>
              <a:t>more gain</a:t>
            </a:r>
            <a:br>
              <a:rPr lang="en-US" sz="4000" dirty="0"/>
            </a:br>
            <a:r>
              <a:rPr lang="en-US" sz="4000" dirty="0"/>
              <a:t>in wisdom</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2745397801"/>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Finding Wisdom (You Cannot Find It Out)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952500" y="382385"/>
            <a:ext cx="10178322" cy="737063"/>
          </a:xfrm>
        </p:spPr>
        <p:txBody>
          <a:bodyPr>
            <a:normAutofit/>
          </a:bodyPr>
          <a:lstStyle/>
          <a:p>
            <a:r>
              <a:rPr lang="en-US" sz="3600" dirty="0"/>
              <a:t>“Better”</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sz="half" idx="1"/>
          </p:nvPr>
        </p:nvSpPr>
        <p:spPr>
          <a:xfrm>
            <a:off x="952500" y="1128451"/>
            <a:ext cx="5097780" cy="5180215"/>
          </a:xfrm>
        </p:spPr>
        <p:txBody>
          <a:bodyPr>
            <a:noAutofit/>
          </a:bodyPr>
          <a:lstStyle/>
          <a:p>
            <a:pPr marL="0" indent="0" algn="l">
              <a:buNone/>
            </a:pPr>
            <a:r>
              <a:rPr lang="en-US" sz="1800" b="1" baseline="30000" dirty="0">
                <a:solidFill>
                  <a:srgbClr val="000000"/>
                </a:solidFill>
                <a:latin typeface="system-ui"/>
              </a:rPr>
              <a:t>1</a:t>
            </a:r>
            <a:r>
              <a:rPr lang="en-US" sz="1800" b="1" i="0" u="none" strike="noStrike" baseline="30000" dirty="0">
                <a:solidFill>
                  <a:srgbClr val="000000"/>
                </a:solidFill>
                <a:effectLst/>
                <a:latin typeface="system-ui"/>
              </a:rPr>
              <a:t> </a:t>
            </a:r>
            <a:r>
              <a:rPr lang="en-US" sz="1800" b="0" i="0" u="none" strike="noStrike" dirty="0">
                <a:solidFill>
                  <a:srgbClr val="000000"/>
                </a:solidFill>
                <a:effectLst/>
                <a:latin typeface="system-ui"/>
              </a:rPr>
              <a:t>A good name is better than precious ointment,</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day of death than the day of birth.</a:t>
            </a:r>
            <a:endParaRPr lang="en-US" sz="1800" dirty="0"/>
          </a:p>
          <a:p>
            <a:pPr marL="0" indent="0" algn="l">
              <a:buNone/>
            </a:pPr>
            <a:r>
              <a:rPr lang="en-US" sz="1800" b="1" i="0" u="none" strike="noStrike" baseline="30000" dirty="0">
                <a:solidFill>
                  <a:srgbClr val="000000"/>
                </a:solidFill>
                <a:effectLst/>
                <a:latin typeface="system-ui"/>
              </a:rPr>
              <a:t>2 </a:t>
            </a:r>
            <a:r>
              <a:rPr lang="en-US" sz="1800" b="0" i="0" u="none" strike="noStrike" dirty="0">
                <a:solidFill>
                  <a:srgbClr val="000000"/>
                </a:solidFill>
                <a:effectLst/>
                <a:latin typeface="system-ui"/>
              </a:rPr>
              <a:t>It is better to go to the house of mourning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than to go to the house of feasting,</a:t>
            </a:r>
            <a:br>
              <a:rPr lang="en-US" sz="1800" dirty="0"/>
            </a:br>
            <a:r>
              <a:rPr lang="en-US" sz="1800" dirty="0"/>
              <a:t>	</a:t>
            </a:r>
            <a:r>
              <a:rPr lang="en-US" sz="1800" b="0" i="0" u="none" strike="noStrike" dirty="0">
                <a:solidFill>
                  <a:srgbClr val="000000"/>
                </a:solidFill>
                <a:effectLst/>
                <a:latin typeface="system-ui"/>
              </a:rPr>
              <a:t>for this is the end of all mankind,</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living will lay it to heart.</a:t>
            </a:r>
            <a:endParaRPr lang="en-US" sz="1800" dirty="0"/>
          </a:p>
          <a:p>
            <a:pPr marL="0" indent="0" algn="l">
              <a:buNone/>
            </a:pPr>
            <a:r>
              <a:rPr lang="en-US" sz="1800" b="1" i="0" u="none" strike="noStrike" baseline="30000" dirty="0">
                <a:solidFill>
                  <a:srgbClr val="000000"/>
                </a:solidFill>
                <a:effectLst/>
                <a:latin typeface="system-ui"/>
              </a:rPr>
              <a:t>3 </a:t>
            </a:r>
            <a:r>
              <a:rPr lang="en-US" sz="1800" b="0" i="0" u="none" strike="noStrike" dirty="0">
                <a:solidFill>
                  <a:srgbClr val="000000"/>
                </a:solidFill>
                <a:effectLst/>
                <a:latin typeface="system-ui"/>
              </a:rPr>
              <a:t>Sorrow is better than laughter,</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by sadness of face the heart is made glad.</a:t>
            </a:r>
            <a:endParaRPr lang="en-US" sz="1800" dirty="0"/>
          </a:p>
          <a:p>
            <a:pPr marL="0" indent="0" algn="l">
              <a:buNone/>
            </a:pPr>
            <a:r>
              <a:rPr lang="en-US" sz="1800" b="1" i="0" u="none" strike="noStrike" baseline="30000" dirty="0">
                <a:solidFill>
                  <a:srgbClr val="000000"/>
                </a:solidFill>
                <a:effectLst/>
                <a:latin typeface="system-ui"/>
              </a:rPr>
              <a:t>4 </a:t>
            </a:r>
            <a:r>
              <a:rPr lang="en-US" sz="1800" b="0" i="0" u="none" strike="noStrike" dirty="0">
                <a:solidFill>
                  <a:srgbClr val="000000"/>
                </a:solidFill>
                <a:effectLst/>
                <a:latin typeface="system-ui"/>
              </a:rPr>
              <a:t>The heart of the wise is in the house of mourning,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but the heart of fools is in the house of mirth.</a:t>
            </a:r>
            <a:endParaRPr lang="en-US" sz="1800" dirty="0"/>
          </a:p>
          <a:p>
            <a:pPr marL="0" indent="0" algn="l">
              <a:buNone/>
            </a:pPr>
            <a:r>
              <a:rPr lang="en-US" sz="1800" b="1" i="0" u="none" strike="noStrike" baseline="30000" dirty="0">
                <a:solidFill>
                  <a:srgbClr val="000000"/>
                </a:solidFill>
                <a:effectLst/>
                <a:latin typeface="system-ui"/>
              </a:rPr>
              <a:t>5 </a:t>
            </a:r>
            <a:r>
              <a:rPr lang="en-US" sz="1800" b="0" i="0" u="none" strike="noStrike" dirty="0">
                <a:solidFill>
                  <a:srgbClr val="000000"/>
                </a:solidFill>
                <a:effectLst/>
                <a:latin typeface="system-ui"/>
              </a:rPr>
              <a:t>It is better for a man to hear the rebuke of the wise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than to hear the song of fools.</a:t>
            </a:r>
            <a:endParaRPr lang="en-US" sz="1800" dirty="0"/>
          </a:p>
          <a:p>
            <a:pPr marL="0" indent="0" algn="l">
              <a:buNone/>
            </a:pPr>
            <a:r>
              <a:rPr lang="en-US" sz="1800" b="1" i="0" u="none" strike="noStrike" baseline="30000" dirty="0">
                <a:solidFill>
                  <a:srgbClr val="000000"/>
                </a:solidFill>
                <a:effectLst/>
                <a:latin typeface="system-ui"/>
              </a:rPr>
              <a:t>6 </a:t>
            </a:r>
            <a:r>
              <a:rPr lang="en-US" sz="1800" b="0" i="0" u="none" strike="noStrike" dirty="0">
                <a:solidFill>
                  <a:srgbClr val="000000"/>
                </a:solidFill>
                <a:effectLst/>
                <a:latin typeface="system-ui"/>
              </a:rPr>
              <a:t>For as the crackling of thorns under a pot,</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so is the laughter of the fools;</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this also is vanity.</a:t>
            </a:r>
            <a:br>
              <a:rPr lang="en-US" sz="1800" dirty="0"/>
            </a:br>
            <a:endParaRPr lang="en-US" sz="1800" b="0" i="0" u="none" strike="noStrike" dirty="0">
              <a:solidFill>
                <a:srgbClr val="000000"/>
              </a:solidFill>
              <a:effectLst/>
              <a:latin typeface="system-ui"/>
            </a:endParaRPr>
          </a:p>
        </p:txBody>
      </p:sp>
      <p:sp>
        <p:nvSpPr>
          <p:cNvPr id="4" name="Content Placeholder 3">
            <a:extLst>
              <a:ext uri="{FF2B5EF4-FFF2-40B4-BE49-F238E27FC236}">
                <a16:creationId xmlns:a16="http://schemas.microsoft.com/office/drawing/2014/main" id="{33694CFD-73C8-3486-2539-68FD23414577}"/>
              </a:ext>
            </a:extLst>
          </p:cNvPr>
          <p:cNvSpPr>
            <a:spLocks noGrp="1"/>
          </p:cNvSpPr>
          <p:nvPr>
            <p:ph sz="half" idx="2"/>
          </p:nvPr>
        </p:nvSpPr>
        <p:spPr>
          <a:xfrm>
            <a:off x="5968038" y="1128451"/>
            <a:ext cx="6117282" cy="5470469"/>
          </a:xfrm>
        </p:spPr>
        <p:txBody>
          <a:bodyPr>
            <a:noAutofit/>
          </a:bodyPr>
          <a:lstStyle/>
          <a:p>
            <a:pPr marL="0" indent="0">
              <a:buNone/>
            </a:pPr>
            <a:r>
              <a:rPr lang="en-US" sz="1800" b="1" baseline="30000" dirty="0">
                <a:solidFill>
                  <a:srgbClr val="000000"/>
                </a:solidFill>
                <a:latin typeface="system-ui"/>
              </a:rPr>
              <a:t>7 </a:t>
            </a:r>
            <a:r>
              <a:rPr lang="en-US" sz="1800" dirty="0">
                <a:solidFill>
                  <a:srgbClr val="000000"/>
                </a:solidFill>
                <a:latin typeface="system-ui"/>
              </a:rPr>
              <a:t>Surely oppression drives the wise into madness,</a:t>
            </a:r>
            <a:br>
              <a:rPr lang="en-US" sz="1800" dirty="0"/>
            </a:br>
            <a:r>
              <a:rPr lang="en-US" sz="1800" dirty="0">
                <a:solidFill>
                  <a:srgbClr val="000000"/>
                </a:solidFill>
                <a:latin typeface="Courier New" panose="02070309020205020404" pitchFamily="49" charset="0"/>
              </a:rPr>
              <a:t>    </a:t>
            </a:r>
            <a:r>
              <a:rPr lang="en-US" sz="1800" dirty="0">
                <a:solidFill>
                  <a:srgbClr val="000000"/>
                </a:solidFill>
                <a:latin typeface="system-ui"/>
              </a:rPr>
              <a:t>and a bribe corrupts the heart.</a:t>
            </a:r>
            <a:endParaRPr lang="en-US" sz="1800" b="1" i="0" u="none" strike="noStrike" baseline="30000" dirty="0">
              <a:solidFill>
                <a:srgbClr val="000000"/>
              </a:solidFill>
              <a:effectLst/>
              <a:latin typeface="system-ui"/>
            </a:endParaRPr>
          </a:p>
          <a:p>
            <a:pPr marL="0" indent="0">
              <a:buNone/>
            </a:pPr>
            <a:r>
              <a:rPr lang="en-US" sz="1800" b="1" i="0" u="none" strike="noStrike" baseline="30000" dirty="0">
                <a:solidFill>
                  <a:srgbClr val="000000"/>
                </a:solidFill>
                <a:effectLst/>
                <a:latin typeface="system-ui"/>
              </a:rPr>
              <a:t>8 </a:t>
            </a:r>
            <a:r>
              <a:rPr lang="en-US" sz="1800" b="0" i="0" u="none" strike="noStrike" dirty="0">
                <a:solidFill>
                  <a:srgbClr val="000000"/>
                </a:solidFill>
                <a:effectLst/>
                <a:latin typeface="system-ui"/>
              </a:rPr>
              <a:t>Better is the end of a thing than its beginning,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patient in spirit is better than the proud in spirit.</a:t>
            </a:r>
            <a:endParaRPr lang="en-US" sz="1800" dirty="0"/>
          </a:p>
          <a:p>
            <a:pPr marL="0" indent="0">
              <a:buNone/>
            </a:pPr>
            <a:r>
              <a:rPr lang="en-US" sz="1800" b="1" i="0" u="none" strike="noStrike" baseline="30000" dirty="0">
                <a:solidFill>
                  <a:srgbClr val="000000"/>
                </a:solidFill>
                <a:effectLst/>
                <a:latin typeface="system-ui"/>
              </a:rPr>
              <a:t>9 </a:t>
            </a:r>
            <a:r>
              <a:rPr lang="en-US" sz="1800" b="0" i="0" u="none" strike="noStrike" dirty="0">
                <a:solidFill>
                  <a:srgbClr val="000000"/>
                </a:solidFill>
                <a:effectLst/>
                <a:latin typeface="system-ui"/>
              </a:rPr>
              <a:t>Be not quick in your spirit to become angry,</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anger lodges in the heart of fools.</a:t>
            </a:r>
            <a:endParaRPr lang="en-US" sz="1800" dirty="0"/>
          </a:p>
          <a:p>
            <a:pPr marL="0" indent="0">
              <a:buNone/>
            </a:pPr>
            <a:r>
              <a:rPr lang="en-US" sz="1800" b="1" i="0" u="none" strike="noStrike" baseline="30000" dirty="0">
                <a:solidFill>
                  <a:srgbClr val="000000"/>
                </a:solidFill>
                <a:effectLst/>
                <a:latin typeface="system-ui"/>
              </a:rPr>
              <a:t>10 </a:t>
            </a:r>
            <a:r>
              <a:rPr lang="en-US" sz="1800" b="0" i="0" u="none" strike="noStrike" dirty="0">
                <a:solidFill>
                  <a:srgbClr val="000000"/>
                </a:solidFill>
                <a:effectLst/>
                <a:latin typeface="system-ui"/>
              </a:rPr>
              <a:t>Say not, “Why were the former days better than these?”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it is not from wisdom that you ask this.</a:t>
            </a:r>
            <a:endParaRPr lang="en-US" sz="1800" dirty="0"/>
          </a:p>
          <a:p>
            <a:pPr marL="0" indent="0">
              <a:buNone/>
            </a:pPr>
            <a:r>
              <a:rPr lang="en-US" sz="1800" b="1" i="0" u="none" strike="noStrike" baseline="30000" dirty="0">
                <a:solidFill>
                  <a:srgbClr val="000000"/>
                </a:solidFill>
                <a:effectLst/>
                <a:latin typeface="system-ui"/>
              </a:rPr>
              <a:t>11 </a:t>
            </a:r>
            <a:r>
              <a:rPr lang="en-US" sz="1800" b="0" i="0" u="none" strike="noStrike" dirty="0">
                <a:solidFill>
                  <a:srgbClr val="000000"/>
                </a:solidFill>
                <a:effectLst/>
                <a:latin typeface="system-ui"/>
              </a:rPr>
              <a:t>Wisdom is good with an inheritance,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 advantage to those who see the sun.</a:t>
            </a:r>
            <a:endParaRPr lang="en-US" sz="1800" dirty="0"/>
          </a:p>
          <a:p>
            <a:pPr marL="0" indent="0">
              <a:buNone/>
            </a:pPr>
            <a:r>
              <a:rPr lang="en-US" sz="1800" b="1" i="0" u="none" strike="noStrike" baseline="30000" dirty="0">
                <a:solidFill>
                  <a:srgbClr val="000000"/>
                </a:solidFill>
                <a:effectLst/>
                <a:latin typeface="system-ui"/>
              </a:rPr>
              <a:t>12 </a:t>
            </a:r>
            <a:r>
              <a:rPr lang="en-US" sz="1800" b="0" i="0" u="none" strike="noStrike" dirty="0">
                <a:solidFill>
                  <a:srgbClr val="000000"/>
                </a:solidFill>
                <a:effectLst/>
                <a:latin typeface="system-ui"/>
              </a:rPr>
              <a:t>For the protection of wisdom is like the protection of money,</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advantage of knowledge is that wisdom 	preserves the life of him who has it.</a:t>
            </a:r>
            <a:endParaRPr lang="en-US" sz="1800" dirty="0"/>
          </a:p>
          <a:p>
            <a:pPr marL="0" indent="0">
              <a:buNone/>
            </a:pPr>
            <a:r>
              <a:rPr lang="en-US" sz="1800" b="1" i="0" u="none" strike="noStrike" baseline="30000" dirty="0">
                <a:solidFill>
                  <a:srgbClr val="000000"/>
                </a:solidFill>
                <a:effectLst/>
                <a:latin typeface="system-ui"/>
              </a:rPr>
              <a:t>13 </a:t>
            </a:r>
            <a:r>
              <a:rPr lang="en-US" sz="1800" b="0" i="0" u="none" strike="noStrike" dirty="0">
                <a:solidFill>
                  <a:srgbClr val="000000"/>
                </a:solidFill>
                <a:effectLst/>
                <a:latin typeface="system-ui"/>
              </a:rPr>
              <a:t>Consider the work of God:</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who can make straight what he has made crooked?</a:t>
            </a:r>
            <a:endParaRPr lang="en-US" sz="1800" dirty="0"/>
          </a:p>
        </p:txBody>
      </p:sp>
    </p:spTree>
    <p:extLst>
      <p:ext uri="{BB962C8B-B14F-4D97-AF65-F5344CB8AC3E}">
        <p14:creationId xmlns:p14="http://schemas.microsoft.com/office/powerpoint/2010/main" val="3625534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C2B1-1F64-00BB-912B-0959F526B2BE}"/>
              </a:ext>
            </a:extLst>
          </p:cNvPr>
          <p:cNvSpPr>
            <a:spLocks noGrp="1"/>
          </p:cNvSpPr>
          <p:nvPr>
            <p:ph type="title"/>
          </p:nvPr>
        </p:nvSpPr>
        <p:spPr/>
        <p:txBody>
          <a:bodyPr>
            <a:normAutofit/>
          </a:bodyPr>
          <a:lstStyle/>
          <a:p>
            <a:r>
              <a:rPr lang="en-US" sz="4000" dirty="0"/>
              <a:t>Reflection</a:t>
            </a:r>
          </a:p>
        </p:txBody>
      </p:sp>
      <p:sp>
        <p:nvSpPr>
          <p:cNvPr id="3" name="Text Placeholder 2">
            <a:extLst>
              <a:ext uri="{FF2B5EF4-FFF2-40B4-BE49-F238E27FC236}">
                <a16:creationId xmlns:a16="http://schemas.microsoft.com/office/drawing/2014/main" id="{2645EA89-E632-5DC8-9F83-C1A334930F40}"/>
              </a:ext>
            </a:extLst>
          </p:cNvPr>
          <p:cNvSpPr>
            <a:spLocks noGrp="1"/>
          </p:cNvSpPr>
          <p:nvPr>
            <p:ph type="body" idx="1"/>
          </p:nvPr>
        </p:nvSpPr>
        <p:spPr>
          <a:xfrm>
            <a:off x="1251678" y="1590033"/>
            <a:ext cx="4800600" cy="632529"/>
          </a:xfrm>
        </p:spPr>
        <p:txBody>
          <a:bodyPr/>
          <a:lstStyle/>
          <a:p>
            <a:r>
              <a:rPr lang="en-US" dirty="0"/>
              <a:t>Ecclesiastes 7:13-18</a:t>
            </a:r>
          </a:p>
        </p:txBody>
      </p:sp>
      <p:sp>
        <p:nvSpPr>
          <p:cNvPr id="4" name="Content Placeholder 3">
            <a:extLst>
              <a:ext uri="{FF2B5EF4-FFF2-40B4-BE49-F238E27FC236}">
                <a16:creationId xmlns:a16="http://schemas.microsoft.com/office/drawing/2014/main" id="{B9CB8619-8F0A-5FB1-58B0-9240BBF057BE}"/>
              </a:ext>
            </a:extLst>
          </p:cNvPr>
          <p:cNvSpPr>
            <a:spLocks noGrp="1"/>
          </p:cNvSpPr>
          <p:nvPr>
            <p:ph sz="half" idx="2"/>
          </p:nvPr>
        </p:nvSpPr>
        <p:spPr>
          <a:xfrm>
            <a:off x="1257300" y="2222562"/>
            <a:ext cx="4800600" cy="4254438"/>
          </a:xfrm>
        </p:spPr>
        <p:txBody>
          <a:bodyPr>
            <a:normAutofit/>
          </a:bodyPr>
          <a:lstStyle/>
          <a:p>
            <a:r>
              <a:rPr lang="en-US" dirty="0"/>
              <a:t>“Consider the work of God” (7:13)</a:t>
            </a:r>
          </a:p>
          <a:p>
            <a:r>
              <a:rPr lang="en-US" dirty="0"/>
              <a:t>“So that man may not find out anything that will be after him.” (7:14)</a:t>
            </a:r>
          </a:p>
          <a:p>
            <a:r>
              <a:rPr lang="en-US" dirty="0"/>
              <a:t>“For the one who fears God shall come out from both of them.” (7:18)</a:t>
            </a:r>
          </a:p>
          <a:p>
            <a:r>
              <a:rPr lang="en-US" dirty="0"/>
              <a:t>“There is a righteous man who perishes in his righteousness, and there is a wicked man who prolongs his life in his evildoing.” (7:15)</a:t>
            </a:r>
          </a:p>
          <a:p>
            <a:r>
              <a:rPr lang="en-US" dirty="0"/>
              <a:t>“why should you die before your time?” (7:16-17)</a:t>
            </a:r>
          </a:p>
        </p:txBody>
      </p:sp>
      <p:sp>
        <p:nvSpPr>
          <p:cNvPr id="5" name="Text Placeholder 4">
            <a:extLst>
              <a:ext uri="{FF2B5EF4-FFF2-40B4-BE49-F238E27FC236}">
                <a16:creationId xmlns:a16="http://schemas.microsoft.com/office/drawing/2014/main" id="{7AB5A806-9841-7534-285E-B83AC19C4474}"/>
              </a:ext>
            </a:extLst>
          </p:cNvPr>
          <p:cNvSpPr>
            <a:spLocks noGrp="1"/>
          </p:cNvSpPr>
          <p:nvPr>
            <p:ph type="body" sz="quarter" idx="3"/>
          </p:nvPr>
        </p:nvSpPr>
        <p:spPr>
          <a:xfrm>
            <a:off x="6633864" y="1590033"/>
            <a:ext cx="4800600" cy="632529"/>
          </a:xfrm>
        </p:spPr>
        <p:txBody>
          <a:bodyPr/>
          <a:lstStyle/>
          <a:p>
            <a:r>
              <a:rPr lang="en-US" dirty="0"/>
              <a:t>Ecclesiastes 3:9-22</a:t>
            </a:r>
          </a:p>
        </p:txBody>
      </p:sp>
      <p:sp>
        <p:nvSpPr>
          <p:cNvPr id="6" name="Content Placeholder 5">
            <a:extLst>
              <a:ext uri="{FF2B5EF4-FFF2-40B4-BE49-F238E27FC236}">
                <a16:creationId xmlns:a16="http://schemas.microsoft.com/office/drawing/2014/main" id="{231DA423-B6E7-0022-50AF-1B454E3CE744}"/>
              </a:ext>
            </a:extLst>
          </p:cNvPr>
          <p:cNvSpPr>
            <a:spLocks noGrp="1"/>
          </p:cNvSpPr>
          <p:nvPr>
            <p:ph sz="quarter" idx="4"/>
          </p:nvPr>
        </p:nvSpPr>
        <p:spPr>
          <a:xfrm>
            <a:off x="6633864" y="2222562"/>
            <a:ext cx="4800600" cy="4254438"/>
          </a:xfrm>
        </p:spPr>
        <p:txBody>
          <a:bodyPr>
            <a:normAutofit/>
          </a:bodyPr>
          <a:lstStyle/>
          <a:p>
            <a:r>
              <a:rPr lang="en-US" dirty="0"/>
              <a:t>“I have seen the business that God has given…” (3:10)</a:t>
            </a:r>
          </a:p>
          <a:p>
            <a:r>
              <a:rPr lang="en-US" dirty="0"/>
              <a:t>“yet so that he cannot find out what God has done from the beginning to the end.” (3:11)</a:t>
            </a:r>
          </a:p>
          <a:p>
            <a:r>
              <a:rPr lang="en-US" dirty="0"/>
              <a:t>“God has done it, so that people fear before him” (3:14)</a:t>
            </a:r>
          </a:p>
          <a:p>
            <a:r>
              <a:rPr lang="en-US" dirty="0"/>
              <a:t>“and in the place of righteousness, even there was wickedness.” (3:16)</a:t>
            </a:r>
          </a:p>
          <a:p>
            <a:r>
              <a:rPr lang="en-US" dirty="0"/>
              <a:t>“as one dies, so dies the other” (3:18-21)</a:t>
            </a:r>
          </a:p>
          <a:p>
            <a:endParaRPr lang="en-US" dirty="0"/>
          </a:p>
        </p:txBody>
      </p:sp>
    </p:spTree>
    <p:extLst>
      <p:ext uri="{BB962C8B-B14F-4D97-AF65-F5344CB8AC3E}">
        <p14:creationId xmlns:p14="http://schemas.microsoft.com/office/powerpoint/2010/main" val="326515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7:23-24</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All this I have tested by wisdom.  I said, ‘I will be wise’, but it was far from me.</a:t>
            </a:r>
          </a:p>
          <a:p>
            <a:pPr marL="0" indent="0">
              <a:buNone/>
            </a:pPr>
            <a:r>
              <a:rPr lang="en-US" sz="2800" dirty="0">
                <a:latin typeface="Times New Roman" panose="02020603050405020304" pitchFamily="18" charset="0"/>
                <a:ea typeface="Calibri" panose="020F0502020204030204" pitchFamily="34" charset="0"/>
              </a:rPr>
              <a:t>That which has been is far off, and deep, very deep; who can find it out?</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22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7:27-29</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Behold, this is what I found, says the Preacher, while adding one thing to another to find the scheme of things –</a:t>
            </a:r>
          </a:p>
          <a:p>
            <a:pPr marL="0" indent="0">
              <a:buNone/>
            </a:pPr>
            <a:r>
              <a:rPr lang="en-US" sz="2800" dirty="0">
                <a:latin typeface="Times New Roman" panose="02020603050405020304" pitchFamily="18" charset="0"/>
                <a:ea typeface="Calibri" panose="020F0502020204030204" pitchFamily="34" charset="0"/>
              </a:rPr>
              <a:t>Which my soul has sought repeatedly, but I have not found.  </a:t>
            </a:r>
            <a:r>
              <a:rPr lang="en-US" sz="2800" dirty="0">
                <a:effectLst/>
                <a:latin typeface="Times New Roman" panose="02020603050405020304" pitchFamily="18" charset="0"/>
                <a:ea typeface="Calibri" panose="020F0502020204030204" pitchFamily="34" charset="0"/>
              </a:rPr>
              <a:t>One man among a thousand I found, but a woman among all these I have not found.</a:t>
            </a:r>
          </a:p>
          <a:p>
            <a:pPr marL="0" indent="0">
              <a:buNone/>
            </a:pPr>
            <a:r>
              <a:rPr lang="en-US" sz="2800" dirty="0">
                <a:latin typeface="Times New Roman" panose="02020603050405020304" pitchFamily="18" charset="0"/>
                <a:ea typeface="Calibri" panose="020F0502020204030204" pitchFamily="34" charset="0"/>
              </a:rPr>
              <a:t>See, this alone I found, that God made man upright, but they have sought out many schemes.</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4615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Approaching the king</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buNone/>
            </a:pPr>
            <a:r>
              <a:rPr lang="en-US" sz="2200" b="1" baseline="30000" dirty="0"/>
              <a:t>2 </a:t>
            </a:r>
            <a:r>
              <a:rPr lang="en-US" sz="2200" dirty="0"/>
              <a:t>I say: Keep the king's command, because of God's oath to him. </a:t>
            </a:r>
          </a:p>
          <a:p>
            <a:pPr marL="0" indent="0">
              <a:buNone/>
            </a:pPr>
            <a:r>
              <a:rPr lang="en-US" sz="2200" b="1" baseline="30000" dirty="0"/>
              <a:t>3 </a:t>
            </a:r>
            <a:r>
              <a:rPr lang="en-US" sz="2200" dirty="0"/>
              <a:t>Be not hasty to go from his presence. Do not take your stand in an evil cause, for he does whatever he pleases.</a:t>
            </a:r>
          </a:p>
          <a:p>
            <a:pPr marL="0" indent="0">
              <a:buNone/>
            </a:pPr>
            <a:r>
              <a:rPr lang="en-US" sz="2200" b="1" baseline="30000" dirty="0"/>
              <a:t>4 </a:t>
            </a:r>
            <a:r>
              <a:rPr lang="en-US" sz="2200" dirty="0"/>
              <a:t>For the word of the king is supreme, and who may say to him, “What are you doing?”</a:t>
            </a:r>
          </a:p>
          <a:p>
            <a:pPr marL="0" indent="0">
              <a:buNone/>
            </a:pPr>
            <a:r>
              <a:rPr lang="en-US" sz="2200" b="1" baseline="30000" dirty="0"/>
              <a:t>5 </a:t>
            </a:r>
            <a:r>
              <a:rPr lang="en-US" sz="2200" dirty="0"/>
              <a:t>Whoever keeps a command will know no evil thing, and the wise heart will know the proper time and the just way.</a:t>
            </a:r>
          </a:p>
          <a:p>
            <a:pPr marL="0" indent="0">
              <a:buNone/>
            </a:pPr>
            <a:r>
              <a:rPr lang="en-US" sz="2200" b="1" baseline="30000" dirty="0"/>
              <a:t>6 </a:t>
            </a:r>
            <a:r>
              <a:rPr lang="en-US" sz="2200" dirty="0"/>
              <a:t>For there is a time and a way for everything, although man's trouble</a:t>
            </a:r>
            <a:r>
              <a:rPr lang="en-US" sz="2200" baseline="30000" dirty="0"/>
              <a:t> </a:t>
            </a:r>
            <a:r>
              <a:rPr lang="en-US" sz="2200" dirty="0"/>
              <a:t>lies heavy on him.</a:t>
            </a:r>
          </a:p>
          <a:p>
            <a:pPr marL="0" indent="0">
              <a:buNone/>
            </a:pPr>
            <a:r>
              <a:rPr lang="en-US" sz="2200" b="1" baseline="30000" dirty="0"/>
              <a:t>7 </a:t>
            </a:r>
            <a:r>
              <a:rPr lang="en-US" sz="2200" dirty="0"/>
              <a:t>For he does not know what is to be, for who can tell him how it will be?</a:t>
            </a:r>
          </a:p>
          <a:p>
            <a:pPr marL="0" indent="0">
              <a:buNone/>
            </a:pPr>
            <a:r>
              <a:rPr lang="en-US" sz="2200" b="1" baseline="30000" dirty="0"/>
              <a:t>8 </a:t>
            </a:r>
            <a:r>
              <a:rPr lang="en-US" sz="2200" dirty="0"/>
              <a:t>No man has power to retain the spirit, or power over the day of death. There is no discharge from war, nor will wickedness deliver those who are given to it.</a:t>
            </a:r>
          </a:p>
          <a:p>
            <a:pPr marL="0" indent="0">
              <a:buNone/>
            </a:pPr>
            <a:r>
              <a:rPr lang="en-US" sz="2200" b="1" baseline="30000" dirty="0"/>
              <a:t>9 </a:t>
            </a:r>
            <a:r>
              <a:rPr lang="en-US" sz="2200" dirty="0"/>
              <a:t>All this I observed while applying my heart to all that is done under the sun, when man had power over man to his hurt.</a:t>
            </a:r>
            <a:endParaRPr lang="en-US" sz="2200" b="0" i="0" u="none" strike="noStrike" dirty="0">
              <a:solidFill>
                <a:srgbClr val="000000"/>
              </a:solidFill>
              <a:effectLst/>
              <a:latin typeface="system-ui"/>
            </a:endParaRPr>
          </a:p>
        </p:txBody>
      </p:sp>
    </p:spTree>
    <p:extLst>
      <p:ext uri="{BB962C8B-B14F-4D97-AF65-F5344CB8AC3E}">
        <p14:creationId xmlns:p14="http://schemas.microsoft.com/office/powerpoint/2010/main" val="302333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”Then I saw The wicked buried”</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buNone/>
            </a:pPr>
            <a:r>
              <a:rPr lang="en-US" sz="2000" b="1" i="0" u="none" strike="noStrike" baseline="30000" dirty="0">
                <a:solidFill>
                  <a:srgbClr val="000000"/>
                </a:solidFill>
                <a:effectLst/>
                <a:latin typeface="system-ui"/>
              </a:rPr>
              <a:t>10 </a:t>
            </a:r>
            <a:r>
              <a:rPr lang="en-US" sz="2000" b="0" i="0" u="none" strike="noStrike" dirty="0">
                <a:solidFill>
                  <a:srgbClr val="000000"/>
                </a:solidFill>
                <a:effectLst/>
                <a:latin typeface="system-ui"/>
              </a:rPr>
              <a:t>Then I saw the wicked buried. They used to go in and out of the holy place and were praised in the city where they had done such things. This also is vanity.</a:t>
            </a:r>
            <a:endParaRPr lang="en-US" dirty="0">
              <a:solidFill>
                <a:srgbClr val="000000"/>
              </a:solidFill>
              <a:highlight>
                <a:srgbClr val="FFFFFF"/>
              </a:highlight>
              <a:latin typeface="system-ui"/>
            </a:endParaRPr>
          </a:p>
          <a:p>
            <a:pPr marL="0" indent="0">
              <a:buNone/>
            </a:pPr>
            <a:r>
              <a:rPr lang="en-US" sz="2000" b="1" i="0" u="none" strike="noStrike" baseline="30000" dirty="0">
                <a:solidFill>
                  <a:srgbClr val="000000"/>
                </a:solidFill>
                <a:effectLst/>
                <a:latin typeface="system-ui"/>
              </a:rPr>
              <a:t>11 </a:t>
            </a:r>
            <a:r>
              <a:rPr lang="en-US" sz="2000" b="0" i="0" u="none" strike="noStrike" dirty="0">
                <a:solidFill>
                  <a:srgbClr val="000000"/>
                </a:solidFill>
                <a:effectLst/>
                <a:latin typeface="system-ui"/>
              </a:rPr>
              <a:t>Because the sentence against an evil deed is not executed speedily, the heart of the children of man is fully set to do evil.</a:t>
            </a:r>
            <a:endParaRPr lang="en-US" dirty="0">
              <a:solidFill>
                <a:srgbClr val="000000"/>
              </a:solidFill>
              <a:highlight>
                <a:srgbClr val="FFFFFF"/>
              </a:highlight>
              <a:latin typeface="system-ui"/>
            </a:endParaRPr>
          </a:p>
          <a:p>
            <a:pPr marL="0" indent="0">
              <a:buNone/>
            </a:pPr>
            <a:r>
              <a:rPr lang="en-US" sz="2000" b="1" i="0" u="none" strike="noStrike" baseline="30000" dirty="0">
                <a:solidFill>
                  <a:srgbClr val="000000"/>
                </a:solidFill>
                <a:effectLst/>
                <a:latin typeface="system-ui"/>
              </a:rPr>
              <a:t>12 </a:t>
            </a:r>
            <a:r>
              <a:rPr lang="en-US" sz="2000" b="0" i="0" u="none" strike="noStrike" dirty="0">
                <a:solidFill>
                  <a:srgbClr val="000000"/>
                </a:solidFill>
                <a:effectLst/>
                <a:latin typeface="system-ui"/>
              </a:rPr>
              <a:t>Though a sinner does evil a hundred times and prolongs his life, yet I know that it will be well with those who fear God, because they fear before him.</a:t>
            </a:r>
            <a:endParaRPr lang="en-US" dirty="0">
              <a:solidFill>
                <a:srgbClr val="000000"/>
              </a:solidFill>
              <a:highlight>
                <a:srgbClr val="FFFFFF"/>
              </a:highlight>
              <a:latin typeface="system-ui"/>
            </a:endParaRPr>
          </a:p>
          <a:p>
            <a:pPr marL="0" indent="0">
              <a:buNone/>
            </a:pPr>
            <a:r>
              <a:rPr lang="en-US" sz="2000" b="1" i="0" u="none" strike="noStrike" baseline="30000" dirty="0">
                <a:solidFill>
                  <a:srgbClr val="000000"/>
                </a:solidFill>
                <a:effectLst/>
                <a:latin typeface="system-ui"/>
              </a:rPr>
              <a:t>13 </a:t>
            </a:r>
            <a:r>
              <a:rPr lang="en-US" sz="2000" b="0" i="0" u="none" strike="noStrike" dirty="0">
                <a:solidFill>
                  <a:srgbClr val="000000"/>
                </a:solidFill>
                <a:effectLst/>
                <a:latin typeface="system-ui"/>
              </a:rPr>
              <a:t>But it will not be well with the wicked, neither will he prolong his days like a shadow, because he does not fear before God.</a:t>
            </a:r>
            <a:endParaRPr lang="en-US" sz="2200" b="0" i="0" u="none" strike="noStrike" dirty="0">
              <a:solidFill>
                <a:srgbClr val="000000"/>
              </a:solidFill>
              <a:effectLst/>
              <a:latin typeface="system-ui"/>
            </a:endParaRPr>
          </a:p>
        </p:txBody>
      </p:sp>
    </p:spTree>
    <p:extLst>
      <p:ext uri="{BB962C8B-B14F-4D97-AF65-F5344CB8AC3E}">
        <p14:creationId xmlns:p14="http://schemas.microsoft.com/office/powerpoint/2010/main" val="323744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Carpe diem</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b="1" i="0" u="none" strike="noStrike" baseline="30000" dirty="0">
                <a:solidFill>
                  <a:srgbClr val="000000"/>
                </a:solidFill>
                <a:effectLst/>
                <a:latin typeface="system-ui"/>
              </a:rPr>
              <a:t>14 </a:t>
            </a:r>
            <a:r>
              <a:rPr lang="en-US" b="0" i="0" u="none" strike="noStrike" dirty="0">
                <a:solidFill>
                  <a:srgbClr val="000000"/>
                </a:solidFill>
                <a:effectLst/>
                <a:latin typeface="system-ui"/>
              </a:rPr>
              <a:t>There is a vanity that takes place on earth, that there are righteous people to whom it happens according to the deeds of the wicked, and there are wicked people to whom it happens according to the deeds of the righteous. I said that this also is vanity.</a:t>
            </a:r>
          </a:p>
          <a:p>
            <a:pPr marL="0" indent="0" algn="l">
              <a:buNone/>
            </a:pPr>
            <a:r>
              <a:rPr lang="en-US" b="1" i="0" u="none" strike="noStrike" baseline="30000" dirty="0">
                <a:solidFill>
                  <a:srgbClr val="000000"/>
                </a:solidFill>
                <a:effectLst/>
                <a:latin typeface="system-ui"/>
              </a:rPr>
              <a:t>15 </a:t>
            </a:r>
            <a:r>
              <a:rPr lang="en-US" b="0" i="0" u="none" strike="noStrike" dirty="0">
                <a:solidFill>
                  <a:srgbClr val="000000"/>
                </a:solidFill>
                <a:effectLst/>
                <a:latin typeface="system-ui"/>
              </a:rPr>
              <a:t>And I commend joy, for man has nothing better under the sun but to eat and drink and be joyful, for this will go with him in his toil through the days of his life that God has given him under the sun.</a:t>
            </a:r>
          </a:p>
          <a:p>
            <a:pPr marL="0" indent="0" algn="l">
              <a:buNone/>
            </a:pPr>
            <a:r>
              <a:rPr lang="en-US" b="1" i="0" u="none" strike="noStrike" baseline="30000" dirty="0">
                <a:solidFill>
                  <a:srgbClr val="000000"/>
                </a:solidFill>
                <a:effectLst/>
                <a:latin typeface="system-ui"/>
              </a:rPr>
              <a:t>16 </a:t>
            </a:r>
            <a:r>
              <a:rPr lang="en-US" b="0" i="0" u="none" strike="noStrike" dirty="0">
                <a:solidFill>
                  <a:srgbClr val="000000"/>
                </a:solidFill>
                <a:effectLst/>
                <a:latin typeface="system-ui"/>
              </a:rPr>
              <a:t>When I applied my heart to know wisdom, and to see the business that is done on earth, how neither day nor night do one's eyes see sleep,</a:t>
            </a:r>
          </a:p>
          <a:p>
            <a:pPr marL="0" indent="0" algn="l">
              <a:buNone/>
            </a:pPr>
            <a:r>
              <a:rPr lang="en-US" b="1" i="0" u="none" strike="noStrike" baseline="30000" dirty="0">
                <a:solidFill>
                  <a:srgbClr val="000000"/>
                </a:solidFill>
                <a:effectLst/>
                <a:latin typeface="system-ui"/>
              </a:rPr>
              <a:t>17 </a:t>
            </a:r>
            <a:r>
              <a:rPr lang="en-US" b="0" i="0" u="none" strike="noStrike" dirty="0">
                <a:solidFill>
                  <a:srgbClr val="000000"/>
                </a:solidFill>
                <a:effectLst/>
                <a:latin typeface="system-ui"/>
              </a:rPr>
              <a:t>then I saw all the work of God, that man cannot find out the work that is done under the sun. However much man may toil in seeking, he will not find it out. Even though a wise man claims to know, he cannot find it out.</a:t>
            </a:r>
          </a:p>
        </p:txBody>
      </p:sp>
    </p:spTree>
    <p:extLst>
      <p:ext uri="{BB962C8B-B14F-4D97-AF65-F5344CB8AC3E}">
        <p14:creationId xmlns:p14="http://schemas.microsoft.com/office/powerpoint/2010/main" val="7852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2512</TotalTime>
  <Words>1804</Words>
  <Application>Microsoft Macintosh PowerPoint</Application>
  <PresentationFormat>Widescreen</PresentationFormat>
  <Paragraphs>151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Courier New</vt:lpstr>
      <vt:lpstr>Gill Sans MT</vt:lpstr>
      <vt:lpstr>Impact</vt:lpstr>
      <vt:lpstr>system-ui</vt:lpstr>
      <vt:lpstr>Times New Roman</vt:lpstr>
      <vt:lpstr>Badge</vt:lpstr>
      <vt:lpstr>Ecclesiastes</vt:lpstr>
      <vt:lpstr>schedule</vt:lpstr>
      <vt:lpstr>“Better”</vt:lpstr>
      <vt:lpstr>Reflection</vt:lpstr>
      <vt:lpstr>7:23-24</vt:lpstr>
      <vt:lpstr>7:27-29</vt:lpstr>
      <vt:lpstr>Approaching the king</vt:lpstr>
      <vt:lpstr>”Then I saw The wicked buried”</vt:lpstr>
      <vt:lpstr>Carpe diem</vt:lpstr>
      <vt:lpstr>Death</vt:lpstr>
      <vt:lpstr>Enjoy Life!</vt:lpstr>
      <vt:lpstr>Time and chance</vt:lpstr>
      <vt:lpstr>9:13-10:20  There is more gain in wisdom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36</cp:revision>
  <dcterms:created xsi:type="dcterms:W3CDTF">2024-02-25T02:51:32Z</dcterms:created>
  <dcterms:modified xsi:type="dcterms:W3CDTF">2024-03-27T22:51:22Z</dcterms:modified>
</cp:coreProperties>
</file>