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412" r:id="rId2"/>
    <p:sldId id="293" r:id="rId3"/>
    <p:sldId id="414" r:id="rId4"/>
    <p:sldId id="415" r:id="rId5"/>
    <p:sldId id="413" r:id="rId6"/>
    <p:sldId id="416" r:id="rId7"/>
    <p:sldId id="417" r:id="rId8"/>
    <p:sldId id="418" r:id="rId9"/>
    <p:sldId id="420" r:id="rId10"/>
    <p:sldId id="421" r:id="rId11"/>
    <p:sldId id="296" r:id="rId12"/>
    <p:sldId id="259" r:id="rId13"/>
    <p:sldId id="285" r:id="rId14"/>
    <p:sldId id="288" r:id="rId15"/>
    <p:sldId id="286" r:id="rId16"/>
    <p:sldId id="290" r:id="rId17"/>
    <p:sldId id="262" r:id="rId18"/>
    <p:sldId id="260" r:id="rId19"/>
    <p:sldId id="297" r:id="rId20"/>
    <p:sldId id="264" r:id="rId21"/>
    <p:sldId id="291" r:id="rId22"/>
    <p:sldId id="265" r:id="rId23"/>
    <p:sldId id="292" r:id="rId24"/>
    <p:sldId id="322"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CC"/>
    <a:srgbClr val="BFBF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10" autoAdjust="0"/>
    <p:restoredTop sz="94660"/>
  </p:normalViewPr>
  <p:slideViewPr>
    <p:cSldViewPr snapToGrid="0">
      <p:cViewPr varScale="1">
        <p:scale>
          <a:sx n="68" d="100"/>
          <a:sy n="68" d="100"/>
        </p:scale>
        <p:origin x="64" y="8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6B579-494F-41C3-A5AE-546972AE105F}"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31889-5B86-434A-8B49-5007B1EEEC01}" type="slidenum">
              <a:rPr lang="en-US" smtClean="0"/>
              <a:t>‹#›</a:t>
            </a:fld>
            <a:endParaRPr lang="en-US"/>
          </a:p>
        </p:txBody>
      </p:sp>
    </p:spTree>
    <p:extLst>
      <p:ext uri="{BB962C8B-B14F-4D97-AF65-F5344CB8AC3E}">
        <p14:creationId xmlns:p14="http://schemas.microsoft.com/office/powerpoint/2010/main" val="3853112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2/28/2024</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2/28/2024</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i="1" dirty="0" smtClean="0">
                <a:solidFill>
                  <a:schemeClr val="bg1"/>
                </a:solidFill>
              </a:rPr>
              <a:t>Warm up</a:t>
            </a:r>
            <a:r>
              <a:rPr lang="en-US" dirty="0" smtClean="0">
                <a:solidFill>
                  <a:schemeClr val="bg1"/>
                </a:solidFill>
              </a:rPr>
              <a:t/>
            </a:r>
            <a:br>
              <a:rPr lang="en-US" dirty="0" smtClean="0">
                <a:solidFill>
                  <a:schemeClr val="bg1"/>
                </a:solidFill>
              </a:rPr>
            </a:br>
            <a:r>
              <a:rPr lang="en-US" b="1" dirty="0" smtClean="0">
                <a:solidFill>
                  <a:schemeClr val="bg1"/>
                </a:solidFill>
              </a:rPr>
              <a:t>Paul – VERSES TO REMEMBER</a:t>
            </a:r>
            <a:r>
              <a:rPr lang="en-US" dirty="0" smtClean="0">
                <a:solidFill>
                  <a:schemeClr val="bg1"/>
                </a:solidFill>
              </a:rPr>
              <a:t/>
            </a:r>
            <a:br>
              <a:rPr lang="en-US" dirty="0" smtClean="0">
                <a:solidFill>
                  <a:schemeClr val="bg1"/>
                </a:solidFill>
              </a:rPr>
            </a:br>
            <a:r>
              <a:rPr lang="en-US" dirty="0" smtClean="0">
                <a:solidFill>
                  <a:schemeClr val="bg1"/>
                </a:solidFill>
              </a:rPr>
              <a:t>(feel welcome to look up verses if needed)</a:t>
            </a:r>
            <a:endParaRPr lang="en-US" dirty="0">
              <a:solidFill>
                <a:schemeClr val="bg1"/>
              </a:solidFill>
            </a:endParaRPr>
          </a:p>
        </p:txBody>
      </p:sp>
      <p:sp>
        <p:nvSpPr>
          <p:cNvPr id="3" name="Content Placeholder 2"/>
          <p:cNvSpPr>
            <a:spLocks noGrp="1"/>
          </p:cNvSpPr>
          <p:nvPr>
            <p:ph idx="1"/>
          </p:nvPr>
        </p:nvSpPr>
        <p:spPr>
          <a:xfrm>
            <a:off x="152400" y="1995055"/>
            <a:ext cx="6830291" cy="4710545"/>
          </a:xfrm>
        </p:spPr>
        <p:txBody>
          <a:bodyPr>
            <a:normAutofit/>
          </a:bodyPr>
          <a:lstStyle/>
          <a:p>
            <a:pPr algn="l" rtl="0"/>
            <a:r>
              <a:rPr lang="en-US" cap="none" dirty="0" smtClean="0">
                <a:solidFill>
                  <a:schemeClr val="tx1"/>
                </a:solidFill>
                <a:cs typeface="Arial" panose="020B0604020202020204" pitchFamily="34" charset="0"/>
              </a:rPr>
              <a:t>Where Paul’s story begins</a:t>
            </a:r>
          </a:p>
          <a:p>
            <a:pPr algn="l" rtl="0"/>
            <a:r>
              <a:rPr lang="en-US" cap="none" dirty="0" smtClean="0">
                <a:solidFill>
                  <a:schemeClr val="tx1"/>
                </a:solidFill>
                <a:cs typeface="Arial" panose="020B0604020202020204" pitchFamily="34" charset="0"/>
              </a:rPr>
              <a:t>The great lesson of Paul’s life</a:t>
            </a:r>
          </a:p>
          <a:p>
            <a:pPr algn="l" rtl="0"/>
            <a:r>
              <a:rPr lang="en-US" cap="none" dirty="0" smtClean="0">
                <a:solidFill>
                  <a:schemeClr val="tx1"/>
                </a:solidFill>
                <a:cs typeface="Arial" panose="020B0604020202020204" pitchFamily="34" charset="0"/>
              </a:rPr>
              <a:t>First description of Paul</a:t>
            </a:r>
          </a:p>
          <a:p>
            <a:pPr algn="l" rtl="0"/>
            <a:r>
              <a:rPr lang="en-US" cap="none" dirty="0" smtClean="0">
                <a:solidFill>
                  <a:schemeClr val="tx1"/>
                </a:solidFill>
                <a:cs typeface="Arial" panose="020B0604020202020204" pitchFamily="34" charset="0"/>
              </a:rPr>
              <a:t>Paul’s youth: his viewpoint</a:t>
            </a:r>
          </a:p>
          <a:p>
            <a:pPr algn="l" rtl="0"/>
            <a:r>
              <a:rPr lang="en-US" cap="none" dirty="0" smtClean="0">
                <a:solidFill>
                  <a:schemeClr val="tx1"/>
                </a:solidFill>
                <a:cs typeface="Arial" panose="020B0604020202020204" pitchFamily="34" charset="0"/>
              </a:rPr>
              <a:t>Paul’s youth: Christ’s viewpoint</a:t>
            </a:r>
          </a:p>
          <a:p>
            <a:pPr algn="l" rtl="0"/>
            <a:r>
              <a:rPr lang="en-US" cap="none" dirty="0" smtClean="0">
                <a:solidFill>
                  <a:schemeClr val="tx1"/>
                </a:solidFill>
                <a:cs typeface="Arial" panose="020B0604020202020204" pitchFamily="34" charset="0"/>
              </a:rPr>
              <a:t>Paul (as apostle) has the mind of Christ</a:t>
            </a:r>
          </a:p>
        </p:txBody>
      </p:sp>
      <p:sp>
        <p:nvSpPr>
          <p:cNvPr id="4" name="Subtitle 2"/>
          <p:cNvSpPr txBox="1">
            <a:spLocks/>
          </p:cNvSpPr>
          <p:nvPr/>
        </p:nvSpPr>
        <p:spPr>
          <a:xfrm>
            <a:off x="7980710" y="2628554"/>
            <a:ext cx="3666344" cy="3698240"/>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buClr>
                <a:prstClr val="white"/>
              </a:buClr>
            </a:pPr>
            <a:r>
              <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Acts 7:51-53</a:t>
            </a:r>
          </a:p>
          <a:p>
            <a:pPr algn="l">
              <a:buClr>
                <a:prstClr val="white"/>
              </a:buClr>
            </a:pPr>
            <a:r>
              <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Acts 26:14</a:t>
            </a:r>
            <a:endParaRPr lang="en-US" sz="2400"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lgn="l">
              <a:buClr>
                <a:prstClr val="white"/>
              </a:buClr>
            </a:pPr>
            <a:r>
              <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Php 3:4-6</a:t>
            </a:r>
            <a:endParaRPr lang="en-US" sz="2400"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lgn="l">
              <a:buClr>
                <a:prstClr val="white"/>
              </a:buClr>
            </a:pPr>
            <a:r>
              <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1 Tim. 1:16</a:t>
            </a:r>
            <a:endParaRPr lang="en-US" sz="2400"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lgn="l">
              <a:buClr>
                <a:prstClr val="white"/>
              </a:buClr>
            </a:pPr>
            <a:r>
              <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G</a:t>
            </a:r>
            <a:r>
              <a:rPr lang="es-E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al 1:15</a:t>
            </a:r>
          </a:p>
          <a:p>
            <a:pPr algn="l">
              <a:buClr>
                <a:prstClr val="white"/>
              </a:buClr>
            </a:pPr>
            <a:r>
              <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1 Cor. 2:16</a:t>
            </a:r>
            <a:endParaRPr lang="en-US" sz="2400"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lgn="l">
              <a:buClr>
                <a:prstClr val="white"/>
              </a:buClr>
            </a:pPr>
            <a:endParaRPr lang="en-US" sz="2400"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lgn="l">
              <a:buClr>
                <a:prstClr val="white"/>
              </a:buClr>
            </a:pPr>
            <a:endParaRPr lang="en-US" sz="24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cxnSp>
        <p:nvCxnSpPr>
          <p:cNvPr id="5" name="Straight Connector 4"/>
          <p:cNvCxnSpPr>
            <a:endCxn id="4" idx="1"/>
          </p:cNvCxnSpPr>
          <p:nvPr/>
        </p:nvCxnSpPr>
        <p:spPr>
          <a:xfrm>
            <a:off x="4177022" y="3731103"/>
            <a:ext cx="3803688" cy="746571"/>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 name="Straight Connector 5"/>
          <p:cNvCxnSpPr/>
          <p:nvPr/>
        </p:nvCxnSpPr>
        <p:spPr>
          <a:xfrm>
            <a:off x="3836151" y="3311318"/>
            <a:ext cx="4060939" cy="1527613"/>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 name="Straight Connector 6"/>
          <p:cNvCxnSpPr/>
          <p:nvPr/>
        </p:nvCxnSpPr>
        <p:spPr>
          <a:xfrm flipV="1">
            <a:off x="3744170" y="2922691"/>
            <a:ext cx="4152920" cy="1232690"/>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8" name="Straight Connector 7"/>
          <p:cNvCxnSpPr/>
          <p:nvPr/>
        </p:nvCxnSpPr>
        <p:spPr>
          <a:xfrm flipV="1">
            <a:off x="4398859" y="3388362"/>
            <a:ext cx="3498231" cy="1605669"/>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9" name="Straight Connector 8"/>
          <p:cNvCxnSpPr/>
          <p:nvPr/>
        </p:nvCxnSpPr>
        <p:spPr>
          <a:xfrm flipV="1">
            <a:off x="3987650" y="3886203"/>
            <a:ext cx="3909440" cy="74531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5" name="Straight Connector 14"/>
          <p:cNvCxnSpPr/>
          <p:nvPr/>
        </p:nvCxnSpPr>
        <p:spPr>
          <a:xfrm flipV="1">
            <a:off x="5491811" y="5413816"/>
            <a:ext cx="2488899" cy="45531"/>
          </a:xfrm>
          <a:prstGeom prst="line">
            <a:avLst/>
          </a:prstGeom>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51447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093" y="111760"/>
            <a:ext cx="3482991" cy="822960"/>
          </a:xfrm>
        </p:spPr>
        <p:txBody>
          <a:bodyPr/>
          <a:lstStyle/>
          <a:p>
            <a:pPr algn="ctr"/>
            <a:r>
              <a:rPr lang="en-US" dirty="0" smtClean="0">
                <a:solidFill>
                  <a:schemeClr val="tx1"/>
                </a:solidFill>
              </a:rPr>
              <a:t>(Acts 22, 26)</a:t>
            </a:r>
            <a:endParaRPr lang="en-US" dirty="0">
              <a:solidFill>
                <a:schemeClr val="tx1"/>
              </a:solidFill>
            </a:endParaRPr>
          </a:p>
        </p:txBody>
      </p:sp>
      <p:sp>
        <p:nvSpPr>
          <p:cNvPr id="4" name="Content Placeholder 2"/>
          <p:cNvSpPr txBox="1">
            <a:spLocks/>
          </p:cNvSpPr>
          <p:nvPr/>
        </p:nvSpPr>
        <p:spPr>
          <a:xfrm>
            <a:off x="203200" y="934721"/>
            <a:ext cx="5908841" cy="5791200"/>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Binding and delivering to prison (22:4)</a:t>
            </a:r>
          </a:p>
          <a:p>
            <a:pPr>
              <a:buClr>
                <a:prstClr val="white"/>
              </a:buClr>
            </a:pP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Men and women</a:t>
            </a:r>
          </a:p>
          <a:p>
            <a:pPr>
              <a:buClr>
                <a:prstClr val="white"/>
              </a:buClr>
            </a:pP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Well known to Jewish leadership</a:t>
            </a:r>
          </a:p>
          <a:p>
            <a:pPr>
              <a:buClr>
                <a:prstClr val="white"/>
              </a:buClr>
            </a:pP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Letters to bring Christians in bonds to Jerusalem to be punished (cf. 25:9)</a:t>
            </a:r>
          </a:p>
          <a:p>
            <a:pPr>
              <a:buClr>
                <a:prstClr val="white"/>
              </a:buClr>
            </a:pP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Beat believers (22:19; cf. 2 Cor. 11:24)</a:t>
            </a:r>
          </a:p>
          <a:p>
            <a:pPr>
              <a:buClr>
                <a:prstClr val="white"/>
              </a:buClr>
            </a:pP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Voice/vote for death (26:10; cf. 22:22)</a:t>
            </a:r>
            <a:endParaRPr lang="en-US" sz="2200"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buClr>
                <a:prstClr val="white"/>
              </a:buClr>
            </a:pP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Punished them often in all the synagogues</a:t>
            </a:r>
          </a:p>
          <a:p>
            <a:pPr>
              <a:buClr>
                <a:prstClr val="white"/>
              </a:buClr>
            </a:pP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Tried to make them blaspheme</a:t>
            </a:r>
          </a:p>
          <a:p>
            <a:pPr>
              <a:buClr>
                <a:prstClr val="white"/>
              </a:buClr>
            </a:pPr>
            <a:r>
              <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Chased them to foreign </a:t>
            </a:r>
            <a:r>
              <a:rPr lang="en-US" sz="2200" u="sng"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cities </a:t>
            </a:r>
          </a:p>
          <a:p>
            <a:pPr>
              <a:buClr>
                <a:prstClr val="white"/>
              </a:buClr>
            </a:pPr>
            <a:endParaRPr lang="en-US" sz="2200"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sp>
        <p:nvSpPr>
          <p:cNvPr id="6" name="Content Placeholder 2"/>
          <p:cNvSpPr txBox="1">
            <a:spLocks/>
          </p:cNvSpPr>
          <p:nvPr/>
        </p:nvSpPr>
        <p:spPr>
          <a:xfrm>
            <a:off x="5974081" y="934720"/>
            <a:ext cx="6025414" cy="289934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Blasphemer,</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Persecutor (hunter)</a:t>
            </a:r>
          </a:p>
          <a:p>
            <a:pPr>
              <a:buClr>
                <a:prstClr val="white"/>
              </a:buClr>
            </a:pPr>
            <a:r>
              <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Insolent opponent</a:t>
            </a:r>
          </a:p>
          <a:p>
            <a:pPr lvl="1">
              <a:buClr>
                <a:prstClr val="white"/>
              </a:buClr>
            </a:pPr>
            <a:r>
              <a:rPr lang="en-US"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shamefully and outrageously and aggressively insulting [to Him]</a:t>
            </a:r>
            <a:endPar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lvl="1">
              <a:buClr>
                <a:prstClr val="white"/>
              </a:buClr>
            </a:pPr>
            <a:r>
              <a:rPr lang="en-US" cap="none" dirty="0">
                <a:gradFill flip="none" rotWithShape="1">
                  <a:gsLst>
                    <a:gs pos="0">
                      <a:prstClr val="white"/>
                    </a:gs>
                    <a:gs pos="100000">
                      <a:prstClr val="white">
                        <a:lumMod val="75000"/>
                      </a:prstClr>
                    </a:gs>
                  </a:gsLst>
                  <a:lin ang="5580000" scaled="0"/>
                  <a:tileRect/>
                </a:gradFill>
                <a:effectLst/>
              </a:rPr>
              <a:t>[</a:t>
            </a:r>
            <a:r>
              <a:rPr lang="en-US" i="1" cap="none" dirty="0">
                <a:gradFill flip="none" rotWithShape="1">
                  <a:gsLst>
                    <a:gs pos="0">
                      <a:prstClr val="white"/>
                    </a:gs>
                    <a:gs pos="100000">
                      <a:prstClr val="white">
                        <a:lumMod val="75000"/>
                      </a:prstClr>
                    </a:gs>
                  </a:gsLst>
                  <a:lin ang="5580000" scaled="0"/>
                  <a:tileRect/>
                </a:gradFill>
                <a:effectLst/>
              </a:rPr>
              <a:t>religious</a:t>
            </a:r>
            <a:r>
              <a:rPr lang="en-US" cap="none" dirty="0">
                <a:gradFill flip="none" rotWithShape="1">
                  <a:gsLst>
                    <a:gs pos="0">
                      <a:prstClr val="white"/>
                    </a:gs>
                    <a:gs pos="100000">
                      <a:prstClr val="white">
                        <a:lumMod val="75000"/>
                      </a:prstClr>
                    </a:gs>
                  </a:gsLst>
                  <a:lin ang="5580000" scaled="0"/>
                  <a:tileRect/>
                </a:gradFill>
                <a:effectLst/>
              </a:rPr>
              <a:t>] </a:t>
            </a:r>
            <a:r>
              <a:rPr lang="en-US" cap="none" dirty="0" smtClean="0">
                <a:gradFill flip="none" rotWithShape="1">
                  <a:gsLst>
                    <a:gs pos="0">
                      <a:prstClr val="white"/>
                    </a:gs>
                    <a:gs pos="100000">
                      <a:prstClr val="white">
                        <a:lumMod val="75000"/>
                      </a:prstClr>
                    </a:gs>
                  </a:gsLst>
                  <a:lin ang="5580000" scaled="0"/>
                  <a:tileRect/>
                </a:gradFill>
                <a:effectLst/>
              </a:rPr>
              <a:t>terrorism (OJB)</a:t>
            </a:r>
            <a:endParaRPr lang="en-US" cap="none" dirty="0" smtClean="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buClr>
                <a:prstClr val="white"/>
              </a:buClr>
            </a:pPr>
            <a:endParaRPr lang="en-US" cap="none" dirty="0">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sp>
        <p:nvSpPr>
          <p:cNvPr id="5" name="Title 1"/>
          <p:cNvSpPr txBox="1">
            <a:spLocks/>
          </p:cNvSpPr>
          <p:nvPr/>
        </p:nvSpPr>
        <p:spPr>
          <a:xfrm>
            <a:off x="6647598" y="111760"/>
            <a:ext cx="3482991" cy="82296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solidFill>
                  <a:prstClr val="white"/>
                </a:solidFill>
                <a:effectLst>
                  <a:glow rad="38100">
                    <a:prstClr val="black">
                      <a:lumMod val="65000"/>
                      <a:lumOff val="35000"/>
                      <a:alpha val="40000"/>
                    </a:prstClr>
                  </a:glow>
                  <a:outerShdw blurRad="28575" dist="38100" dir="14040000" algn="tl" rotWithShape="0">
                    <a:srgbClr val="000000">
                      <a:alpha val="25000"/>
                    </a:srgbClr>
                  </a:outerShdw>
                </a:effectLst>
              </a:rPr>
              <a:t>1 TIM 1:12-17</a:t>
            </a:r>
            <a:endParaRPr lang="en-US" dirty="0">
              <a:solidFill>
                <a:prstClr val="white"/>
              </a:solidFill>
              <a:effectLst>
                <a:glow rad="38100">
                  <a:prstClr val="black">
                    <a:lumMod val="65000"/>
                    <a:lumOff val="35000"/>
                    <a:alpha val="40000"/>
                  </a:prstClr>
                </a:glow>
                <a:outerShdw blurRad="28575" dist="38100" dir="14040000" algn="tl" rotWithShape="0">
                  <a:srgbClr val="000000">
                    <a:alpha val="25000"/>
                  </a:srgbClr>
                </a:outerShdw>
              </a:effectLst>
            </a:endParaRPr>
          </a:p>
        </p:txBody>
      </p:sp>
      <p:pic>
        <p:nvPicPr>
          <p:cNvPr id="3" name="Picture 2"/>
          <p:cNvPicPr>
            <a:picLocks noChangeAspect="1"/>
          </p:cNvPicPr>
          <p:nvPr/>
        </p:nvPicPr>
        <p:blipFill>
          <a:blip r:embed="rId2"/>
          <a:stretch>
            <a:fillRect/>
          </a:stretch>
        </p:blipFill>
        <p:spPr>
          <a:xfrm>
            <a:off x="6153150" y="3495675"/>
            <a:ext cx="6038850" cy="3362325"/>
          </a:xfrm>
          <a:prstGeom prst="rect">
            <a:avLst/>
          </a:prstGeom>
        </p:spPr>
      </p:pic>
    </p:spTree>
    <p:extLst>
      <p:ext uri="{BB962C8B-B14F-4D97-AF65-F5344CB8AC3E}">
        <p14:creationId xmlns:p14="http://schemas.microsoft.com/office/powerpoint/2010/main" val="246788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The Beginnings Of Saul's Ministry| IBible 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6" y="0"/>
            <a:ext cx="45842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0897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4">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9137" y="522690"/>
            <a:ext cx="9905998" cy="1905000"/>
          </a:xfrm>
        </p:spPr>
        <p:txBody>
          <a:bodyPr/>
          <a:lstStyle/>
          <a:p>
            <a:pPr algn="ctr"/>
            <a:r>
              <a:rPr lang="en-US" dirty="0" smtClean="0">
                <a:solidFill>
                  <a:schemeClr val="bg1"/>
                </a:solidFill>
              </a:rPr>
              <a:t>PAUL: CONVERSION</a:t>
            </a:r>
            <a:endParaRPr lang="en-US" dirty="0">
              <a:solidFill>
                <a:schemeClr val="bg1"/>
              </a:solidFill>
            </a:endParaRPr>
          </a:p>
        </p:txBody>
      </p:sp>
      <p:sp>
        <p:nvSpPr>
          <p:cNvPr id="5" name="Title 1"/>
          <p:cNvSpPr txBox="1">
            <a:spLocks/>
          </p:cNvSpPr>
          <p:nvPr/>
        </p:nvSpPr>
        <p:spPr>
          <a:xfrm>
            <a:off x="118546" y="992190"/>
            <a:ext cx="3257867" cy="1905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solidFill>
                  <a:schemeClr val="bg1"/>
                </a:solidFill>
              </a:rPr>
              <a:t>Ch. 9</a:t>
            </a:r>
            <a:endParaRPr lang="en-US" dirty="0">
              <a:solidFill>
                <a:schemeClr val="bg1"/>
              </a:solidFill>
            </a:endParaRPr>
          </a:p>
        </p:txBody>
      </p:sp>
      <p:sp>
        <p:nvSpPr>
          <p:cNvPr id="6" name="Title 1"/>
          <p:cNvSpPr txBox="1">
            <a:spLocks/>
          </p:cNvSpPr>
          <p:nvPr/>
        </p:nvSpPr>
        <p:spPr>
          <a:xfrm>
            <a:off x="4283202" y="992190"/>
            <a:ext cx="3257867" cy="1905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solidFill>
                  <a:schemeClr val="bg1"/>
                </a:solidFill>
              </a:rPr>
              <a:t>Ch. 22</a:t>
            </a:r>
            <a:endParaRPr lang="en-US" dirty="0">
              <a:solidFill>
                <a:schemeClr val="bg1"/>
              </a:solidFill>
            </a:endParaRPr>
          </a:p>
        </p:txBody>
      </p:sp>
      <p:sp>
        <p:nvSpPr>
          <p:cNvPr id="7" name="Title 1"/>
          <p:cNvSpPr txBox="1">
            <a:spLocks/>
          </p:cNvSpPr>
          <p:nvPr/>
        </p:nvSpPr>
        <p:spPr>
          <a:xfrm>
            <a:off x="8447858" y="992190"/>
            <a:ext cx="3257867" cy="1905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solidFill>
                  <a:schemeClr val="bg1"/>
                </a:solidFill>
              </a:rPr>
              <a:t>Ch. 26</a:t>
            </a:r>
            <a:endParaRPr lang="en-US" dirty="0">
              <a:solidFill>
                <a:schemeClr val="bg1"/>
              </a:solidFill>
            </a:endParaRPr>
          </a:p>
        </p:txBody>
      </p:sp>
      <p:sp>
        <p:nvSpPr>
          <p:cNvPr id="8" name="Content Placeholder 2"/>
          <p:cNvSpPr txBox="1">
            <a:spLocks/>
          </p:cNvSpPr>
          <p:nvPr/>
        </p:nvSpPr>
        <p:spPr>
          <a:xfrm>
            <a:off x="1" y="914400"/>
            <a:ext cx="4067492" cy="594360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spcBef>
                <a:spcPts val="0"/>
              </a:spcBef>
              <a:spcAft>
                <a:spcPts val="0"/>
              </a:spcAft>
            </a:pPr>
            <a:r>
              <a:rPr lang="en-US" cap="none" dirty="0" smtClean="0">
                <a:solidFill>
                  <a:schemeClr val="bg1"/>
                </a:solidFill>
                <a:cs typeface="Arial" panose="020B0604020202020204" pitchFamily="34" charset="0"/>
              </a:rPr>
              <a:t>Context: God turning a missionary persecutor in missionary to Gentiles </a:t>
            </a:r>
          </a:p>
          <a:p>
            <a:pPr>
              <a:spcBef>
                <a:spcPts val="0"/>
              </a:spcBef>
              <a:spcAft>
                <a:spcPts val="0"/>
              </a:spcAft>
            </a:pPr>
            <a:r>
              <a:rPr lang="en-US" cap="none" dirty="0" smtClean="0">
                <a:solidFill>
                  <a:schemeClr val="bg1"/>
                </a:solidFill>
                <a:cs typeface="Arial" panose="020B0604020202020204" pitchFamily="34" charset="0"/>
              </a:rPr>
              <a:t>Narrator: Luke</a:t>
            </a:r>
            <a:endParaRPr lang="en-US" cap="none" dirty="0">
              <a:solidFill>
                <a:schemeClr val="bg1"/>
              </a:solidFill>
              <a:cs typeface="Arial" panose="020B0604020202020204" pitchFamily="34" charset="0"/>
            </a:endParaRPr>
          </a:p>
        </p:txBody>
      </p:sp>
      <p:sp>
        <p:nvSpPr>
          <p:cNvPr id="9" name="Content Placeholder 2"/>
          <p:cNvSpPr txBox="1">
            <a:spLocks/>
          </p:cNvSpPr>
          <p:nvPr/>
        </p:nvSpPr>
        <p:spPr>
          <a:xfrm>
            <a:off x="3969224" y="914400"/>
            <a:ext cx="4067492" cy="594360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spcBef>
                <a:spcPts val="0"/>
              </a:spcBef>
              <a:spcAft>
                <a:spcPts val="0"/>
              </a:spcAft>
            </a:pPr>
            <a:r>
              <a:rPr lang="en-US" cap="none" dirty="0" smtClean="0">
                <a:solidFill>
                  <a:schemeClr val="bg1"/>
                </a:solidFill>
                <a:cs typeface="Arial" panose="020B0604020202020204" pitchFamily="34" charset="0"/>
              </a:rPr>
              <a:t>Context: Before riotous Jewish crowd </a:t>
            </a:r>
          </a:p>
          <a:p>
            <a:pPr>
              <a:spcBef>
                <a:spcPts val="0"/>
              </a:spcBef>
              <a:spcAft>
                <a:spcPts val="0"/>
              </a:spcAft>
            </a:pPr>
            <a:r>
              <a:rPr lang="en-US" cap="none" dirty="0" smtClean="0">
                <a:solidFill>
                  <a:schemeClr val="bg1"/>
                </a:solidFill>
                <a:cs typeface="Arial" panose="020B0604020202020204" pitchFamily="34" charset="0"/>
              </a:rPr>
              <a:t>Narrator: Paul (didn’t get to finish)</a:t>
            </a:r>
            <a:endParaRPr lang="en-US" cap="none" dirty="0">
              <a:solidFill>
                <a:schemeClr val="bg1"/>
              </a:solidFill>
              <a:cs typeface="Arial" panose="020B0604020202020204" pitchFamily="34" charset="0"/>
            </a:endParaRPr>
          </a:p>
        </p:txBody>
      </p:sp>
      <p:sp>
        <p:nvSpPr>
          <p:cNvPr id="10" name="Content Placeholder 2"/>
          <p:cNvSpPr txBox="1">
            <a:spLocks/>
          </p:cNvSpPr>
          <p:nvPr/>
        </p:nvSpPr>
        <p:spPr>
          <a:xfrm>
            <a:off x="8036716" y="914400"/>
            <a:ext cx="4067492" cy="594360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spcBef>
                <a:spcPts val="0"/>
              </a:spcBef>
              <a:spcAft>
                <a:spcPts val="0"/>
              </a:spcAft>
            </a:pPr>
            <a:r>
              <a:rPr lang="en-US" cap="none" dirty="0" smtClean="0">
                <a:solidFill>
                  <a:schemeClr val="bg1"/>
                </a:solidFill>
                <a:cs typeface="Arial" panose="020B0604020202020204" pitchFamily="34" charset="0"/>
              </a:rPr>
              <a:t>Context: Before Agrippa and Festus</a:t>
            </a:r>
          </a:p>
          <a:p>
            <a:pPr>
              <a:spcBef>
                <a:spcPts val="0"/>
              </a:spcBef>
              <a:spcAft>
                <a:spcPts val="0"/>
              </a:spcAft>
            </a:pPr>
            <a:r>
              <a:rPr lang="en-US" cap="none" dirty="0" smtClean="0">
                <a:solidFill>
                  <a:schemeClr val="bg1"/>
                </a:solidFill>
                <a:cs typeface="Arial" panose="020B0604020202020204" pitchFamily="34" charset="0"/>
              </a:rPr>
              <a:t>Narrator: Paul</a:t>
            </a:r>
            <a:endParaRPr lang="en-US" cap="none" dirty="0">
              <a:solidFill>
                <a:schemeClr val="bg1"/>
              </a:solidFill>
              <a:cs typeface="Arial" panose="020B0604020202020204" pitchFamily="34" charset="0"/>
            </a:endParaRPr>
          </a:p>
        </p:txBody>
      </p:sp>
    </p:spTree>
    <p:extLst>
      <p:ext uri="{BB962C8B-B14F-4D97-AF65-F5344CB8AC3E}">
        <p14:creationId xmlns:p14="http://schemas.microsoft.com/office/powerpoint/2010/main" val="2383697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4">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9972" y="-755048"/>
            <a:ext cx="9905998" cy="1905000"/>
          </a:xfrm>
        </p:spPr>
        <p:txBody>
          <a:bodyPr/>
          <a:lstStyle/>
          <a:p>
            <a:pPr algn="ctr"/>
            <a:r>
              <a:rPr lang="en-US" dirty="0" smtClean="0">
                <a:solidFill>
                  <a:schemeClr val="bg1"/>
                </a:solidFill>
              </a:rPr>
              <a:t>PAUL: CONVERSION</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203359020"/>
              </p:ext>
            </p:extLst>
          </p:nvPr>
        </p:nvGraphicFramePr>
        <p:xfrm>
          <a:off x="1" y="0"/>
          <a:ext cx="12191999" cy="6750431"/>
        </p:xfrm>
        <a:graphic>
          <a:graphicData uri="http://schemas.openxmlformats.org/drawingml/2006/table">
            <a:tbl>
              <a:tblPr firstRow="1" firstCol="1" bandRow="1">
                <a:tableStyleId>{5C22544A-7EE6-4342-B048-85BDC9FD1C3A}</a:tableStyleId>
              </a:tblPr>
              <a:tblGrid>
                <a:gridCol w="3067838"/>
                <a:gridCol w="3154410"/>
                <a:gridCol w="5969751"/>
              </a:tblGrid>
              <a:tr h="137716">
                <a:tc>
                  <a:txBody>
                    <a:bodyPr/>
                    <a:lstStyle/>
                    <a:p>
                      <a:pPr marL="0" marR="0" algn="ctr">
                        <a:lnSpc>
                          <a:spcPct val="107000"/>
                        </a:lnSpc>
                        <a:spcBef>
                          <a:spcPts val="0"/>
                        </a:spcBef>
                        <a:spcAft>
                          <a:spcPts val="0"/>
                        </a:spcAft>
                      </a:pPr>
                      <a:r>
                        <a:rPr lang="en-US" sz="1800" dirty="0" smtClean="0">
                          <a:effectLst/>
                        </a:rPr>
                        <a:t>ACTS </a:t>
                      </a:r>
                      <a:r>
                        <a:rPr lang="en-US" sz="1800" dirty="0">
                          <a:effectLst/>
                        </a:rPr>
                        <a:t>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ctr">
                        <a:lnSpc>
                          <a:spcPct val="107000"/>
                        </a:lnSpc>
                        <a:spcBef>
                          <a:spcPts val="0"/>
                        </a:spcBef>
                        <a:spcAft>
                          <a:spcPts val="0"/>
                        </a:spcAft>
                      </a:pPr>
                      <a:r>
                        <a:rPr lang="en-US" sz="1800" dirty="0">
                          <a:effectLst/>
                        </a:rPr>
                        <a:t>ACTS 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ctr">
                        <a:lnSpc>
                          <a:spcPct val="107000"/>
                        </a:lnSpc>
                        <a:spcBef>
                          <a:spcPts val="0"/>
                        </a:spcBef>
                        <a:spcAft>
                          <a:spcPts val="0"/>
                        </a:spcAft>
                      </a:pPr>
                      <a:r>
                        <a:rPr lang="en-US" sz="1800" dirty="0">
                          <a:effectLst/>
                        </a:rPr>
                        <a:t>ACTS 26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r>
              <a:tr h="279198">
                <a:tc>
                  <a:txBody>
                    <a:bodyPr/>
                    <a:lstStyle/>
                    <a:p>
                      <a:pPr marL="0" marR="0">
                        <a:lnSpc>
                          <a:spcPct val="107000"/>
                        </a:lnSpc>
                        <a:spcBef>
                          <a:spcPts val="0"/>
                        </a:spcBef>
                        <a:spcAft>
                          <a:spcPts val="0"/>
                        </a:spcAft>
                      </a:pPr>
                      <a:r>
                        <a:rPr lang="en-US" sz="1800" dirty="0" smtClean="0">
                          <a:effectLst/>
                        </a:rPr>
                        <a:t>3  Now as he went on his way, he approached Damascus, and suddenly a light from heaven shone around him.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nSpc>
                          <a:spcPct val="107000"/>
                        </a:lnSpc>
                        <a:spcBef>
                          <a:spcPts val="0"/>
                        </a:spcBef>
                        <a:spcAft>
                          <a:spcPts val="0"/>
                        </a:spcAft>
                      </a:pPr>
                      <a:r>
                        <a:rPr lang="en-US" sz="1800" dirty="0">
                          <a:effectLst/>
                        </a:rPr>
                        <a:t>6  “As I was on my way and drew near to Damascus, about noon a great light from heaven suddenly shone around 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85000"/>
                      </a:schemeClr>
                    </a:solidFill>
                  </a:tcPr>
                </a:tc>
                <a:tc>
                  <a:txBody>
                    <a:bodyPr/>
                    <a:lstStyle/>
                    <a:p>
                      <a:pPr marL="0" marR="0">
                        <a:lnSpc>
                          <a:spcPct val="107000"/>
                        </a:lnSpc>
                        <a:spcBef>
                          <a:spcPts val="0"/>
                        </a:spcBef>
                        <a:spcAft>
                          <a:spcPts val="0"/>
                        </a:spcAft>
                      </a:pPr>
                      <a:r>
                        <a:rPr lang="en-US" sz="1800" dirty="0">
                          <a:effectLst/>
                        </a:rPr>
                        <a:t>13  At midday, O king, I saw on the way a light from heaven, brighter than the sun, that shone around me </a:t>
                      </a:r>
                      <a:r>
                        <a:rPr lang="en-US" sz="1800" dirty="0">
                          <a:solidFill>
                            <a:srgbClr val="FF0000"/>
                          </a:solidFill>
                          <a:effectLst/>
                        </a:rPr>
                        <a:t>and those who journeyed with me</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95000"/>
                      </a:schemeClr>
                    </a:solidFill>
                  </a:tcPr>
                </a:tc>
              </a:tr>
              <a:tr h="420586">
                <a:tc>
                  <a:txBody>
                    <a:bodyPr/>
                    <a:lstStyle/>
                    <a:p>
                      <a:pPr marL="0" marR="0">
                        <a:lnSpc>
                          <a:spcPct val="107000"/>
                        </a:lnSpc>
                        <a:spcBef>
                          <a:spcPts val="0"/>
                        </a:spcBef>
                        <a:spcAft>
                          <a:spcPts val="0"/>
                        </a:spcAft>
                      </a:pPr>
                      <a:r>
                        <a:rPr lang="en-US" sz="1800" dirty="0">
                          <a:effectLst/>
                        </a:rPr>
                        <a:t>4  And falling to the ground, he heard a voice saying to him, “Saul, Saul, why are you persecuting 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nSpc>
                          <a:spcPct val="107000"/>
                        </a:lnSpc>
                        <a:spcBef>
                          <a:spcPts val="0"/>
                        </a:spcBef>
                        <a:spcAft>
                          <a:spcPts val="0"/>
                        </a:spcAft>
                      </a:pPr>
                      <a:r>
                        <a:rPr lang="en-US" sz="1800" dirty="0">
                          <a:effectLst/>
                        </a:rPr>
                        <a:t>7 And I fell to the ground and heard a voice saying to me, ‘Saul, Saul, why are you persecuting 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85000"/>
                      </a:schemeClr>
                    </a:solidFill>
                  </a:tcPr>
                </a:tc>
                <a:tc>
                  <a:txBody>
                    <a:bodyPr/>
                    <a:lstStyle/>
                    <a:p>
                      <a:pPr marL="0" marR="0" algn="l">
                        <a:lnSpc>
                          <a:spcPct val="107000"/>
                        </a:lnSpc>
                        <a:spcBef>
                          <a:spcPts val="0"/>
                        </a:spcBef>
                        <a:spcAft>
                          <a:spcPts val="0"/>
                        </a:spcAft>
                      </a:pPr>
                      <a:r>
                        <a:rPr lang="en-US" sz="1800" dirty="0">
                          <a:effectLst/>
                        </a:rPr>
                        <a:t>14  And when we had all fallen to the ground, I heard a voice saying to me in the Hebrew language, ‘Saul, Saul, why are you persecuting me?</a:t>
                      </a:r>
                      <a:r>
                        <a:rPr lang="en-US" dirty="0">
                          <a:solidFill>
                            <a:srgbClr val="FF0000"/>
                          </a:solidFill>
                        </a:rPr>
                        <a:t> It is hard for you to kick against the goads.’ </a:t>
                      </a:r>
                    </a:p>
                  </a:txBody>
                  <a:tcPr marL="24890" marR="24890" marT="0" marB="0">
                    <a:solidFill>
                      <a:schemeClr val="tx1">
                        <a:lumMod val="95000"/>
                      </a:schemeClr>
                    </a:solidFill>
                  </a:tcPr>
                </a:tc>
              </a:tr>
              <a:tr h="1268918">
                <a:tc>
                  <a:txBody>
                    <a:bodyPr/>
                    <a:lstStyle/>
                    <a:p>
                      <a:pPr marL="0" marR="0">
                        <a:lnSpc>
                          <a:spcPct val="107000"/>
                        </a:lnSpc>
                        <a:spcBef>
                          <a:spcPts val="0"/>
                        </a:spcBef>
                        <a:spcAft>
                          <a:spcPts val="0"/>
                        </a:spcAft>
                      </a:pPr>
                      <a:r>
                        <a:rPr lang="en-US" sz="1800" dirty="0">
                          <a:effectLst/>
                        </a:rPr>
                        <a:t>5  And he said, “Who are you, Lord?” And he said, “I am Jesus, whom you are persecuting. 6  But rise and enter the city, and you will be told what you are to do.”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nSpc>
                          <a:spcPct val="107000"/>
                        </a:lnSpc>
                        <a:spcBef>
                          <a:spcPts val="0"/>
                        </a:spcBef>
                        <a:spcAft>
                          <a:spcPts val="0"/>
                        </a:spcAft>
                      </a:pPr>
                      <a:r>
                        <a:rPr lang="en-US" sz="1800" dirty="0">
                          <a:effectLst/>
                        </a:rPr>
                        <a:t>8  And I answered, ‘Who are you, Lord?’ And he said to me, ‘I am Jesus of Nazareth, whom you are persecuting.’ </a:t>
                      </a:r>
                    </a:p>
                    <a:p>
                      <a:pPr marL="0" marR="0">
                        <a:lnSpc>
                          <a:spcPct val="107000"/>
                        </a:lnSpc>
                        <a:spcBef>
                          <a:spcPts val="0"/>
                        </a:spcBef>
                        <a:spcAft>
                          <a:spcPts val="0"/>
                        </a:spcAft>
                      </a:pPr>
                      <a:r>
                        <a:rPr lang="en-US" sz="1800" dirty="0">
                          <a:effectLst/>
                        </a:rPr>
                        <a:t>…</a:t>
                      </a:r>
                    </a:p>
                    <a:p>
                      <a:pPr marL="0" marR="0">
                        <a:lnSpc>
                          <a:spcPct val="107000"/>
                        </a:lnSpc>
                        <a:spcBef>
                          <a:spcPts val="0"/>
                        </a:spcBef>
                        <a:spcAft>
                          <a:spcPts val="0"/>
                        </a:spcAft>
                      </a:pPr>
                      <a:r>
                        <a:rPr lang="en-US" sz="1800" dirty="0">
                          <a:effectLst/>
                        </a:rPr>
                        <a:t>10  And I said, ‘What shall I do, Lord?’ And the Lord said to me, ‘Rise, and go into Damascus, and there you will be told all that is appointed for you to do.’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85000"/>
                      </a:schemeClr>
                    </a:solidFill>
                  </a:tcPr>
                </a:tc>
                <a:tc>
                  <a:txBody>
                    <a:bodyPr/>
                    <a:lstStyle/>
                    <a:p>
                      <a:pPr marL="0" marR="0">
                        <a:lnSpc>
                          <a:spcPct val="107000"/>
                        </a:lnSpc>
                        <a:spcBef>
                          <a:spcPts val="0"/>
                        </a:spcBef>
                        <a:spcAft>
                          <a:spcPts val="0"/>
                        </a:spcAft>
                      </a:pPr>
                      <a:r>
                        <a:rPr lang="en-US" sz="1800" dirty="0">
                          <a:effectLst/>
                        </a:rPr>
                        <a:t>15  And I said, ‘Who are you, Lord?’ And the Lord said, ‘I am Jesus whom you are persecuting. 16  But rise and stand upon your feet, </a:t>
                      </a:r>
                      <a:r>
                        <a:rPr lang="en-US" sz="1800" dirty="0">
                          <a:solidFill>
                            <a:srgbClr val="FF0000"/>
                          </a:solidFill>
                          <a:effectLst/>
                        </a:rPr>
                        <a:t>for I have appeared to you for this purpose, to appoint you as a servant and witness to the things in which you have seen me and to those in which </a:t>
                      </a:r>
                      <a:r>
                        <a:rPr lang="en-US" sz="1800" u="sng" dirty="0">
                          <a:solidFill>
                            <a:srgbClr val="FF0000"/>
                          </a:solidFill>
                          <a:effectLst/>
                        </a:rPr>
                        <a:t>I will appear to you</a:t>
                      </a:r>
                      <a:r>
                        <a:rPr lang="en-US" sz="1800" dirty="0">
                          <a:solidFill>
                            <a:srgbClr val="FF0000"/>
                          </a:solidFill>
                          <a:effectLst/>
                        </a:rPr>
                        <a:t>, 17  delivering you from your people and from the Gentiles—to whom I am sending you 18  to open their eyes, so that they may turn from darkness to light and from the power of Satan to God, that they may receive forgiveness of sins and a place among those who are sanctified by faith in me.’ </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95000"/>
                      </a:schemeClr>
                    </a:solidFill>
                  </a:tcPr>
                </a:tc>
              </a:tr>
            </a:tbl>
          </a:graphicData>
        </a:graphic>
      </p:graphicFrame>
    </p:spTree>
    <p:extLst>
      <p:ext uri="{BB962C8B-B14F-4D97-AF65-F5344CB8AC3E}">
        <p14:creationId xmlns:p14="http://schemas.microsoft.com/office/powerpoint/2010/main" val="1908973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972" y="-755048"/>
            <a:ext cx="9905998" cy="1905000"/>
          </a:xfrm>
        </p:spPr>
        <p:txBody>
          <a:bodyPr/>
          <a:lstStyle/>
          <a:p>
            <a:pPr algn="ctr"/>
            <a:r>
              <a:rPr lang="en-US" dirty="0" smtClean="0">
                <a:solidFill>
                  <a:schemeClr val="bg1"/>
                </a:solidFill>
              </a:rPr>
              <a:t>PAUL: CONVERSION</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928342367"/>
              </p:ext>
            </p:extLst>
          </p:nvPr>
        </p:nvGraphicFramePr>
        <p:xfrm>
          <a:off x="1" y="0"/>
          <a:ext cx="12191999" cy="6848856"/>
        </p:xfrm>
        <a:graphic>
          <a:graphicData uri="http://schemas.openxmlformats.org/drawingml/2006/table">
            <a:tbl>
              <a:tblPr firstRow="1" firstCol="1" bandRow="1">
                <a:tableStyleId>{5C22544A-7EE6-4342-B048-85BDC9FD1C3A}</a:tableStyleId>
              </a:tblPr>
              <a:tblGrid>
                <a:gridCol w="6433263"/>
                <a:gridCol w="4609874"/>
                <a:gridCol w="1148862"/>
              </a:tblGrid>
              <a:tr h="137716">
                <a:tc>
                  <a:txBody>
                    <a:bodyPr/>
                    <a:lstStyle/>
                    <a:p>
                      <a:pPr marL="0" marR="0" algn="ctr">
                        <a:lnSpc>
                          <a:spcPct val="107000"/>
                        </a:lnSpc>
                        <a:spcBef>
                          <a:spcPts val="0"/>
                        </a:spcBef>
                        <a:spcAft>
                          <a:spcPts val="0"/>
                        </a:spcAft>
                      </a:pPr>
                      <a:r>
                        <a:rPr lang="en-US" sz="2000" dirty="0" smtClean="0">
                          <a:effectLst/>
                        </a:rPr>
                        <a:t>ACTS </a:t>
                      </a:r>
                      <a:r>
                        <a:rPr lang="en-US" sz="2000" dirty="0">
                          <a:effectLst/>
                        </a:rPr>
                        <a:t>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ctr">
                        <a:lnSpc>
                          <a:spcPct val="107000"/>
                        </a:lnSpc>
                        <a:spcBef>
                          <a:spcPts val="0"/>
                        </a:spcBef>
                        <a:spcAft>
                          <a:spcPts val="0"/>
                        </a:spcAft>
                      </a:pPr>
                      <a:r>
                        <a:rPr lang="en-US" sz="2000" dirty="0">
                          <a:effectLst/>
                        </a:rPr>
                        <a:t>ACTS 22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gn="ctr">
                        <a:lnSpc>
                          <a:spcPct val="107000"/>
                        </a:lnSpc>
                        <a:spcBef>
                          <a:spcPts val="0"/>
                        </a:spcBef>
                        <a:spcAft>
                          <a:spcPts val="0"/>
                        </a:spcAft>
                      </a:pPr>
                      <a:r>
                        <a:rPr lang="en-US" sz="2000" dirty="0">
                          <a:effectLst/>
                        </a:rPr>
                        <a:t>ACTS 26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r>
              <a:tr h="279198">
                <a:tc>
                  <a:txBody>
                    <a:bodyPr/>
                    <a:lstStyle/>
                    <a:p>
                      <a:pPr marL="0" marR="0">
                        <a:lnSpc>
                          <a:spcPct val="107000"/>
                        </a:lnSpc>
                        <a:spcBef>
                          <a:spcPts val="0"/>
                        </a:spcBef>
                        <a:spcAft>
                          <a:spcPts val="0"/>
                        </a:spcAft>
                      </a:pPr>
                      <a:r>
                        <a:rPr lang="en-US" sz="2000" dirty="0">
                          <a:effectLst/>
                        </a:rPr>
                        <a:t>7  The men who were traveling with him stood speechless, </a:t>
                      </a:r>
                      <a:r>
                        <a:rPr lang="en-US" sz="2000" dirty="0">
                          <a:solidFill>
                            <a:srgbClr val="FF0000"/>
                          </a:solidFill>
                          <a:effectLst/>
                        </a:rPr>
                        <a:t>hearing the voice but seeing no one</a:t>
                      </a: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nSpc>
                          <a:spcPct val="107000"/>
                        </a:lnSpc>
                        <a:spcBef>
                          <a:spcPts val="0"/>
                        </a:spcBef>
                        <a:spcAft>
                          <a:spcPts val="0"/>
                        </a:spcAft>
                      </a:pPr>
                      <a:r>
                        <a:rPr lang="en-US" sz="2000" dirty="0">
                          <a:effectLst/>
                        </a:rPr>
                        <a:t>9  Now those who were with me saw the light but </a:t>
                      </a:r>
                      <a:r>
                        <a:rPr lang="en-US" sz="2000" dirty="0">
                          <a:solidFill>
                            <a:srgbClr val="FF0000"/>
                          </a:solidFill>
                          <a:effectLst/>
                        </a:rPr>
                        <a:t>did not understand the voice</a:t>
                      </a:r>
                      <a:r>
                        <a:rPr lang="en-US" sz="2000" dirty="0">
                          <a:effectLst/>
                        </a:rPr>
                        <a:t> of the one who was speaking to me.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85000"/>
                      </a:schemeClr>
                    </a:solidFill>
                  </a:tcPr>
                </a:tc>
                <a:tc>
                  <a:txBody>
                    <a:bodyPr/>
                    <a:lstStyle/>
                    <a:p>
                      <a:pPr marL="0" marR="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95000"/>
                      </a:schemeClr>
                    </a:solidFill>
                  </a:tcPr>
                </a:tc>
              </a:tr>
              <a:tr h="349892">
                <a:tc>
                  <a:txBody>
                    <a:bodyPr/>
                    <a:lstStyle/>
                    <a:p>
                      <a:pPr marL="0" marR="0">
                        <a:lnSpc>
                          <a:spcPct val="107000"/>
                        </a:lnSpc>
                        <a:spcBef>
                          <a:spcPts val="0"/>
                        </a:spcBef>
                        <a:spcAft>
                          <a:spcPts val="0"/>
                        </a:spcAft>
                      </a:pPr>
                      <a:r>
                        <a:rPr lang="en-US" sz="2000">
                          <a:effectLst/>
                        </a:rPr>
                        <a:t>8  Saul rose from the ground, and although his eyes were opened, he saw nothing. So they led him by the hand and brought him into Damascus.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nSpc>
                          <a:spcPct val="107000"/>
                        </a:lnSpc>
                        <a:spcBef>
                          <a:spcPts val="0"/>
                        </a:spcBef>
                        <a:spcAft>
                          <a:spcPts val="0"/>
                        </a:spcAft>
                      </a:pPr>
                      <a:r>
                        <a:rPr lang="en-US" sz="2000" dirty="0">
                          <a:effectLst/>
                        </a:rPr>
                        <a:t>11  And since I could not see </a:t>
                      </a:r>
                      <a:r>
                        <a:rPr lang="en-US" sz="2000" dirty="0">
                          <a:solidFill>
                            <a:srgbClr val="FF0000"/>
                          </a:solidFill>
                          <a:effectLst/>
                        </a:rPr>
                        <a:t>because of the brightness of that light</a:t>
                      </a:r>
                      <a:r>
                        <a:rPr lang="en-US" sz="2000" dirty="0">
                          <a:effectLst/>
                        </a:rPr>
                        <a:t>, I was led by the hand by those who were with me, and came into Damascus.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85000"/>
                      </a:schemeClr>
                    </a:solidFill>
                  </a:tcPr>
                </a:tc>
                <a:tc>
                  <a:txBody>
                    <a:bodyPr/>
                    <a:lstStyle/>
                    <a:p>
                      <a:pPr marL="0" marR="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95000"/>
                      </a:schemeClr>
                    </a:solidFill>
                  </a:tcPr>
                </a:tc>
              </a:tr>
              <a:tr h="137716">
                <a:tc>
                  <a:txBody>
                    <a:bodyPr/>
                    <a:lstStyle/>
                    <a:p>
                      <a:pPr marL="0" marR="0">
                        <a:lnSpc>
                          <a:spcPct val="107000"/>
                        </a:lnSpc>
                        <a:spcBef>
                          <a:spcPts val="0"/>
                        </a:spcBef>
                        <a:spcAft>
                          <a:spcPts val="0"/>
                        </a:spcAft>
                      </a:pPr>
                      <a:r>
                        <a:rPr lang="en-US" sz="2000" dirty="0">
                          <a:effectLst/>
                        </a:rPr>
                        <a:t>9  </a:t>
                      </a:r>
                      <a:r>
                        <a:rPr lang="en-US" sz="2000" dirty="0">
                          <a:solidFill>
                            <a:srgbClr val="FF0000"/>
                          </a:solidFill>
                          <a:effectLst/>
                        </a:rPr>
                        <a:t>And for three days he was without sight, and neither ate nor drank. </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85000"/>
                      </a:schemeClr>
                    </a:solidFill>
                  </a:tcPr>
                </a:tc>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95000"/>
                      </a:schemeClr>
                    </a:solidFill>
                  </a:tcPr>
                </a:tc>
              </a:tr>
              <a:tr h="137716">
                <a:tc>
                  <a:txBody>
                    <a:bodyPr/>
                    <a:lstStyle/>
                    <a:p>
                      <a:pPr marL="0" marR="0">
                        <a:lnSpc>
                          <a:spcPct val="107000"/>
                        </a:lnSpc>
                        <a:spcBef>
                          <a:spcPts val="0"/>
                        </a:spcBef>
                        <a:spcAft>
                          <a:spcPts val="0"/>
                        </a:spcAft>
                      </a:pPr>
                      <a:r>
                        <a:rPr lang="en-US" sz="2000" dirty="0">
                          <a:effectLst/>
                        </a:rPr>
                        <a:t>10  Now there was a disciple at Damascus named Ananias. </a:t>
                      </a:r>
                      <a:r>
                        <a:rPr lang="en-US" sz="2000" dirty="0">
                          <a:solidFill>
                            <a:srgbClr val="FF0000"/>
                          </a:solidFill>
                          <a:effectLst/>
                        </a:rPr>
                        <a:t>The Lord said to him in a vision, “Ananias.” And he said, “Here I am, Lord.” 11  And the Lord said to him, “Rise and go to the street called Straight, and at the house of Judas look for a man of Tarsus named Saul, for behold, he is praying, 12  and he has seen in a vision a man named Ananias come in and lay his hands on him so that he might regain his sight.” </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nSpc>
                          <a:spcPct val="107000"/>
                        </a:lnSpc>
                        <a:spcBef>
                          <a:spcPts val="0"/>
                        </a:spcBef>
                        <a:spcAft>
                          <a:spcPts val="0"/>
                        </a:spcAft>
                      </a:pPr>
                      <a:r>
                        <a:rPr lang="en-US" sz="2000" dirty="0">
                          <a:effectLst/>
                        </a:rPr>
                        <a:t>12  “And one Ananias, </a:t>
                      </a:r>
                      <a:r>
                        <a:rPr lang="en-US" sz="2000" dirty="0">
                          <a:solidFill>
                            <a:srgbClr val="FF0000"/>
                          </a:solidFill>
                          <a:effectLst/>
                        </a:rPr>
                        <a:t>a devout man according to the law, well spoken of by all the Jews who lived there, </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85000"/>
                      </a:schemeClr>
                    </a:solidFill>
                  </a:tcPr>
                </a:tc>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95000"/>
                      </a:schemeClr>
                    </a:solidFill>
                  </a:tcPr>
                </a:tc>
              </a:tr>
            </a:tbl>
          </a:graphicData>
        </a:graphic>
      </p:graphicFrame>
    </p:spTree>
    <p:extLst>
      <p:ext uri="{BB962C8B-B14F-4D97-AF65-F5344CB8AC3E}">
        <p14:creationId xmlns:p14="http://schemas.microsoft.com/office/powerpoint/2010/main" val="5405535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972" y="-755048"/>
            <a:ext cx="9905998" cy="1905000"/>
          </a:xfrm>
        </p:spPr>
        <p:txBody>
          <a:bodyPr/>
          <a:lstStyle/>
          <a:p>
            <a:pPr algn="ctr"/>
            <a:r>
              <a:rPr lang="en-US" dirty="0" smtClean="0">
                <a:solidFill>
                  <a:schemeClr val="bg1"/>
                </a:solidFill>
              </a:rPr>
              <a:t>PAUL: CONVERSION</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650819952"/>
              </p:ext>
            </p:extLst>
          </p:nvPr>
        </p:nvGraphicFramePr>
        <p:xfrm>
          <a:off x="1" y="0"/>
          <a:ext cx="12191999" cy="3261360"/>
        </p:xfrm>
        <a:graphic>
          <a:graphicData uri="http://schemas.openxmlformats.org/drawingml/2006/table">
            <a:tbl>
              <a:tblPr firstRow="1" firstCol="1" bandRow="1">
                <a:tableStyleId>{5C22544A-7EE6-4342-B048-85BDC9FD1C3A}</a:tableStyleId>
              </a:tblPr>
              <a:tblGrid>
                <a:gridCol w="6503601"/>
                <a:gridCol w="4480019"/>
                <a:gridCol w="1208379"/>
              </a:tblGrid>
              <a:tr h="491188">
                <a:tc>
                  <a:txBody>
                    <a:bodyPr/>
                    <a:lstStyle/>
                    <a:p>
                      <a:pPr marL="0" marR="0">
                        <a:lnSpc>
                          <a:spcPct val="107000"/>
                        </a:lnSpc>
                        <a:spcBef>
                          <a:spcPts val="0"/>
                        </a:spcBef>
                        <a:spcAft>
                          <a:spcPts val="0"/>
                        </a:spcAft>
                      </a:pPr>
                      <a:r>
                        <a:rPr lang="en-US" sz="2000" dirty="0">
                          <a:solidFill>
                            <a:srgbClr val="FF0000"/>
                          </a:solidFill>
                          <a:effectLst/>
                        </a:rPr>
                        <a:t>13  But Ananias answered, “Lord, I have heard from many about this man, how much evil he has done to your saints at Jerusalem. 14  And here he has authority from the chief priests to bind all who call on your name.” </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nSpc>
                          <a:spcPct val="107000"/>
                        </a:lnSpc>
                        <a:spcBef>
                          <a:spcPts val="0"/>
                        </a:spcBef>
                        <a:spcAft>
                          <a:spcPts val="0"/>
                        </a:spcAft>
                      </a:pPr>
                      <a:r>
                        <a:rPr lang="en-US" sz="2000">
                          <a:solidFill>
                            <a:srgbClr val="FF0000"/>
                          </a:solidFill>
                          <a:effectLst/>
                        </a:rPr>
                        <a:t> </a:t>
                      </a: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85000"/>
                      </a:schemeClr>
                    </a:solidFill>
                  </a:tcPr>
                </a:tc>
                <a:tc>
                  <a:txBody>
                    <a:bodyPr/>
                    <a:lstStyle/>
                    <a:p>
                      <a:pPr marL="0" marR="0">
                        <a:lnSpc>
                          <a:spcPct val="107000"/>
                        </a:lnSpc>
                        <a:spcBef>
                          <a:spcPts val="0"/>
                        </a:spcBef>
                        <a:spcAft>
                          <a:spcPts val="0"/>
                        </a:spcAft>
                      </a:pPr>
                      <a:r>
                        <a:rPr lang="en-US" sz="2000" dirty="0">
                          <a:solidFill>
                            <a:srgbClr val="FF0000"/>
                          </a:solidFill>
                          <a:effectLst/>
                        </a:rPr>
                        <a:t> </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95000"/>
                      </a:schemeClr>
                    </a:solidFill>
                  </a:tcPr>
                </a:tc>
              </a:tr>
              <a:tr h="491188">
                <a:tc>
                  <a:txBody>
                    <a:bodyPr/>
                    <a:lstStyle/>
                    <a:p>
                      <a:pPr marL="0" marR="0">
                        <a:lnSpc>
                          <a:spcPct val="107000"/>
                        </a:lnSpc>
                        <a:spcBef>
                          <a:spcPts val="0"/>
                        </a:spcBef>
                        <a:spcAft>
                          <a:spcPts val="0"/>
                        </a:spcAft>
                      </a:pPr>
                      <a:r>
                        <a:rPr lang="en-US" sz="2000" dirty="0">
                          <a:solidFill>
                            <a:srgbClr val="FF0000"/>
                          </a:solidFill>
                          <a:effectLst/>
                        </a:rPr>
                        <a:t>15  But the Lord said to him, “Go, for he is a chosen instrument of mine to carry my name before the Gentiles and kings and the children of Israel. 16  For I will show him how much he must suffer for the sake of my name.” </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nSpc>
                          <a:spcPct val="107000"/>
                        </a:lnSpc>
                        <a:spcBef>
                          <a:spcPts val="0"/>
                        </a:spcBef>
                        <a:spcAft>
                          <a:spcPts val="0"/>
                        </a:spcAft>
                      </a:pPr>
                      <a:r>
                        <a:rPr lang="en-US" sz="2000" dirty="0">
                          <a:solidFill>
                            <a:srgbClr val="FF0000"/>
                          </a:solidFill>
                          <a:effectLst/>
                        </a:rPr>
                        <a:t> </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85000"/>
                      </a:schemeClr>
                    </a:solidFill>
                  </a:tcPr>
                </a:tc>
                <a:tc>
                  <a:txBody>
                    <a:bodyPr/>
                    <a:lstStyle/>
                    <a:p>
                      <a:pPr marL="0" marR="0">
                        <a:lnSpc>
                          <a:spcPct val="107000"/>
                        </a:lnSpc>
                        <a:spcBef>
                          <a:spcPts val="0"/>
                        </a:spcBef>
                        <a:spcAft>
                          <a:spcPts val="0"/>
                        </a:spcAft>
                      </a:pPr>
                      <a:r>
                        <a:rPr lang="en-US" sz="2000" dirty="0">
                          <a:solidFill>
                            <a:srgbClr val="FF0000"/>
                          </a:solidFill>
                          <a:effectLst/>
                        </a:rPr>
                        <a:t> </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95000"/>
                      </a:schemeClr>
                    </a:solidFill>
                  </a:tcPr>
                </a:tc>
              </a:tr>
            </a:tbl>
          </a:graphicData>
        </a:graphic>
      </p:graphicFrame>
    </p:spTree>
    <p:extLst>
      <p:ext uri="{BB962C8B-B14F-4D97-AF65-F5344CB8AC3E}">
        <p14:creationId xmlns:p14="http://schemas.microsoft.com/office/powerpoint/2010/main" val="36113708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972" y="-755048"/>
            <a:ext cx="9905998" cy="1905000"/>
          </a:xfrm>
        </p:spPr>
        <p:txBody>
          <a:bodyPr/>
          <a:lstStyle/>
          <a:p>
            <a:pPr algn="ctr"/>
            <a:r>
              <a:rPr lang="en-US" dirty="0" smtClean="0">
                <a:solidFill>
                  <a:schemeClr val="bg1"/>
                </a:solidFill>
              </a:rPr>
              <a:t>PAUL: CONVERSION</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690659492"/>
              </p:ext>
            </p:extLst>
          </p:nvPr>
        </p:nvGraphicFramePr>
        <p:xfrm>
          <a:off x="1" y="0"/>
          <a:ext cx="12191999" cy="5218176"/>
        </p:xfrm>
        <a:graphic>
          <a:graphicData uri="http://schemas.openxmlformats.org/drawingml/2006/table">
            <a:tbl>
              <a:tblPr firstRow="1" firstCol="1" bandRow="1">
                <a:tableStyleId>{5C22544A-7EE6-4342-B048-85BDC9FD1C3A}</a:tableStyleId>
              </a:tblPr>
              <a:tblGrid>
                <a:gridCol w="6530655"/>
                <a:gridCol w="4355574"/>
                <a:gridCol w="1305770"/>
              </a:tblGrid>
              <a:tr h="844752">
                <a:tc>
                  <a:txBody>
                    <a:bodyPr/>
                    <a:lstStyle/>
                    <a:p>
                      <a:pPr marL="0" marR="0">
                        <a:lnSpc>
                          <a:spcPct val="107000"/>
                        </a:lnSpc>
                        <a:spcBef>
                          <a:spcPts val="0"/>
                        </a:spcBef>
                        <a:spcAft>
                          <a:spcPts val="0"/>
                        </a:spcAft>
                      </a:pPr>
                      <a:r>
                        <a:rPr lang="en-US" sz="2000" dirty="0">
                          <a:effectLst/>
                        </a:rPr>
                        <a:t>17  So Ananias departed and entered the house. And </a:t>
                      </a:r>
                      <a:r>
                        <a:rPr lang="en-US" sz="2000" dirty="0">
                          <a:solidFill>
                            <a:srgbClr val="FF0000"/>
                          </a:solidFill>
                          <a:effectLst/>
                        </a:rPr>
                        <a:t>laying his hands on him </a:t>
                      </a:r>
                      <a:r>
                        <a:rPr lang="en-US" sz="2000" dirty="0">
                          <a:effectLst/>
                        </a:rPr>
                        <a:t>he said, “Brother Saul, </a:t>
                      </a:r>
                      <a:r>
                        <a:rPr lang="en-US" sz="2000" dirty="0">
                          <a:solidFill>
                            <a:srgbClr val="FF0000"/>
                          </a:solidFill>
                          <a:effectLst/>
                        </a:rPr>
                        <a:t>the Lord Jesus who appeared to you on the road by which you came has sent me so that you may regain your sight and be filled with the Holy Spirit.” 18  And immediately something like scales fell from his eyes, and he regained his sight.</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nSpc>
                          <a:spcPct val="107000"/>
                        </a:lnSpc>
                        <a:spcBef>
                          <a:spcPts val="0"/>
                        </a:spcBef>
                        <a:spcAft>
                          <a:spcPts val="0"/>
                        </a:spcAft>
                      </a:pPr>
                      <a:r>
                        <a:rPr lang="en-US" sz="2000" b="0" dirty="0">
                          <a:solidFill>
                            <a:schemeClr val="bg1"/>
                          </a:solidFill>
                          <a:effectLst/>
                        </a:rPr>
                        <a:t>13  came to me, and standing by me said to me, ‘Brother Saul, receive your sight.’ And at that very hour I received my sight and saw him. 14  And he said, ‘The God of our fathers appointed you to know his will, to see the Righteous One and to hear a voice from his mouth; 15 </a:t>
                      </a:r>
                      <a:r>
                        <a:rPr lang="en-US" sz="2000" b="0" dirty="0">
                          <a:solidFill>
                            <a:srgbClr val="FF0000"/>
                          </a:solidFill>
                          <a:effectLst/>
                        </a:rPr>
                        <a:t> for you will be a witness for him to everyone of what you have seen and heard</a:t>
                      </a:r>
                      <a:r>
                        <a:rPr lang="en-US" sz="2000" b="0" dirty="0">
                          <a:effectLst/>
                        </a:rPr>
                        <a:t>. </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85000"/>
                      </a:schemeClr>
                    </a:solidFill>
                  </a:tcPr>
                </a:tc>
                <a:tc>
                  <a:txBody>
                    <a:bodyPr/>
                    <a:lstStyle/>
                    <a:p>
                      <a:pPr marL="0" marR="0">
                        <a:lnSpc>
                          <a:spcPct val="107000"/>
                        </a:lnSpc>
                        <a:spcBef>
                          <a:spcPts val="0"/>
                        </a:spcBef>
                        <a:spcAft>
                          <a:spcPts val="0"/>
                        </a:spcAft>
                      </a:pPr>
                      <a:r>
                        <a:rPr lang="en-US" sz="20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95000"/>
                      </a:schemeClr>
                    </a:solidFill>
                  </a:tcPr>
                </a:tc>
              </a:tr>
              <a:tr h="279198">
                <a:tc>
                  <a:txBody>
                    <a:bodyPr/>
                    <a:lstStyle/>
                    <a:p>
                      <a:pPr marL="0" marR="0">
                        <a:lnSpc>
                          <a:spcPct val="107000"/>
                        </a:lnSpc>
                        <a:spcBef>
                          <a:spcPts val="0"/>
                        </a:spcBef>
                        <a:spcAft>
                          <a:spcPts val="0"/>
                        </a:spcAft>
                      </a:pPr>
                      <a:r>
                        <a:rPr lang="en-US" sz="2000">
                          <a:effectLst/>
                        </a:rPr>
                        <a:t>Then he rose and was baptized; 19  and taking food, he was strengthened.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tc>
                <a:tc>
                  <a:txBody>
                    <a:bodyPr/>
                    <a:lstStyle/>
                    <a:p>
                      <a:pPr marL="0" marR="0">
                        <a:lnSpc>
                          <a:spcPct val="107000"/>
                        </a:lnSpc>
                        <a:spcBef>
                          <a:spcPts val="0"/>
                        </a:spcBef>
                        <a:spcAft>
                          <a:spcPts val="0"/>
                        </a:spcAft>
                      </a:pPr>
                      <a:r>
                        <a:rPr lang="en-US" sz="2000" dirty="0">
                          <a:effectLst/>
                        </a:rPr>
                        <a:t>16  And now why do you wait? Rise and be baptized and </a:t>
                      </a:r>
                      <a:r>
                        <a:rPr lang="en-US" sz="2000" dirty="0">
                          <a:solidFill>
                            <a:srgbClr val="FF0000"/>
                          </a:solidFill>
                          <a:effectLst/>
                        </a:rPr>
                        <a:t>wash away your sins, calling on his name.’ </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85000"/>
                      </a:schemeClr>
                    </a:solidFill>
                  </a:tcPr>
                </a:tc>
                <a:tc>
                  <a:txBody>
                    <a:bodyPr/>
                    <a:lstStyle/>
                    <a:p>
                      <a:pPr marL="0" marR="0">
                        <a:lnSpc>
                          <a:spcPct val="107000"/>
                        </a:lnSpc>
                        <a:spcBef>
                          <a:spcPts val="0"/>
                        </a:spcBef>
                        <a:spcAft>
                          <a:spcPts val="0"/>
                        </a:spcAft>
                      </a:pPr>
                      <a:r>
                        <a:rPr lang="en-US" sz="20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24890" marR="24890" marT="0" marB="0">
                    <a:solidFill>
                      <a:schemeClr val="tx1">
                        <a:lumMod val="95000"/>
                      </a:schemeClr>
                    </a:solidFill>
                  </a:tcPr>
                </a:tc>
              </a:tr>
            </a:tbl>
          </a:graphicData>
        </a:graphic>
      </p:graphicFrame>
    </p:spTree>
    <p:extLst>
      <p:ext uri="{BB962C8B-B14F-4D97-AF65-F5344CB8AC3E}">
        <p14:creationId xmlns:p14="http://schemas.microsoft.com/office/powerpoint/2010/main" val="2934503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4">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504" y="1109287"/>
            <a:ext cx="11034772" cy="5524171"/>
          </a:xfrm>
        </p:spPr>
        <p:txBody>
          <a:bodyPr>
            <a:normAutofit/>
          </a:bodyPr>
          <a:lstStyle/>
          <a:p>
            <a:r>
              <a:rPr lang="en-US" sz="2400" cap="none" dirty="0" smtClean="0">
                <a:solidFill>
                  <a:schemeClr val="bg1"/>
                </a:solidFill>
                <a:cs typeface="Arial" panose="020B0604020202020204" pitchFamily="34" charset="0"/>
              </a:rPr>
              <a:t>PERSONAL SUMMARY</a:t>
            </a:r>
            <a:r>
              <a:rPr lang="en-US" sz="2400" cap="none" dirty="0">
                <a:solidFill>
                  <a:schemeClr val="bg1"/>
                </a:solidFill>
                <a:cs typeface="Arial" panose="020B0604020202020204" pitchFamily="34" charset="0"/>
              </a:rPr>
              <a:t>: </a:t>
            </a:r>
            <a:r>
              <a:rPr lang="en-US" sz="2400" cap="none" dirty="0" smtClean="0">
                <a:solidFill>
                  <a:schemeClr val="bg1"/>
                </a:solidFill>
                <a:cs typeface="Arial" panose="020B0604020202020204" pitchFamily="34" charset="0"/>
              </a:rPr>
              <a:t>“But </a:t>
            </a:r>
            <a:r>
              <a:rPr lang="en-US" sz="2400" cap="none" dirty="0">
                <a:solidFill>
                  <a:schemeClr val="bg1"/>
                </a:solidFill>
                <a:cs typeface="Arial" panose="020B0604020202020204" pitchFamily="34" charset="0"/>
              </a:rPr>
              <a:t>when he who had set me apart before I was born, and who called me by his grace, </a:t>
            </a:r>
            <a:r>
              <a:rPr lang="en-US" sz="2400" cap="none" dirty="0" smtClean="0">
                <a:solidFill>
                  <a:schemeClr val="bg1"/>
                </a:solidFill>
                <a:cs typeface="Arial" panose="020B0604020202020204" pitchFamily="34" charset="0"/>
              </a:rPr>
              <a:t>was </a:t>
            </a:r>
            <a:r>
              <a:rPr lang="en-US" sz="2400" cap="none" dirty="0">
                <a:solidFill>
                  <a:schemeClr val="bg1"/>
                </a:solidFill>
                <a:cs typeface="Arial" panose="020B0604020202020204" pitchFamily="34" charset="0"/>
              </a:rPr>
              <a:t>pleased to reveal his Son to me, in order that I might preach him among the </a:t>
            </a:r>
            <a:r>
              <a:rPr lang="en-US" sz="2400" cap="none" dirty="0" smtClean="0">
                <a:solidFill>
                  <a:schemeClr val="bg1"/>
                </a:solidFill>
                <a:cs typeface="Arial" panose="020B0604020202020204" pitchFamily="34" charset="0"/>
              </a:rPr>
              <a:t>Gentiles…” (</a:t>
            </a:r>
            <a:r>
              <a:rPr lang="en-US" sz="2400" cap="none" dirty="0">
                <a:solidFill>
                  <a:schemeClr val="bg1"/>
                </a:solidFill>
                <a:cs typeface="Arial" panose="020B0604020202020204" pitchFamily="34" charset="0"/>
              </a:rPr>
              <a:t>Gal</a:t>
            </a:r>
            <a:r>
              <a:rPr lang="en-US" sz="2400" cap="none" dirty="0" smtClean="0">
                <a:solidFill>
                  <a:schemeClr val="bg1"/>
                </a:solidFill>
                <a:cs typeface="Arial" panose="020B0604020202020204" pitchFamily="34" charset="0"/>
              </a:rPr>
              <a:t>. 1:15-16)</a:t>
            </a:r>
          </a:p>
          <a:p>
            <a:r>
              <a:rPr lang="en-US" sz="2400" cap="none" dirty="0" smtClean="0">
                <a:solidFill>
                  <a:schemeClr val="bg1"/>
                </a:solidFill>
                <a:cs typeface="Arial" panose="020B0604020202020204" pitchFamily="34" charset="0"/>
              </a:rPr>
              <a:t>Did Paul see Jesus?</a:t>
            </a:r>
          </a:p>
          <a:p>
            <a:pPr lvl="1"/>
            <a:r>
              <a:rPr lang="en-US" sz="2000" cap="none" dirty="0">
                <a:solidFill>
                  <a:schemeClr val="bg1"/>
                </a:solidFill>
                <a:cs typeface="Arial" panose="020B0604020202020204" pitchFamily="34" charset="0"/>
              </a:rPr>
              <a:t>(Acts 9:17, 27; </a:t>
            </a:r>
            <a:r>
              <a:rPr lang="en-US" sz="2000" cap="none" dirty="0" smtClean="0">
                <a:solidFill>
                  <a:schemeClr val="bg1"/>
                </a:solidFill>
                <a:cs typeface="Arial" panose="020B0604020202020204" pitchFamily="34" charset="0"/>
              </a:rPr>
              <a:t>22:14; 26:16; 1 </a:t>
            </a:r>
            <a:r>
              <a:rPr lang="en-US" sz="2000" cap="none" dirty="0">
                <a:solidFill>
                  <a:schemeClr val="bg1"/>
                </a:solidFill>
                <a:cs typeface="Arial" panose="020B0604020202020204" pitchFamily="34" charset="0"/>
              </a:rPr>
              <a:t>Cor. 9:21; 15:8) </a:t>
            </a:r>
            <a:endParaRPr lang="en-US" sz="2000" cap="none" dirty="0" smtClean="0">
              <a:solidFill>
                <a:schemeClr val="bg1"/>
              </a:solidFill>
              <a:cs typeface="Arial" panose="020B0604020202020204" pitchFamily="34" charset="0"/>
            </a:endParaRPr>
          </a:p>
          <a:p>
            <a:pPr lvl="1"/>
            <a:r>
              <a:rPr lang="en-US" sz="2000" cap="none" dirty="0" smtClean="0">
                <a:solidFill>
                  <a:schemeClr val="bg1"/>
                </a:solidFill>
                <a:cs typeface="Arial" panose="020B0604020202020204" pitchFamily="34" charset="0"/>
              </a:rPr>
              <a:t>Was it a subjective vision, hallucination, </a:t>
            </a:r>
            <a:r>
              <a:rPr lang="en-US" sz="2000" cap="none" dirty="0" err="1" smtClean="0">
                <a:solidFill>
                  <a:schemeClr val="bg1"/>
                </a:solidFill>
                <a:cs typeface="Arial" panose="020B0604020202020204" pitchFamily="34" charset="0"/>
              </a:rPr>
              <a:t>etc</a:t>
            </a:r>
            <a:r>
              <a:rPr lang="en-US" sz="2000" cap="none" dirty="0" smtClean="0">
                <a:solidFill>
                  <a:schemeClr val="bg1"/>
                </a:solidFill>
                <a:cs typeface="Arial" panose="020B0604020202020204" pitchFamily="34" charset="0"/>
              </a:rPr>
              <a:t>? What was Paul’s concept of resurrection? Other witnesses, miracles associated? </a:t>
            </a:r>
          </a:p>
          <a:p>
            <a:pPr lvl="1"/>
            <a:r>
              <a:rPr lang="en-US" sz="2000" cap="none" dirty="0" smtClean="0">
                <a:solidFill>
                  <a:schemeClr val="bg1"/>
                </a:solidFill>
                <a:cs typeface="Arial" panose="020B0604020202020204" pitchFamily="34" charset="0"/>
              </a:rPr>
              <a:t>Why was it necessary to see Jesus? (Acts 1:22; 1 Cor. 15:15) </a:t>
            </a:r>
          </a:p>
          <a:p>
            <a:pPr lvl="1"/>
            <a:r>
              <a:rPr lang="en-US" sz="2000" cap="none" dirty="0" smtClean="0">
                <a:solidFill>
                  <a:schemeClr val="bg1"/>
                </a:solidFill>
                <a:cs typeface="Arial" panose="020B0604020202020204" pitchFamily="34" charset="0"/>
              </a:rPr>
              <a:t>Does this open the door to modern day visions of Jesus?</a:t>
            </a:r>
          </a:p>
          <a:p>
            <a:endParaRPr lang="en-US" cap="none" dirty="0" smtClean="0">
              <a:solidFill>
                <a:schemeClr val="bg1"/>
              </a:solidFill>
              <a:cs typeface="Arial" panose="020B0604020202020204" pitchFamily="34" charset="0"/>
            </a:endParaRPr>
          </a:p>
        </p:txBody>
      </p:sp>
      <p:sp>
        <p:nvSpPr>
          <p:cNvPr id="9" name="Title 1"/>
          <p:cNvSpPr>
            <a:spLocks noGrp="1"/>
          </p:cNvSpPr>
          <p:nvPr>
            <p:ph type="title"/>
          </p:nvPr>
        </p:nvSpPr>
        <p:spPr>
          <a:xfrm>
            <a:off x="1049973" y="-36022"/>
            <a:ext cx="9905998" cy="1538549"/>
          </a:xfrm>
        </p:spPr>
        <p:txBody>
          <a:bodyPr/>
          <a:lstStyle/>
          <a:p>
            <a:pPr algn="ctr"/>
            <a:r>
              <a:rPr lang="en-US" dirty="0" smtClean="0">
                <a:solidFill>
                  <a:schemeClr val="bg1"/>
                </a:solidFill>
              </a:rPr>
              <a:t>PAUL: CONVERSION</a:t>
            </a:r>
            <a:endParaRPr lang="en-US" dirty="0">
              <a:solidFill>
                <a:schemeClr val="bg1"/>
              </a:solidFill>
            </a:endParaRPr>
          </a:p>
        </p:txBody>
      </p:sp>
    </p:spTree>
    <p:extLst>
      <p:ext uri="{BB962C8B-B14F-4D97-AF65-F5344CB8AC3E}">
        <p14:creationId xmlns:p14="http://schemas.microsoft.com/office/powerpoint/2010/main" val="247252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3">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0"/>
            <a:ext cx="10182369" cy="1905000"/>
          </a:xfrm>
        </p:spPr>
        <p:txBody>
          <a:bodyPr/>
          <a:lstStyle/>
          <a:p>
            <a:pPr algn="ctr"/>
            <a:r>
              <a:rPr lang="en-US" dirty="0" smtClean="0">
                <a:solidFill>
                  <a:schemeClr val="bg1"/>
                </a:solidFill>
              </a:rPr>
              <a:t>PREACHER TO THE GENTILES</a:t>
            </a:r>
            <a:endParaRPr lang="en-US" dirty="0">
              <a:solidFill>
                <a:schemeClr val="bg1"/>
              </a:solidFill>
            </a:endParaRPr>
          </a:p>
        </p:txBody>
      </p:sp>
      <p:sp>
        <p:nvSpPr>
          <p:cNvPr id="3" name="Content Placeholder 2"/>
          <p:cNvSpPr>
            <a:spLocks noGrp="1"/>
          </p:cNvSpPr>
          <p:nvPr>
            <p:ph idx="1"/>
          </p:nvPr>
        </p:nvSpPr>
        <p:spPr>
          <a:xfrm>
            <a:off x="411741" y="2004291"/>
            <a:ext cx="11189132" cy="4562764"/>
          </a:xfrm>
        </p:spPr>
        <p:txBody>
          <a:bodyPr>
            <a:normAutofit/>
          </a:bodyPr>
          <a:lstStyle/>
          <a:p>
            <a:r>
              <a:rPr lang="en-US" sz="2800" cap="none" dirty="0" smtClean="0">
                <a:solidFill>
                  <a:schemeClr val="bg1"/>
                </a:solidFill>
                <a:cs typeface="Arial" panose="020B0604020202020204" pitchFamily="34" charset="0"/>
              </a:rPr>
              <a:t>Acts 9: Jesus</a:t>
            </a:r>
            <a:r>
              <a:rPr lang="en-US" sz="2800" cap="none" dirty="0">
                <a:solidFill>
                  <a:schemeClr val="bg1"/>
                </a:solidFill>
                <a:cs typeface="Arial" panose="020B0604020202020204" pitchFamily="34" charset="0"/>
              </a:rPr>
              <a:t>’ plans: </a:t>
            </a:r>
          </a:p>
          <a:p>
            <a:pPr lvl="1"/>
            <a:r>
              <a:rPr lang="en-US" sz="2400" cap="none" dirty="0">
                <a:solidFill>
                  <a:schemeClr val="bg1"/>
                </a:solidFill>
                <a:cs typeface="Arial" panose="020B0604020202020204" pitchFamily="34" charset="0"/>
              </a:rPr>
              <a:t>Chosen instrument</a:t>
            </a:r>
          </a:p>
          <a:p>
            <a:pPr lvl="1"/>
            <a:r>
              <a:rPr lang="en-US" sz="2400" cap="none" dirty="0">
                <a:solidFill>
                  <a:schemeClr val="bg1"/>
                </a:solidFill>
                <a:cs typeface="Arial" panose="020B0604020202020204" pitchFamily="34" charset="0"/>
              </a:rPr>
              <a:t>Name – contrast v. 14 </a:t>
            </a:r>
            <a:r>
              <a:rPr lang="en-US" sz="2400" cap="none" dirty="0" smtClean="0">
                <a:solidFill>
                  <a:schemeClr val="bg1"/>
                </a:solidFill>
                <a:cs typeface="Arial" panose="020B0604020202020204" pitchFamily="34" charset="0"/>
              </a:rPr>
              <a:t>(carry my name, travelling </a:t>
            </a:r>
            <a:r>
              <a:rPr lang="en-US" sz="2400" cap="none" dirty="0">
                <a:solidFill>
                  <a:schemeClr val="bg1"/>
                </a:solidFill>
                <a:cs typeface="Arial" panose="020B0604020202020204" pitchFamily="34" charset="0"/>
              </a:rPr>
              <a:t>to foreign lands), Gentiles, Kings, Israel</a:t>
            </a:r>
          </a:p>
          <a:p>
            <a:pPr lvl="1"/>
            <a:r>
              <a:rPr lang="en-US" sz="2400" cap="none" dirty="0" smtClean="0">
                <a:solidFill>
                  <a:schemeClr val="bg1"/>
                </a:solidFill>
                <a:cs typeface="Arial" panose="020B0604020202020204" pitchFamily="34" charset="0"/>
              </a:rPr>
              <a:t>Suffering</a:t>
            </a:r>
          </a:p>
          <a:p>
            <a:r>
              <a:rPr lang="en-US" sz="2800" cap="none" dirty="0" smtClean="0">
                <a:solidFill>
                  <a:schemeClr val="bg1"/>
                </a:solidFill>
                <a:cs typeface="Arial" panose="020B0604020202020204" pitchFamily="34" charset="0"/>
              </a:rPr>
              <a:t>Gal. 1:16 in order that I might preach him among the Gentiles</a:t>
            </a:r>
          </a:p>
          <a:p>
            <a:r>
              <a:rPr lang="en-US" sz="2800" cap="none" dirty="0" smtClean="0">
                <a:solidFill>
                  <a:schemeClr val="bg1"/>
                </a:solidFill>
                <a:cs typeface="Arial" panose="020B0604020202020204" pitchFamily="34" charset="0"/>
              </a:rPr>
              <a:t>Acts 26:18 with Romans 15:15-16</a:t>
            </a:r>
          </a:p>
        </p:txBody>
      </p:sp>
    </p:spTree>
    <p:extLst>
      <p:ext uri="{BB962C8B-B14F-4D97-AF65-F5344CB8AC3E}">
        <p14:creationId xmlns:p14="http://schemas.microsoft.com/office/powerpoint/2010/main" val="37037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3">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4" name="TextBox 3"/>
          <p:cNvSpPr txBox="1"/>
          <p:nvPr/>
        </p:nvSpPr>
        <p:spPr>
          <a:xfrm>
            <a:off x="840509" y="2062707"/>
            <a:ext cx="10621818" cy="461665"/>
          </a:xfrm>
          <a:prstGeom prst="rect">
            <a:avLst/>
          </a:prstGeom>
          <a:solidFill>
            <a:schemeClr val="bg1">
              <a:lumMod val="65000"/>
              <a:lumOff val="35000"/>
            </a:schemeClr>
          </a:solidFill>
        </p:spPr>
        <p:txBody>
          <a:bodyPr wrap="square" rtlCol="0">
            <a:spAutoFit/>
          </a:bodyPr>
          <a:lstStyle/>
          <a:p>
            <a:pPr algn="ctr"/>
            <a:r>
              <a:rPr lang="en-US" sz="2400" dirty="0" smtClean="0">
                <a:solidFill>
                  <a:prstClr val="white"/>
                </a:solidFill>
              </a:rPr>
              <a:t>There are Hellenists (Acts 2:5) and proselytes from beginning (Acts 6:5)</a:t>
            </a:r>
            <a:endParaRPr lang="en-US" sz="2400" dirty="0">
              <a:solidFill>
                <a:prstClr val="white"/>
              </a:solidFill>
            </a:endParaRPr>
          </a:p>
        </p:txBody>
      </p:sp>
      <p:sp>
        <p:nvSpPr>
          <p:cNvPr id="5" name="Down Arrow 4"/>
          <p:cNvSpPr/>
          <p:nvPr/>
        </p:nvSpPr>
        <p:spPr>
          <a:xfrm>
            <a:off x="6006304" y="1436132"/>
            <a:ext cx="378691" cy="6927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840509" y="3247071"/>
            <a:ext cx="10621817" cy="461665"/>
          </a:xfrm>
          <a:prstGeom prst="rect">
            <a:avLst/>
          </a:prstGeom>
          <a:solidFill>
            <a:schemeClr val="bg1">
              <a:lumMod val="65000"/>
              <a:lumOff val="35000"/>
            </a:schemeClr>
          </a:solidFill>
        </p:spPr>
        <p:txBody>
          <a:bodyPr wrap="square" rtlCol="0">
            <a:spAutoFit/>
          </a:bodyPr>
          <a:lstStyle/>
          <a:p>
            <a:pPr algn="ctr"/>
            <a:r>
              <a:rPr lang="en-US" sz="2400" dirty="0" smtClean="0">
                <a:solidFill>
                  <a:prstClr val="white"/>
                </a:solidFill>
              </a:rPr>
              <a:t>Stephen’s stoning (Acts 7:51-53) and Paul’s persecution (Acts 8:4)</a:t>
            </a:r>
            <a:endParaRPr lang="en-US" sz="2400" dirty="0">
              <a:solidFill>
                <a:prstClr val="white"/>
              </a:solidFill>
            </a:endParaRPr>
          </a:p>
        </p:txBody>
      </p:sp>
      <p:sp>
        <p:nvSpPr>
          <p:cNvPr id="8" name="Down Arrow 7"/>
          <p:cNvSpPr/>
          <p:nvPr/>
        </p:nvSpPr>
        <p:spPr>
          <a:xfrm>
            <a:off x="1242290" y="3704301"/>
            <a:ext cx="489528" cy="822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Down Arrow 8"/>
          <p:cNvSpPr/>
          <p:nvPr/>
        </p:nvSpPr>
        <p:spPr>
          <a:xfrm>
            <a:off x="4891807" y="3704301"/>
            <a:ext cx="489528" cy="822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3355466" y="4553710"/>
            <a:ext cx="3350133" cy="830997"/>
          </a:xfrm>
          <a:prstGeom prst="rect">
            <a:avLst/>
          </a:prstGeom>
          <a:solidFill>
            <a:schemeClr val="bg1">
              <a:lumMod val="65000"/>
              <a:lumOff val="35000"/>
            </a:schemeClr>
          </a:solidFill>
        </p:spPr>
        <p:txBody>
          <a:bodyPr wrap="square" rtlCol="0">
            <a:spAutoFit/>
          </a:bodyPr>
          <a:lstStyle/>
          <a:p>
            <a:pPr algn="ctr"/>
            <a:r>
              <a:rPr lang="en-US" sz="2400" dirty="0" smtClean="0">
                <a:solidFill>
                  <a:prstClr val="white"/>
                </a:solidFill>
              </a:rPr>
              <a:t>Saul’s conversion</a:t>
            </a:r>
          </a:p>
          <a:p>
            <a:pPr algn="ctr"/>
            <a:r>
              <a:rPr lang="en-US" sz="2400" dirty="0" smtClean="0">
                <a:solidFill>
                  <a:prstClr val="white"/>
                </a:solidFill>
              </a:rPr>
              <a:t>Acts 9</a:t>
            </a:r>
            <a:endParaRPr lang="en-US" sz="2400" dirty="0">
              <a:solidFill>
                <a:prstClr val="white"/>
              </a:solidFill>
            </a:endParaRPr>
          </a:p>
        </p:txBody>
      </p:sp>
      <p:sp>
        <p:nvSpPr>
          <p:cNvPr id="11" name="Down Arrow 10"/>
          <p:cNvSpPr/>
          <p:nvPr/>
        </p:nvSpPr>
        <p:spPr>
          <a:xfrm>
            <a:off x="5950885" y="2517368"/>
            <a:ext cx="489528" cy="822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itle 1"/>
          <p:cNvSpPr>
            <a:spLocks noGrp="1"/>
          </p:cNvSpPr>
          <p:nvPr>
            <p:ph type="title"/>
          </p:nvPr>
        </p:nvSpPr>
        <p:spPr>
          <a:xfrm>
            <a:off x="106938" y="5371311"/>
            <a:ext cx="4659023" cy="745454"/>
          </a:xfrm>
        </p:spPr>
        <p:txBody>
          <a:bodyPr>
            <a:normAutofit/>
          </a:bodyPr>
          <a:lstStyle/>
          <a:p>
            <a:pPr algn="ctr"/>
            <a:r>
              <a:rPr lang="en-US" cap="none" dirty="0" smtClean="0">
                <a:solidFill>
                  <a:schemeClr val="bg1"/>
                </a:solidFill>
              </a:rPr>
              <a:t>*Took 15+ years</a:t>
            </a:r>
            <a:endParaRPr lang="en-US" cap="none" dirty="0">
              <a:solidFill>
                <a:schemeClr val="bg1"/>
              </a:solidFill>
            </a:endParaRPr>
          </a:p>
        </p:txBody>
      </p:sp>
      <p:sp>
        <p:nvSpPr>
          <p:cNvPr id="15" name="TextBox 14"/>
          <p:cNvSpPr txBox="1"/>
          <p:nvPr/>
        </p:nvSpPr>
        <p:spPr>
          <a:xfrm>
            <a:off x="840509" y="1006198"/>
            <a:ext cx="10621818" cy="461665"/>
          </a:xfrm>
          <a:prstGeom prst="rect">
            <a:avLst/>
          </a:prstGeom>
          <a:solidFill>
            <a:schemeClr val="bg1">
              <a:lumMod val="65000"/>
              <a:lumOff val="35000"/>
            </a:schemeClr>
          </a:solidFill>
        </p:spPr>
        <p:txBody>
          <a:bodyPr wrap="square" rtlCol="0">
            <a:spAutoFit/>
          </a:bodyPr>
          <a:lstStyle/>
          <a:p>
            <a:pPr algn="ctr"/>
            <a:r>
              <a:rPr lang="en-US" sz="2400" dirty="0" smtClean="0">
                <a:solidFill>
                  <a:prstClr val="white"/>
                </a:solidFill>
              </a:rPr>
              <a:t>Jesus’ mission (Acts 1:8) and prophecy (Acts 2:17)</a:t>
            </a:r>
            <a:endParaRPr lang="en-US" sz="2400" dirty="0">
              <a:solidFill>
                <a:prstClr val="white"/>
              </a:solidFill>
            </a:endParaRPr>
          </a:p>
        </p:txBody>
      </p:sp>
      <p:sp>
        <p:nvSpPr>
          <p:cNvPr id="16" name="Down Arrow 15"/>
          <p:cNvSpPr/>
          <p:nvPr/>
        </p:nvSpPr>
        <p:spPr>
          <a:xfrm>
            <a:off x="7837053" y="3704301"/>
            <a:ext cx="489528" cy="822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Down Arrow 16"/>
          <p:cNvSpPr/>
          <p:nvPr/>
        </p:nvSpPr>
        <p:spPr>
          <a:xfrm>
            <a:off x="10640289" y="3731674"/>
            <a:ext cx="489528" cy="822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760049" y="4553710"/>
            <a:ext cx="2241769" cy="830997"/>
          </a:xfrm>
          <a:prstGeom prst="rect">
            <a:avLst/>
          </a:prstGeom>
          <a:solidFill>
            <a:schemeClr val="bg1">
              <a:lumMod val="65000"/>
              <a:lumOff val="35000"/>
            </a:schemeClr>
          </a:solidFill>
        </p:spPr>
        <p:txBody>
          <a:bodyPr wrap="square" rtlCol="0">
            <a:spAutoFit/>
          </a:bodyPr>
          <a:lstStyle/>
          <a:p>
            <a:pPr algn="ctr"/>
            <a:r>
              <a:rPr lang="en-US" sz="2400" dirty="0" smtClean="0">
                <a:solidFill>
                  <a:prstClr val="white"/>
                </a:solidFill>
              </a:rPr>
              <a:t>Samaritans</a:t>
            </a:r>
          </a:p>
          <a:p>
            <a:pPr algn="ctr"/>
            <a:r>
              <a:rPr lang="en-US" sz="2400" dirty="0" smtClean="0">
                <a:solidFill>
                  <a:prstClr val="white"/>
                </a:solidFill>
              </a:rPr>
              <a:t>Acts 8</a:t>
            </a:r>
            <a:endParaRPr lang="en-US" sz="2400" dirty="0">
              <a:solidFill>
                <a:prstClr val="white"/>
              </a:solidFill>
            </a:endParaRPr>
          </a:p>
        </p:txBody>
      </p:sp>
      <p:sp>
        <p:nvSpPr>
          <p:cNvPr id="19" name="TextBox 18"/>
          <p:cNvSpPr txBox="1"/>
          <p:nvPr/>
        </p:nvSpPr>
        <p:spPr>
          <a:xfrm>
            <a:off x="6888017" y="4553710"/>
            <a:ext cx="2595418" cy="830997"/>
          </a:xfrm>
          <a:prstGeom prst="rect">
            <a:avLst/>
          </a:prstGeom>
          <a:solidFill>
            <a:schemeClr val="bg1">
              <a:lumMod val="65000"/>
              <a:lumOff val="35000"/>
            </a:schemeClr>
          </a:solidFill>
        </p:spPr>
        <p:txBody>
          <a:bodyPr wrap="square" rtlCol="0">
            <a:spAutoFit/>
          </a:bodyPr>
          <a:lstStyle/>
          <a:p>
            <a:pPr algn="ctr"/>
            <a:r>
              <a:rPr lang="en-US" sz="2400" dirty="0" smtClean="0">
                <a:solidFill>
                  <a:prstClr val="white"/>
                </a:solidFill>
              </a:rPr>
              <a:t>Cornelius</a:t>
            </a:r>
          </a:p>
          <a:p>
            <a:pPr algn="ctr"/>
            <a:r>
              <a:rPr lang="en-US" sz="2400" dirty="0" smtClean="0">
                <a:solidFill>
                  <a:prstClr val="white"/>
                </a:solidFill>
              </a:rPr>
              <a:t>Acts 10</a:t>
            </a:r>
            <a:endParaRPr lang="en-US" sz="2400" dirty="0">
              <a:solidFill>
                <a:prstClr val="white"/>
              </a:solidFill>
            </a:endParaRPr>
          </a:p>
        </p:txBody>
      </p:sp>
      <p:sp>
        <p:nvSpPr>
          <p:cNvPr id="20" name="TextBox 19"/>
          <p:cNvSpPr txBox="1"/>
          <p:nvPr/>
        </p:nvSpPr>
        <p:spPr>
          <a:xfrm>
            <a:off x="9735126" y="4553710"/>
            <a:ext cx="1727199" cy="830997"/>
          </a:xfrm>
          <a:prstGeom prst="rect">
            <a:avLst/>
          </a:prstGeom>
          <a:solidFill>
            <a:schemeClr val="bg1">
              <a:lumMod val="65000"/>
              <a:lumOff val="35000"/>
            </a:schemeClr>
          </a:solidFill>
        </p:spPr>
        <p:txBody>
          <a:bodyPr wrap="square" rtlCol="0">
            <a:spAutoFit/>
          </a:bodyPr>
          <a:lstStyle/>
          <a:p>
            <a:pPr algn="ctr"/>
            <a:r>
              <a:rPr lang="en-US" sz="2400" dirty="0" smtClean="0">
                <a:solidFill>
                  <a:prstClr val="white"/>
                </a:solidFill>
              </a:rPr>
              <a:t>Antioch</a:t>
            </a:r>
          </a:p>
          <a:p>
            <a:pPr algn="ctr"/>
            <a:r>
              <a:rPr lang="en-US" sz="2400" dirty="0" smtClean="0">
                <a:solidFill>
                  <a:prstClr val="white"/>
                </a:solidFill>
              </a:rPr>
              <a:t>Acts 11</a:t>
            </a:r>
            <a:endParaRPr lang="en-US" sz="2400" dirty="0">
              <a:solidFill>
                <a:prstClr val="white"/>
              </a:solidFill>
            </a:endParaRPr>
          </a:p>
        </p:txBody>
      </p:sp>
      <p:sp>
        <p:nvSpPr>
          <p:cNvPr id="21" name="Down Arrow 20"/>
          <p:cNvSpPr/>
          <p:nvPr/>
        </p:nvSpPr>
        <p:spPr>
          <a:xfrm>
            <a:off x="4891807" y="5384707"/>
            <a:ext cx="489528" cy="6422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3355465" y="6027003"/>
            <a:ext cx="3350133" cy="830997"/>
          </a:xfrm>
          <a:prstGeom prst="rect">
            <a:avLst/>
          </a:prstGeom>
          <a:solidFill>
            <a:schemeClr val="bg1">
              <a:lumMod val="65000"/>
              <a:lumOff val="35000"/>
            </a:schemeClr>
          </a:solidFill>
        </p:spPr>
        <p:txBody>
          <a:bodyPr wrap="square" rtlCol="0">
            <a:spAutoFit/>
          </a:bodyPr>
          <a:lstStyle/>
          <a:p>
            <a:pPr algn="ctr"/>
            <a:r>
              <a:rPr lang="en-US" sz="2400" dirty="0" smtClean="0">
                <a:solidFill>
                  <a:prstClr val="white"/>
                </a:solidFill>
              </a:rPr>
              <a:t>Saul’s journeys</a:t>
            </a:r>
          </a:p>
          <a:p>
            <a:pPr algn="ctr"/>
            <a:r>
              <a:rPr lang="en-US" sz="2400" dirty="0" smtClean="0">
                <a:solidFill>
                  <a:prstClr val="white"/>
                </a:solidFill>
              </a:rPr>
              <a:t>Acts 13:1; 14:27</a:t>
            </a:r>
            <a:endParaRPr lang="en-US" sz="2400" dirty="0">
              <a:solidFill>
                <a:prstClr val="white"/>
              </a:solidFill>
            </a:endParaRPr>
          </a:p>
        </p:txBody>
      </p:sp>
      <p:sp>
        <p:nvSpPr>
          <p:cNvPr id="23" name="Title 1"/>
          <p:cNvSpPr txBox="1">
            <a:spLocks/>
          </p:cNvSpPr>
          <p:nvPr/>
        </p:nvSpPr>
        <p:spPr>
          <a:xfrm>
            <a:off x="1256866" y="358446"/>
            <a:ext cx="10182369" cy="74545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solidFill>
                  <a:schemeClr val="bg1"/>
                </a:solidFill>
              </a:rPr>
              <a:t>PREACHER TO THE GENTILES</a:t>
            </a:r>
            <a:endParaRPr lang="en-US" dirty="0">
              <a:solidFill>
                <a:schemeClr val="bg1"/>
              </a:solidFill>
            </a:endParaRPr>
          </a:p>
        </p:txBody>
      </p:sp>
      <p:sp>
        <p:nvSpPr>
          <p:cNvPr id="24" name="Down Arrow 23"/>
          <p:cNvSpPr/>
          <p:nvPr/>
        </p:nvSpPr>
        <p:spPr>
          <a:xfrm rot="16200000">
            <a:off x="6781982" y="6093687"/>
            <a:ext cx="489528" cy="6422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TextBox 24"/>
          <p:cNvSpPr txBox="1"/>
          <p:nvPr/>
        </p:nvSpPr>
        <p:spPr>
          <a:xfrm>
            <a:off x="7347894" y="6027003"/>
            <a:ext cx="3874288" cy="830997"/>
          </a:xfrm>
          <a:prstGeom prst="rect">
            <a:avLst/>
          </a:prstGeom>
          <a:solidFill>
            <a:schemeClr val="bg1">
              <a:lumMod val="65000"/>
              <a:lumOff val="35000"/>
            </a:schemeClr>
          </a:solidFill>
        </p:spPr>
        <p:txBody>
          <a:bodyPr wrap="square" rtlCol="0">
            <a:spAutoFit/>
          </a:bodyPr>
          <a:lstStyle/>
          <a:p>
            <a:pPr algn="ctr"/>
            <a:r>
              <a:rPr lang="en-US" sz="2400" dirty="0" smtClean="0">
                <a:solidFill>
                  <a:prstClr val="white"/>
                </a:solidFill>
              </a:rPr>
              <a:t>Continuing controversy</a:t>
            </a:r>
          </a:p>
          <a:p>
            <a:pPr algn="ctr"/>
            <a:r>
              <a:rPr lang="en-US" sz="2400" dirty="0" smtClean="0">
                <a:solidFill>
                  <a:prstClr val="white"/>
                </a:solidFill>
              </a:rPr>
              <a:t>Acts 15</a:t>
            </a:r>
            <a:endParaRPr lang="en-US" sz="2400" dirty="0">
              <a:solidFill>
                <a:prstClr val="white"/>
              </a:solidFill>
            </a:endParaRPr>
          </a:p>
        </p:txBody>
      </p:sp>
      <p:sp>
        <p:nvSpPr>
          <p:cNvPr id="26" name="TextBox 25"/>
          <p:cNvSpPr txBox="1"/>
          <p:nvPr/>
        </p:nvSpPr>
        <p:spPr>
          <a:xfrm>
            <a:off x="106938" y="6027003"/>
            <a:ext cx="3014953" cy="830997"/>
          </a:xfrm>
          <a:prstGeom prst="rect">
            <a:avLst/>
          </a:prstGeom>
          <a:solidFill>
            <a:schemeClr val="bg1">
              <a:lumMod val="65000"/>
              <a:lumOff val="35000"/>
            </a:schemeClr>
          </a:solidFill>
        </p:spPr>
        <p:txBody>
          <a:bodyPr wrap="square" rtlCol="0">
            <a:spAutoFit/>
          </a:bodyPr>
          <a:lstStyle/>
          <a:p>
            <a:pPr algn="ctr"/>
            <a:r>
              <a:rPr lang="en-US" sz="2400" dirty="0" smtClean="0">
                <a:solidFill>
                  <a:prstClr val="white"/>
                </a:solidFill>
              </a:rPr>
              <a:t>Jerusalem visits</a:t>
            </a:r>
          </a:p>
          <a:p>
            <a:pPr algn="ctr"/>
            <a:r>
              <a:rPr lang="en-US" sz="2400" dirty="0" smtClean="0">
                <a:solidFill>
                  <a:prstClr val="white"/>
                </a:solidFill>
              </a:rPr>
              <a:t>Acts 22:21; Gal. 2?</a:t>
            </a:r>
            <a:endParaRPr lang="en-US" sz="2400" dirty="0">
              <a:solidFill>
                <a:prstClr val="white"/>
              </a:solidFill>
            </a:endParaRPr>
          </a:p>
        </p:txBody>
      </p:sp>
    </p:spTree>
    <p:extLst>
      <p:ext uri="{BB962C8B-B14F-4D97-AF65-F5344CB8AC3E}">
        <p14:creationId xmlns:p14="http://schemas.microsoft.com/office/powerpoint/2010/main" val="321910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4" grpId="0"/>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20872" y="609601"/>
            <a:ext cx="3906362" cy="3200400"/>
          </a:xfrm>
        </p:spPr>
        <p:txBody>
          <a:bodyPr/>
          <a:lstStyle/>
          <a:p>
            <a:r>
              <a:rPr lang="en-US" b="1" dirty="0" smtClean="0"/>
              <a:t>LIFE and epistles </a:t>
            </a:r>
            <a:br>
              <a:rPr lang="en-US" b="1" dirty="0" smtClean="0"/>
            </a:br>
            <a:r>
              <a:rPr lang="en-US" b="1" dirty="0" smtClean="0"/>
              <a:t>OF PAUL</a:t>
            </a:r>
            <a:endParaRPr lang="en-US" b="1" dirty="0"/>
          </a:p>
        </p:txBody>
      </p:sp>
      <p:sp>
        <p:nvSpPr>
          <p:cNvPr id="3" name="Subtitle 2"/>
          <p:cNvSpPr>
            <a:spLocks noGrp="1"/>
          </p:cNvSpPr>
          <p:nvPr>
            <p:ph type="subTitle" idx="1"/>
          </p:nvPr>
        </p:nvSpPr>
        <p:spPr>
          <a:xfrm>
            <a:off x="6520872" y="3886200"/>
            <a:ext cx="3906361" cy="1905000"/>
          </a:xfrm>
        </p:spPr>
        <p:txBody>
          <a:bodyPr>
            <a:normAutofit/>
          </a:bodyPr>
          <a:lstStyle/>
          <a:p>
            <a:r>
              <a:rPr lang="en-US" cap="none" dirty="0" smtClean="0"/>
              <a:t>Embry Hills</a:t>
            </a:r>
          </a:p>
          <a:p>
            <a:r>
              <a:rPr lang="en-US" cap="none" dirty="0" smtClean="0"/>
              <a:t>Feb </a:t>
            </a:r>
            <a:r>
              <a:rPr lang="en-US" cap="none" dirty="0"/>
              <a:t>– April, 2024</a:t>
            </a:r>
          </a:p>
          <a:p>
            <a:r>
              <a:rPr lang="en-US" cap="none" dirty="0" smtClean="0"/>
              <a:t>LESSON 2</a:t>
            </a:r>
          </a:p>
          <a:p>
            <a:r>
              <a:rPr lang="en-US" cap="none" dirty="0" smtClean="0"/>
              <a:t>Conversion to Antioch</a:t>
            </a:r>
            <a:endParaRPr lang="en-US" cap="none" dirty="0"/>
          </a:p>
        </p:txBody>
      </p:sp>
      <p:sp>
        <p:nvSpPr>
          <p:cNvPr id="6" name="Subtitle 2"/>
          <p:cNvSpPr txBox="1">
            <a:spLocks/>
          </p:cNvSpPr>
          <p:nvPr/>
        </p:nvSpPr>
        <p:spPr>
          <a:xfrm>
            <a:off x="870531" y="5477164"/>
            <a:ext cx="4756727"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cap="none" dirty="0" smtClean="0"/>
              <a:t>St. Pablo the Apostle</a:t>
            </a:r>
            <a:endParaRPr lang="en-US" cap="none" dirty="0"/>
          </a:p>
          <a:p>
            <a:r>
              <a:rPr lang="en-US" cap="none" dirty="0" smtClean="0"/>
              <a:t>Ulysses </a:t>
            </a:r>
            <a:r>
              <a:rPr lang="en-US" cap="none" dirty="0"/>
              <a:t>Davis </a:t>
            </a:r>
            <a:r>
              <a:rPr lang="en-US" cap="none" dirty="0" smtClean="0"/>
              <a:t>(American, </a:t>
            </a:r>
            <a:r>
              <a:rPr lang="en-US" cap="none" dirty="0"/>
              <a:t>1914–1990)</a:t>
            </a:r>
            <a:endParaRPr lang="en-US" sz="1800" cap="none" dirty="0"/>
          </a:p>
        </p:txBody>
      </p:sp>
      <p:pic>
        <p:nvPicPr>
          <p:cNvPr id="7" name="Picture 6"/>
          <p:cNvPicPr>
            <a:picLocks noChangeAspect="1"/>
          </p:cNvPicPr>
          <p:nvPr/>
        </p:nvPicPr>
        <p:blipFill>
          <a:blip r:embed="rId2"/>
          <a:stretch>
            <a:fillRect/>
          </a:stretch>
        </p:blipFill>
        <p:spPr>
          <a:xfrm>
            <a:off x="1017675" y="173620"/>
            <a:ext cx="4241800" cy="5303544"/>
          </a:xfrm>
          <a:prstGeom prst="rect">
            <a:avLst/>
          </a:prstGeom>
        </p:spPr>
      </p:pic>
    </p:spTree>
    <p:extLst>
      <p:ext uri="{BB962C8B-B14F-4D97-AF65-F5344CB8AC3E}">
        <p14:creationId xmlns:p14="http://schemas.microsoft.com/office/powerpoint/2010/main" val="1571960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1">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248525" cy="1219201"/>
          </a:xfrm>
        </p:spPr>
        <p:txBody>
          <a:bodyPr/>
          <a:lstStyle/>
          <a:p>
            <a:pPr algn="ctr"/>
            <a:r>
              <a:rPr lang="en-US" dirty="0" smtClean="0">
                <a:solidFill>
                  <a:schemeClr val="bg1"/>
                </a:solidFill>
              </a:rPr>
              <a:t>CONVERSION TO 1</a:t>
            </a:r>
            <a:r>
              <a:rPr lang="en-US" baseline="30000" dirty="0" smtClean="0">
                <a:solidFill>
                  <a:schemeClr val="bg1"/>
                </a:solidFill>
              </a:rPr>
              <a:t>st</a:t>
            </a:r>
            <a:r>
              <a:rPr lang="en-US" dirty="0" smtClean="0">
                <a:solidFill>
                  <a:schemeClr val="bg1"/>
                </a:solidFill>
              </a:rPr>
              <a:t> journey (1/2)</a:t>
            </a:r>
            <a:endParaRPr lang="en-US" dirty="0">
              <a:solidFill>
                <a:schemeClr val="bg1"/>
              </a:solidFill>
            </a:endParaRPr>
          </a:p>
        </p:txBody>
      </p:sp>
      <p:sp>
        <p:nvSpPr>
          <p:cNvPr id="3" name="Content Placeholder 2"/>
          <p:cNvSpPr>
            <a:spLocks noGrp="1"/>
          </p:cNvSpPr>
          <p:nvPr>
            <p:ph idx="1"/>
          </p:nvPr>
        </p:nvSpPr>
        <p:spPr>
          <a:xfrm>
            <a:off x="152400" y="1219201"/>
            <a:ext cx="7248525" cy="5486400"/>
          </a:xfrm>
          <a:solidFill>
            <a:schemeClr val="tx1"/>
          </a:solidFill>
        </p:spPr>
        <p:txBody>
          <a:bodyPr>
            <a:noAutofit/>
          </a:bodyPr>
          <a:lstStyle/>
          <a:p>
            <a:r>
              <a:rPr lang="en-US" sz="2800" cap="none" dirty="0" smtClean="0">
                <a:solidFill>
                  <a:schemeClr val="bg1"/>
                </a:solidFill>
                <a:cs typeface="Arial" panose="020B0604020202020204" pitchFamily="34" charset="0"/>
              </a:rPr>
              <a:t>Several days in Damascus, 9:20</a:t>
            </a:r>
          </a:p>
          <a:p>
            <a:pPr lvl="1"/>
            <a:r>
              <a:rPr lang="en-US" sz="2300" cap="none" dirty="0" smtClean="0">
                <a:solidFill>
                  <a:schemeClr val="bg1"/>
                </a:solidFill>
                <a:cs typeface="Arial" panose="020B0604020202020204" pitchFamily="34" charset="0"/>
              </a:rPr>
              <a:t>“Immediately” began to proclaim – synagogues (Gal. 1:11-12)</a:t>
            </a:r>
          </a:p>
          <a:p>
            <a:pPr lvl="1"/>
            <a:r>
              <a:rPr lang="en-US" sz="2300" cap="none" dirty="0" smtClean="0">
                <a:solidFill>
                  <a:schemeClr val="bg1"/>
                </a:solidFill>
                <a:cs typeface="Arial" panose="020B0604020202020204" pitchFamily="34" charset="0"/>
              </a:rPr>
              <a:t>Amazed, cf. John 9:8, Acts 3:10; Mark 5:15</a:t>
            </a:r>
          </a:p>
          <a:p>
            <a:pPr lvl="1"/>
            <a:r>
              <a:rPr lang="en-US" sz="2300" cap="none" dirty="0" smtClean="0">
                <a:solidFill>
                  <a:schemeClr val="bg1"/>
                </a:solidFill>
                <a:cs typeface="Arial" panose="020B0604020202020204" pitchFamily="34" charset="0"/>
              </a:rPr>
              <a:t>Confounding, proving – cf. 6:9,10; 9:29</a:t>
            </a:r>
          </a:p>
          <a:p>
            <a:r>
              <a:rPr lang="en-US" sz="2800" cap="none" dirty="0" smtClean="0">
                <a:solidFill>
                  <a:schemeClr val="bg1"/>
                </a:solidFill>
                <a:cs typeface="Arial" panose="020B0604020202020204" pitchFamily="34" charset="0"/>
              </a:rPr>
              <a:t>“Many days” elapse, 9:23. </a:t>
            </a:r>
          </a:p>
          <a:p>
            <a:pPr lvl="1"/>
            <a:r>
              <a:rPr lang="en-US" sz="2300" cap="none" dirty="0" smtClean="0">
                <a:solidFill>
                  <a:schemeClr val="bg1"/>
                </a:solidFill>
                <a:cs typeface="Arial" panose="020B0604020202020204" pitchFamily="34" charset="0"/>
              </a:rPr>
              <a:t>Arabia? 3 years, Gal. 1:18.  </a:t>
            </a:r>
          </a:p>
          <a:p>
            <a:pPr lvl="1"/>
            <a:r>
              <a:rPr lang="en-US" sz="2300" cap="none" dirty="0" smtClean="0">
                <a:solidFill>
                  <a:schemeClr val="bg1"/>
                </a:solidFill>
                <a:cs typeface="Arial" panose="020B0604020202020204" pitchFamily="34" charset="0"/>
              </a:rPr>
              <a:t>Bruce: preaching to Nabatean kingdom, p. 86, based on 2 Cor. 11:32,33 referring to Nabatean king </a:t>
            </a:r>
            <a:r>
              <a:rPr lang="en-US" sz="2300" cap="none" dirty="0" err="1" smtClean="0">
                <a:solidFill>
                  <a:schemeClr val="bg1"/>
                </a:solidFill>
                <a:cs typeface="Arial" panose="020B0604020202020204" pitchFamily="34" charset="0"/>
              </a:rPr>
              <a:t>Aretas</a:t>
            </a:r>
            <a:r>
              <a:rPr lang="en-US" sz="2300" cap="none" dirty="0" smtClean="0">
                <a:solidFill>
                  <a:schemeClr val="bg1"/>
                </a:solidFill>
                <a:cs typeface="Arial" panose="020B0604020202020204" pitchFamily="34" charset="0"/>
              </a:rPr>
              <a:t>.  </a:t>
            </a:r>
          </a:p>
          <a:p>
            <a:pPr lvl="1"/>
            <a:r>
              <a:rPr lang="en-US" sz="2300" cap="none" dirty="0" smtClean="0">
                <a:solidFill>
                  <a:schemeClr val="bg1"/>
                </a:solidFill>
                <a:cs typeface="Arial" panose="020B0604020202020204" pitchFamily="34" charset="0"/>
              </a:rPr>
              <a:t>Greeks? Only in synagogues? (Acts 22:21?; 26:20?)</a:t>
            </a:r>
          </a:p>
        </p:txBody>
      </p:sp>
      <p:pic>
        <p:nvPicPr>
          <p:cNvPr id="4" name="Picture 2" descr="The Beginnings Of Saul's Ministry| IBible M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7776" y="0"/>
            <a:ext cx="45842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334000" y="0"/>
            <a:ext cx="6858000" cy="6858000"/>
          </a:xfrm>
          <a:prstGeom prst="rect">
            <a:avLst/>
          </a:prstGeom>
        </p:spPr>
      </p:pic>
    </p:spTree>
    <p:extLst>
      <p:ext uri="{BB962C8B-B14F-4D97-AF65-F5344CB8AC3E}">
        <p14:creationId xmlns:p14="http://schemas.microsoft.com/office/powerpoint/2010/main" val="395565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1">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862097"/>
          </a:xfrm>
        </p:spPr>
        <p:txBody>
          <a:bodyPr/>
          <a:lstStyle/>
          <a:p>
            <a:pPr algn="ctr"/>
            <a:r>
              <a:rPr lang="en-US" dirty="0" smtClean="0">
                <a:solidFill>
                  <a:schemeClr val="bg1"/>
                </a:solidFill>
              </a:rPr>
              <a:t>CONVERSION TO 1</a:t>
            </a:r>
            <a:r>
              <a:rPr lang="en-US" baseline="30000" dirty="0" smtClean="0">
                <a:solidFill>
                  <a:schemeClr val="bg1"/>
                </a:solidFill>
              </a:rPr>
              <a:t>st</a:t>
            </a:r>
            <a:r>
              <a:rPr lang="en-US" dirty="0" smtClean="0">
                <a:solidFill>
                  <a:schemeClr val="bg1"/>
                </a:solidFill>
              </a:rPr>
              <a:t> journey (2/2)</a:t>
            </a:r>
            <a:endParaRPr lang="en-US" dirty="0">
              <a:solidFill>
                <a:schemeClr val="bg1"/>
              </a:solidFill>
            </a:endParaRPr>
          </a:p>
        </p:txBody>
      </p:sp>
      <p:sp>
        <p:nvSpPr>
          <p:cNvPr id="3" name="Content Placeholder 2"/>
          <p:cNvSpPr>
            <a:spLocks noGrp="1"/>
          </p:cNvSpPr>
          <p:nvPr>
            <p:ph idx="1"/>
          </p:nvPr>
        </p:nvSpPr>
        <p:spPr>
          <a:xfrm>
            <a:off x="150812" y="1659594"/>
            <a:ext cx="11887199" cy="4710545"/>
          </a:xfrm>
          <a:solidFill>
            <a:schemeClr val="tx1"/>
          </a:solidFill>
        </p:spPr>
        <p:txBody>
          <a:bodyPr>
            <a:normAutofit lnSpcReduction="10000"/>
          </a:bodyPr>
          <a:lstStyle/>
          <a:p>
            <a:r>
              <a:rPr lang="en-US" sz="2400" cap="none" dirty="0" smtClean="0">
                <a:solidFill>
                  <a:schemeClr val="bg1"/>
                </a:solidFill>
                <a:cs typeface="Arial" panose="020B0604020202020204" pitchFamily="34" charset="0"/>
              </a:rPr>
              <a:t>“When he came to Jerusalem” 9:26</a:t>
            </a:r>
          </a:p>
          <a:p>
            <a:pPr lvl="1"/>
            <a:r>
              <a:rPr lang="en-US" sz="2000" cap="none" dirty="0" smtClean="0">
                <a:solidFill>
                  <a:schemeClr val="bg1"/>
                </a:solidFill>
                <a:cs typeface="Arial" panose="020B0604020202020204" pitchFamily="34" charset="0"/>
              </a:rPr>
              <a:t>Fear, Barnabas intercedes</a:t>
            </a:r>
          </a:p>
          <a:p>
            <a:pPr lvl="1"/>
            <a:r>
              <a:rPr lang="en-US" sz="2000" cap="none" dirty="0" smtClean="0">
                <a:solidFill>
                  <a:schemeClr val="bg1"/>
                </a:solidFill>
                <a:cs typeface="Arial" panose="020B0604020202020204" pitchFamily="34" charset="0"/>
              </a:rPr>
              <a:t>Stays with Peter 2 weeks and only sees him and James (Gal. 1:18-19)</a:t>
            </a:r>
          </a:p>
          <a:p>
            <a:pPr lvl="1"/>
            <a:r>
              <a:rPr lang="en-US" sz="2000" cap="none" dirty="0" smtClean="0">
                <a:solidFill>
                  <a:schemeClr val="bg1"/>
                </a:solidFill>
                <a:cs typeface="Arial" panose="020B0604020202020204" pitchFamily="34" charset="0"/>
              </a:rPr>
              <a:t>Moving freely, speaking boldly</a:t>
            </a:r>
          </a:p>
          <a:p>
            <a:pPr lvl="1"/>
            <a:r>
              <a:rPr lang="en-US" sz="2000" cap="none" dirty="0" smtClean="0">
                <a:solidFill>
                  <a:schemeClr val="bg1"/>
                </a:solidFill>
                <a:cs typeface="Arial" panose="020B0604020202020204" pitchFamily="34" charset="0"/>
              </a:rPr>
              <a:t>Hellenists.  Want to kill.  Cf. 6:9ff.  Vision from Jesus, Acts 22:17-21</a:t>
            </a:r>
          </a:p>
          <a:p>
            <a:pPr lvl="1"/>
            <a:r>
              <a:rPr lang="en-US" sz="2000" cap="none" dirty="0" smtClean="0">
                <a:solidFill>
                  <a:schemeClr val="bg1"/>
                </a:solidFill>
                <a:cs typeface="Arial" panose="020B0604020202020204" pitchFamily="34" charset="0"/>
              </a:rPr>
              <a:t>Sent to Tarsus, Gal. 1:21.  How long was he there</a:t>
            </a:r>
            <a:r>
              <a:rPr lang="en-US" sz="2000" cap="none" dirty="0">
                <a:solidFill>
                  <a:schemeClr val="bg1"/>
                </a:solidFill>
                <a:cs typeface="Arial" panose="020B0604020202020204" pitchFamily="34" charset="0"/>
              </a:rPr>
              <a:t>? </a:t>
            </a:r>
            <a:r>
              <a:rPr lang="en-US" sz="2000" cap="none" dirty="0" smtClean="0">
                <a:solidFill>
                  <a:schemeClr val="bg1"/>
                </a:solidFill>
                <a:cs typeface="Arial" panose="020B0604020202020204" pitchFamily="34" charset="0"/>
              </a:rPr>
              <a:t>(Gal</a:t>
            </a:r>
            <a:r>
              <a:rPr lang="en-US" sz="2000" cap="none" dirty="0">
                <a:solidFill>
                  <a:schemeClr val="bg1"/>
                </a:solidFill>
                <a:cs typeface="Arial" panose="020B0604020202020204" pitchFamily="34" charset="0"/>
              </a:rPr>
              <a:t>. 1:18; 2:1; Acts 11:26</a:t>
            </a:r>
            <a:r>
              <a:rPr lang="en-US" sz="2000" cap="none" dirty="0" smtClean="0">
                <a:solidFill>
                  <a:schemeClr val="bg1"/>
                </a:solidFill>
                <a:cs typeface="Arial" panose="020B0604020202020204" pitchFamily="34" charset="0"/>
              </a:rPr>
              <a:t>)</a:t>
            </a:r>
          </a:p>
          <a:p>
            <a:pPr lvl="1"/>
            <a:r>
              <a:rPr lang="en-US" sz="2000" cap="none" dirty="0" smtClean="0">
                <a:solidFill>
                  <a:schemeClr val="bg1"/>
                </a:solidFill>
                <a:cs typeface="Arial" panose="020B0604020202020204" pitchFamily="34" charset="0"/>
              </a:rPr>
              <a:t>What </a:t>
            </a:r>
            <a:r>
              <a:rPr lang="en-US" sz="2000" cap="none" dirty="0">
                <a:solidFill>
                  <a:schemeClr val="bg1"/>
                </a:solidFill>
                <a:cs typeface="Arial" panose="020B0604020202020204" pitchFamily="34" charset="0"/>
              </a:rPr>
              <a:t>are some events that might have taken place in this period? (2 Cor. </a:t>
            </a:r>
            <a:r>
              <a:rPr lang="en-US" sz="2000" cap="none" dirty="0" smtClean="0">
                <a:solidFill>
                  <a:schemeClr val="bg1"/>
                </a:solidFill>
                <a:cs typeface="Arial" panose="020B0604020202020204" pitchFamily="34" charset="0"/>
              </a:rPr>
              <a:t>11:25 – 12:10)</a:t>
            </a:r>
          </a:p>
          <a:p>
            <a:r>
              <a:rPr lang="en-US" sz="2400" cap="none" dirty="0" smtClean="0">
                <a:solidFill>
                  <a:schemeClr val="bg1"/>
                </a:solidFill>
                <a:cs typeface="Arial" panose="020B0604020202020204" pitchFamily="34" charset="0"/>
              </a:rPr>
              <a:t>Why no information on Arabia or Tarsus?  We are limited to what the point of Luke and Paul’s narrative is!</a:t>
            </a:r>
          </a:p>
          <a:p>
            <a:r>
              <a:rPr lang="en-US" sz="2400" cap="none" dirty="0" smtClean="0">
                <a:solidFill>
                  <a:schemeClr val="bg1"/>
                </a:solidFill>
                <a:cs typeface="Arial" panose="020B0604020202020204" pitchFamily="34" charset="0"/>
              </a:rPr>
              <a:t>Church in peace – cf. 2:46f, 4:32ff; 5:1ff; 6:7 – bookend statements indicating resolution.  This ends the Stephen episode.  12:24 contrast method.</a:t>
            </a:r>
            <a:endParaRPr lang="en-US" sz="2400" cap="none" dirty="0">
              <a:solidFill>
                <a:schemeClr val="bg1"/>
              </a:solidFill>
              <a:cs typeface="Arial" panose="020B0604020202020204" pitchFamily="34" charset="0"/>
            </a:endParaRPr>
          </a:p>
        </p:txBody>
      </p:sp>
    </p:spTree>
    <p:extLst>
      <p:ext uri="{BB962C8B-B14F-4D97-AF65-F5344CB8AC3E}">
        <p14:creationId xmlns:p14="http://schemas.microsoft.com/office/powerpoint/2010/main" val="294275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970310"/>
          </a:xfrm>
        </p:spPr>
        <p:txBody>
          <a:bodyPr/>
          <a:lstStyle/>
          <a:p>
            <a:pPr algn="ctr"/>
            <a:r>
              <a:rPr lang="en-US" dirty="0">
                <a:solidFill>
                  <a:schemeClr val="bg1"/>
                </a:solidFill>
              </a:rPr>
              <a:t>ANTIOCH (1/2)</a:t>
            </a:r>
          </a:p>
        </p:txBody>
      </p:sp>
      <p:sp>
        <p:nvSpPr>
          <p:cNvPr id="3" name="Content Placeholder 2"/>
          <p:cNvSpPr>
            <a:spLocks noGrp="1"/>
          </p:cNvSpPr>
          <p:nvPr>
            <p:ph idx="1"/>
          </p:nvPr>
        </p:nvSpPr>
        <p:spPr>
          <a:xfrm>
            <a:off x="150812" y="1632542"/>
            <a:ext cx="11887199" cy="4710545"/>
          </a:xfrm>
          <a:solidFill>
            <a:schemeClr val="tx1"/>
          </a:solidFill>
        </p:spPr>
        <p:txBody>
          <a:bodyPr>
            <a:normAutofit/>
          </a:bodyPr>
          <a:lstStyle/>
          <a:p>
            <a:r>
              <a:rPr lang="en-US" sz="2400" cap="none" dirty="0" smtClean="0">
                <a:solidFill>
                  <a:schemeClr val="bg1"/>
                </a:solidFill>
                <a:cs typeface="Arial" panose="020B0604020202020204" pitchFamily="34" charset="0"/>
              </a:rPr>
              <a:t>11:19 is a lengthy period</a:t>
            </a:r>
          </a:p>
          <a:p>
            <a:pPr lvl="1"/>
            <a:r>
              <a:rPr lang="en-US" sz="2000" cap="none" dirty="0" smtClean="0">
                <a:solidFill>
                  <a:schemeClr val="bg1"/>
                </a:solidFill>
                <a:cs typeface="Arial" panose="020B0604020202020204" pitchFamily="34" charset="0"/>
              </a:rPr>
              <a:t>Movement to Phoenicia, Cyprus, Antioch</a:t>
            </a:r>
          </a:p>
          <a:p>
            <a:pPr lvl="1"/>
            <a:r>
              <a:rPr lang="en-US" sz="2000" cap="none" dirty="0" smtClean="0">
                <a:solidFill>
                  <a:schemeClr val="bg1"/>
                </a:solidFill>
                <a:cs typeface="Arial" panose="020B0604020202020204" pitchFamily="34" charset="0"/>
              </a:rPr>
              <a:t>Greeks (contrast to “Jews alone”).  Hellenists (ESV) would not be noteworthy</a:t>
            </a:r>
          </a:p>
          <a:p>
            <a:pPr lvl="1"/>
            <a:r>
              <a:rPr lang="en-US" sz="2000" cap="none" dirty="0" smtClean="0">
                <a:solidFill>
                  <a:schemeClr val="bg1"/>
                </a:solidFill>
                <a:cs typeface="Arial" panose="020B0604020202020204" pitchFamily="34" charset="0"/>
              </a:rPr>
              <a:t>Yet must be after Cornelius (Acts 15:7)</a:t>
            </a:r>
          </a:p>
          <a:p>
            <a:r>
              <a:rPr lang="en-US" sz="2400" cap="none" dirty="0" smtClean="0">
                <a:solidFill>
                  <a:schemeClr val="bg1"/>
                </a:solidFill>
                <a:cs typeface="Arial" panose="020B0604020202020204" pitchFamily="34" charset="0"/>
              </a:rPr>
              <a:t>11:22 Bros. in Jerusalem support (similar to 8:14; maybe 9:31,32,36)</a:t>
            </a:r>
          </a:p>
          <a:p>
            <a:pPr lvl="1"/>
            <a:r>
              <a:rPr lang="en-US" sz="2000" cap="none" dirty="0" smtClean="0">
                <a:solidFill>
                  <a:schemeClr val="bg1"/>
                </a:solidFill>
                <a:cs typeface="Arial" panose="020B0604020202020204" pitchFamily="34" charset="0"/>
              </a:rPr>
              <a:t>Barnabas is Cyprian</a:t>
            </a:r>
          </a:p>
          <a:p>
            <a:pPr lvl="1"/>
            <a:r>
              <a:rPr lang="en-US" sz="2000" cap="none" dirty="0" smtClean="0">
                <a:solidFill>
                  <a:schemeClr val="bg1"/>
                </a:solidFill>
                <a:cs typeface="Arial" panose="020B0604020202020204" pitchFamily="34" charset="0"/>
              </a:rPr>
              <a:t>Tarsus not far – Barnabas knew value (9:27,28; knew Paul’s commission?)</a:t>
            </a:r>
          </a:p>
        </p:txBody>
      </p:sp>
    </p:spTree>
    <p:extLst>
      <p:ext uri="{BB962C8B-B14F-4D97-AF65-F5344CB8AC3E}">
        <p14:creationId xmlns:p14="http://schemas.microsoft.com/office/powerpoint/2010/main" val="359371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1197557"/>
          </a:xfrm>
        </p:spPr>
        <p:txBody>
          <a:bodyPr/>
          <a:lstStyle/>
          <a:p>
            <a:pPr algn="ctr"/>
            <a:r>
              <a:rPr lang="en-US" dirty="0">
                <a:solidFill>
                  <a:schemeClr val="bg1"/>
                </a:solidFill>
              </a:rPr>
              <a:t>ANTIOCH (2/2)</a:t>
            </a:r>
          </a:p>
        </p:txBody>
      </p:sp>
      <p:sp>
        <p:nvSpPr>
          <p:cNvPr id="3" name="Content Placeholder 2"/>
          <p:cNvSpPr>
            <a:spLocks noGrp="1"/>
          </p:cNvSpPr>
          <p:nvPr>
            <p:ph idx="1"/>
          </p:nvPr>
        </p:nvSpPr>
        <p:spPr>
          <a:xfrm>
            <a:off x="150812" y="1643362"/>
            <a:ext cx="11887199" cy="4710545"/>
          </a:xfrm>
          <a:solidFill>
            <a:schemeClr val="tx1"/>
          </a:solidFill>
        </p:spPr>
        <p:txBody>
          <a:bodyPr>
            <a:normAutofit lnSpcReduction="10000"/>
          </a:bodyPr>
          <a:lstStyle/>
          <a:p>
            <a:r>
              <a:rPr lang="en-US" sz="2400" cap="none" dirty="0" smtClean="0">
                <a:solidFill>
                  <a:schemeClr val="bg1"/>
                </a:solidFill>
                <a:cs typeface="Arial" panose="020B0604020202020204" pitchFamily="34" charset="0"/>
              </a:rPr>
              <a:t>Spent 1 year teaching</a:t>
            </a:r>
          </a:p>
          <a:p>
            <a:pPr lvl="1"/>
            <a:r>
              <a:rPr lang="en-US" sz="2000" cap="none" dirty="0" err="1" smtClean="0">
                <a:solidFill>
                  <a:schemeClr val="bg1"/>
                </a:solidFill>
                <a:cs typeface="Arial" panose="020B0604020202020204" pitchFamily="34" charset="0"/>
              </a:rPr>
              <a:t>Agabus</a:t>
            </a:r>
            <a:r>
              <a:rPr lang="en-US" sz="2000" cap="none" dirty="0" smtClean="0">
                <a:solidFill>
                  <a:schemeClr val="bg1"/>
                </a:solidFill>
                <a:cs typeface="Arial" panose="020B0604020202020204" pitchFamily="34" charset="0"/>
              </a:rPr>
              <a:t>, famine, contribution to Judea.  Show of relationship</a:t>
            </a:r>
          </a:p>
          <a:p>
            <a:pPr lvl="1"/>
            <a:r>
              <a:rPr lang="en-US" sz="2000" cap="none" dirty="0" smtClean="0">
                <a:solidFill>
                  <a:schemeClr val="bg1"/>
                </a:solidFill>
                <a:cs typeface="Arial" panose="020B0604020202020204" pitchFamily="34" charset="0"/>
              </a:rPr>
              <a:t>Paul went to Judea with contribution.  Must be the second visit to Jerusalem (Gal. 2:1-10), assuming Paul doesn’t skip over it (which would be contrary to his purpose)</a:t>
            </a:r>
          </a:p>
          <a:p>
            <a:pPr lvl="2"/>
            <a:r>
              <a:rPr lang="en-US" sz="1800" cap="none" dirty="0" smtClean="0">
                <a:solidFill>
                  <a:schemeClr val="bg1"/>
                </a:solidFill>
                <a:cs typeface="Arial" panose="020B0604020202020204" pitchFamily="34" charset="0"/>
              </a:rPr>
              <a:t>Goes up upon revelation</a:t>
            </a:r>
          </a:p>
          <a:p>
            <a:pPr lvl="2"/>
            <a:r>
              <a:rPr lang="en-US" sz="1800" cap="none" dirty="0" smtClean="0">
                <a:solidFill>
                  <a:schemeClr val="bg1"/>
                </a:solidFill>
                <a:cs typeface="Arial" panose="020B0604020202020204" pitchFamily="34" charset="0"/>
              </a:rPr>
              <a:t>Barnabas and Titus accompany</a:t>
            </a:r>
          </a:p>
          <a:p>
            <a:pPr lvl="2"/>
            <a:r>
              <a:rPr lang="en-US" sz="1800" cap="none" dirty="0" smtClean="0">
                <a:solidFill>
                  <a:schemeClr val="bg1"/>
                </a:solidFill>
                <a:cs typeface="Arial" panose="020B0604020202020204" pitchFamily="34" charset="0"/>
              </a:rPr>
              <a:t>Controversy from false brethren</a:t>
            </a:r>
          </a:p>
          <a:p>
            <a:pPr lvl="2"/>
            <a:r>
              <a:rPr lang="en-US" sz="1800" cap="none" dirty="0" smtClean="0">
                <a:solidFill>
                  <a:schemeClr val="bg1"/>
                </a:solidFill>
                <a:cs typeface="Arial" panose="020B0604020202020204" pitchFamily="34" charset="0"/>
              </a:rPr>
              <a:t>Took the occasion for private meeting – Peter, James, John – laid out gospel to Gentiles.  Right hand of fellowship</a:t>
            </a:r>
          </a:p>
          <a:p>
            <a:pPr lvl="2"/>
            <a:r>
              <a:rPr lang="en-US" sz="1800" cap="none" dirty="0" smtClean="0">
                <a:solidFill>
                  <a:schemeClr val="bg1"/>
                </a:solidFill>
                <a:cs typeface="Arial" panose="020B0604020202020204" pitchFamily="34" charset="0"/>
              </a:rPr>
              <a:t>Just remember the poor (Acts 11:29,30)</a:t>
            </a:r>
          </a:p>
          <a:p>
            <a:r>
              <a:rPr lang="en-US" sz="2400" cap="none" dirty="0" smtClean="0">
                <a:solidFill>
                  <a:schemeClr val="bg1"/>
                </a:solidFill>
                <a:cs typeface="Arial" panose="020B0604020202020204" pitchFamily="34" charset="0"/>
              </a:rPr>
              <a:t>Peter comes to Antioch and Paul has to condemn him.  </a:t>
            </a:r>
            <a:endParaRPr lang="en-US" sz="2400" cap="none" dirty="0">
              <a:solidFill>
                <a:schemeClr val="bg1"/>
              </a:solidFill>
              <a:cs typeface="Arial" panose="020B0604020202020204" pitchFamily="34" charset="0"/>
            </a:endParaRPr>
          </a:p>
          <a:p>
            <a:pPr lvl="1"/>
            <a:r>
              <a:rPr lang="en-US" sz="2200" cap="none" dirty="0" smtClean="0">
                <a:solidFill>
                  <a:schemeClr val="bg1"/>
                </a:solidFill>
                <a:cs typeface="Arial" panose="020B0604020202020204" pitchFamily="34" charset="0"/>
              </a:rPr>
              <a:t>Acting hypocritically, not in accordance with gospel</a:t>
            </a:r>
            <a:endParaRPr lang="en-US" sz="2200" cap="none" dirty="0">
              <a:solidFill>
                <a:schemeClr val="bg1"/>
              </a:solidFill>
              <a:cs typeface="Arial" panose="020B0604020202020204" pitchFamily="34" charset="0"/>
            </a:endParaRPr>
          </a:p>
        </p:txBody>
      </p:sp>
    </p:spTree>
    <p:extLst>
      <p:ext uri="{BB962C8B-B14F-4D97-AF65-F5344CB8AC3E}">
        <p14:creationId xmlns:p14="http://schemas.microsoft.com/office/powerpoint/2010/main" val="220268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1635759"/>
          </a:xfrm>
        </p:spPr>
        <p:txBody>
          <a:bodyPr/>
          <a:lstStyle/>
          <a:p>
            <a:r>
              <a:rPr lang="en-US" dirty="0" smtClean="0"/>
              <a:t>EXERCISE</a:t>
            </a:r>
            <a:endParaRPr lang="en-US" dirty="0"/>
          </a:p>
        </p:txBody>
      </p:sp>
      <p:sp>
        <p:nvSpPr>
          <p:cNvPr id="3" name="Subtitle 2"/>
          <p:cNvSpPr>
            <a:spLocks noGrp="1"/>
          </p:cNvSpPr>
          <p:nvPr>
            <p:ph type="subTitle" idx="1"/>
          </p:nvPr>
        </p:nvSpPr>
        <p:spPr>
          <a:xfrm>
            <a:off x="629920" y="2509520"/>
            <a:ext cx="10942320" cy="3698240"/>
          </a:xfrm>
        </p:spPr>
        <p:txBody>
          <a:bodyPr>
            <a:normAutofit fontScale="92500" lnSpcReduction="20000"/>
          </a:bodyPr>
          <a:lstStyle/>
          <a:p>
            <a:pPr marL="457200" indent="-457200" algn="l">
              <a:buFont typeface="+mj-lt"/>
              <a:buAutoNum type="arabicPeriod"/>
            </a:pPr>
            <a:r>
              <a:rPr lang="es-ES" sz="2800" cap="none" dirty="0" smtClean="0"/>
              <a:t>Complete: </a:t>
            </a:r>
            <a:r>
              <a:rPr lang="en-US" sz="2800" cap="none" dirty="0"/>
              <a:t>But I received </a:t>
            </a:r>
            <a:r>
              <a:rPr lang="en-US" sz="2800" cap="none" dirty="0" smtClean="0"/>
              <a:t>_______ for </a:t>
            </a:r>
            <a:r>
              <a:rPr lang="en-US" sz="2800" cap="none" dirty="0"/>
              <a:t>this reason, that in me, as the </a:t>
            </a:r>
            <a:r>
              <a:rPr lang="en-US" sz="2800" cap="none" dirty="0" smtClean="0"/>
              <a:t>_________, </a:t>
            </a:r>
            <a:r>
              <a:rPr lang="en-US" sz="2800" cap="none" dirty="0"/>
              <a:t>Jesus Christ might display his </a:t>
            </a:r>
            <a:r>
              <a:rPr lang="en-US" sz="2800" cap="none" dirty="0" smtClean="0"/>
              <a:t>________ </a:t>
            </a:r>
            <a:r>
              <a:rPr lang="en-US" sz="2800" cap="none" dirty="0"/>
              <a:t>patience as an </a:t>
            </a:r>
            <a:r>
              <a:rPr lang="en-US" sz="2800" cap="none" dirty="0" smtClean="0"/>
              <a:t>_________ </a:t>
            </a:r>
            <a:r>
              <a:rPr lang="en-US" sz="2800" cap="none" dirty="0"/>
              <a:t>to those who were to believe in him for eternal life. </a:t>
            </a:r>
            <a:r>
              <a:rPr lang="en-US" sz="2800" cap="none" dirty="0" smtClean="0"/>
              <a:t>(1 _________ 1:16)</a:t>
            </a:r>
          </a:p>
          <a:p>
            <a:pPr marL="457200" indent="-457200" algn="l">
              <a:buFont typeface="+mj-lt"/>
              <a:buAutoNum type="arabicPeriod"/>
            </a:pPr>
            <a:r>
              <a:rPr lang="es-ES" sz="2800" cap="none" dirty="0" err="1" smtClean="0"/>
              <a:t>Name</a:t>
            </a:r>
            <a:r>
              <a:rPr lang="es-ES" sz="2800" cap="none" dirty="0" smtClean="0"/>
              <a:t> </a:t>
            </a:r>
            <a:r>
              <a:rPr lang="es-ES" sz="2800" cap="none" dirty="0" err="1" smtClean="0"/>
              <a:t>the</a:t>
            </a:r>
            <a:r>
              <a:rPr lang="es-ES" sz="2800" cap="none" dirty="0" smtClean="0"/>
              <a:t> place:</a:t>
            </a:r>
          </a:p>
          <a:p>
            <a:pPr marL="914400" lvl="1" indent="-457200" algn="l">
              <a:buFont typeface="+mj-lt"/>
              <a:buAutoNum type="alphaUcPeriod"/>
            </a:pPr>
            <a:r>
              <a:rPr lang="es-ES" sz="2500" cap="none" dirty="0" smtClean="0"/>
              <a:t>Paul</a:t>
            </a:r>
            <a:r>
              <a:rPr lang="en-US" sz="2500" cap="none" dirty="0" smtClean="0"/>
              <a:t>’s birth</a:t>
            </a:r>
          </a:p>
          <a:p>
            <a:pPr marL="914400" lvl="1" indent="-457200" algn="l">
              <a:buFont typeface="+mj-lt"/>
              <a:buAutoNum type="alphaUcPeriod"/>
            </a:pPr>
            <a:r>
              <a:rPr lang="en-US" sz="2500" cap="none" dirty="0" smtClean="0"/>
              <a:t>Paul’s rebirth</a:t>
            </a:r>
          </a:p>
          <a:p>
            <a:pPr marL="457200" indent="-457200" algn="l">
              <a:buFont typeface="+mj-lt"/>
              <a:buAutoNum type="arabicPeriod"/>
            </a:pPr>
            <a:r>
              <a:rPr lang="en-US" sz="2800" cap="none" dirty="0" smtClean="0"/>
              <a:t>Name some events following Stephen’s stoning that led to the door to the Gentiles being opened</a:t>
            </a:r>
            <a:endParaRPr lang="en-US" sz="2800" cap="none" dirty="0"/>
          </a:p>
        </p:txBody>
      </p:sp>
    </p:spTree>
    <p:extLst>
      <p:ext uri="{BB962C8B-B14F-4D97-AF65-F5344CB8AC3E}">
        <p14:creationId xmlns:p14="http://schemas.microsoft.com/office/powerpoint/2010/main" val="2280775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0"/>
            <a:ext cx="8676222" cy="822035"/>
          </a:xfrm>
        </p:spPr>
        <p:txBody>
          <a:bodyPr>
            <a:normAutofit fontScale="90000"/>
          </a:bodyPr>
          <a:lstStyle/>
          <a:p>
            <a:r>
              <a:rPr lang="en-US" dirty="0" smtClean="0"/>
              <a:t>Course calendar</a:t>
            </a:r>
            <a:endParaRPr lang="en-US" dirty="0"/>
          </a:p>
        </p:txBody>
      </p:sp>
      <p:sp>
        <p:nvSpPr>
          <p:cNvPr id="4" name="Subtitle 3"/>
          <p:cNvSpPr>
            <a:spLocks noGrp="1"/>
          </p:cNvSpPr>
          <p:nvPr>
            <p:ph type="subTitle" idx="1"/>
          </p:nvPr>
        </p:nvSpPr>
        <p:spPr/>
        <p:txBody>
          <a:bodyPr/>
          <a:lstStyle/>
          <a:p>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637812167"/>
              </p:ext>
            </p:extLst>
          </p:nvPr>
        </p:nvGraphicFramePr>
        <p:xfrm>
          <a:off x="0" y="62474"/>
          <a:ext cx="12192000" cy="6741800"/>
        </p:xfrm>
        <a:graphic>
          <a:graphicData uri="http://schemas.openxmlformats.org/drawingml/2006/table">
            <a:tbl>
              <a:tblPr firstRow="1" bandRow="1">
                <a:tableStyleId>{5C22544A-7EE6-4342-B048-85BDC9FD1C3A}</a:tableStyleId>
              </a:tblPr>
              <a:tblGrid>
                <a:gridCol w="561474"/>
                <a:gridCol w="1636294"/>
                <a:gridCol w="5181600"/>
                <a:gridCol w="3545306"/>
                <a:gridCol w="1267326"/>
              </a:tblGrid>
              <a:tr h="446128">
                <a:tc>
                  <a:txBody>
                    <a:bodyPr/>
                    <a:lstStyle/>
                    <a:p>
                      <a:r>
                        <a:rPr lang="en-US" sz="1800" dirty="0" smtClean="0">
                          <a:latin typeface="+mn-lt"/>
                        </a:rPr>
                        <a:t>L</a:t>
                      </a:r>
                      <a:endParaRPr lang="en-US" sz="1800" dirty="0">
                        <a:latin typeface="+mn-lt"/>
                      </a:endParaRPr>
                    </a:p>
                  </a:txBody>
                  <a:tcPr/>
                </a:tc>
                <a:tc>
                  <a:txBody>
                    <a:bodyPr/>
                    <a:lstStyle/>
                    <a:p>
                      <a:r>
                        <a:rPr lang="en-US" sz="1800" dirty="0" smtClean="0">
                          <a:latin typeface="+mn-lt"/>
                        </a:rPr>
                        <a:t>Date</a:t>
                      </a:r>
                      <a:endParaRPr lang="en-US" sz="1800" dirty="0">
                        <a:latin typeface="+mn-lt"/>
                      </a:endParaRPr>
                    </a:p>
                  </a:txBody>
                  <a:tcPr/>
                </a:tc>
                <a:tc>
                  <a:txBody>
                    <a:bodyPr/>
                    <a:lstStyle/>
                    <a:p>
                      <a:r>
                        <a:rPr lang="en-US" sz="1800" dirty="0" smtClean="0">
                          <a:latin typeface="+mn-lt"/>
                        </a:rPr>
                        <a:t>Subject</a:t>
                      </a:r>
                      <a:endParaRPr lang="en-US" sz="1800" dirty="0">
                        <a:latin typeface="+mn-lt"/>
                      </a:endParaRPr>
                    </a:p>
                  </a:txBody>
                  <a:tcPr/>
                </a:tc>
                <a:tc>
                  <a:txBody>
                    <a:bodyPr/>
                    <a:lstStyle/>
                    <a:p>
                      <a:r>
                        <a:rPr lang="en-US" sz="1800" dirty="0" smtClean="0">
                          <a:latin typeface="+mn-lt"/>
                        </a:rPr>
                        <a:t>Texts</a:t>
                      </a:r>
                      <a:endParaRPr lang="en-US" sz="1800" dirty="0">
                        <a:latin typeface="+mn-lt"/>
                      </a:endParaRPr>
                    </a:p>
                  </a:txBody>
                  <a:tcPr/>
                </a:tc>
                <a:tc>
                  <a:txBody>
                    <a:bodyPr/>
                    <a:lstStyle/>
                    <a:p>
                      <a:r>
                        <a:rPr lang="en-US" sz="1800" dirty="0" smtClean="0">
                          <a:latin typeface="+mn-lt"/>
                        </a:rPr>
                        <a:t>Dates</a:t>
                      </a:r>
                      <a:endParaRPr lang="en-US" sz="1800" dirty="0">
                        <a:latin typeface="+mn-lt"/>
                      </a:endParaRPr>
                    </a:p>
                  </a:txBody>
                  <a:tcPr/>
                </a:tc>
              </a:tr>
              <a:tr h="384156">
                <a:tc>
                  <a:txBody>
                    <a:bodyPr/>
                    <a:lstStyle/>
                    <a:p>
                      <a:r>
                        <a:rPr lang="en-US" sz="1800" dirty="0" smtClean="0">
                          <a:latin typeface="+mn-lt"/>
                        </a:rPr>
                        <a:t>1</a:t>
                      </a:r>
                      <a:endParaRPr lang="en-US" sz="1800" dirty="0">
                        <a:latin typeface="+mn-lt"/>
                      </a:endParaRPr>
                    </a:p>
                  </a:txBody>
                  <a:tcPr/>
                </a:tc>
                <a:tc>
                  <a:txBody>
                    <a:bodyPr/>
                    <a:lstStyle/>
                    <a:p>
                      <a:pPr algn="ctr" fontAlgn="b"/>
                      <a:r>
                        <a:rPr lang="en-US" sz="1800" b="0" i="0" u="none" strike="noStrike" dirty="0">
                          <a:solidFill>
                            <a:srgbClr val="000000"/>
                          </a:solidFill>
                          <a:effectLst/>
                          <a:latin typeface="+mn-lt"/>
                        </a:rPr>
                        <a:t>25-Feb-24</a:t>
                      </a:r>
                    </a:p>
                  </a:txBody>
                  <a:tcPr marL="7620" marR="7620" marT="7620" marB="0" anchor="b"/>
                </a:tc>
                <a:tc>
                  <a:txBody>
                    <a:bodyPr/>
                    <a:lstStyle/>
                    <a:p>
                      <a:pPr marL="0" indent="0" algn="l">
                        <a:buFont typeface="+mj-lt"/>
                        <a:buNone/>
                      </a:pPr>
                      <a:r>
                        <a:rPr lang="en-US" sz="1800" dirty="0" smtClean="0">
                          <a:latin typeface="+mn-lt"/>
                        </a:rPr>
                        <a:t>Background, youth and persecution</a:t>
                      </a:r>
                    </a:p>
                  </a:txBody>
                  <a:tcPr/>
                </a:tc>
                <a:tc>
                  <a:txBody>
                    <a:bodyPr/>
                    <a:lstStyle/>
                    <a:p>
                      <a:r>
                        <a:rPr lang="en-US" sz="1800" dirty="0" smtClean="0">
                          <a:latin typeface="+mn-lt"/>
                        </a:rPr>
                        <a:t>Acts 7-8</a:t>
                      </a:r>
                      <a:endParaRPr lang="en-US" sz="1800" dirty="0">
                        <a:latin typeface="+mn-lt"/>
                      </a:endParaRPr>
                    </a:p>
                  </a:txBody>
                  <a:tcPr/>
                </a:tc>
                <a:tc>
                  <a:txBody>
                    <a:bodyPr/>
                    <a:lstStyle/>
                    <a:p>
                      <a:r>
                        <a:rPr lang="en-US" sz="1800" dirty="0" smtClean="0">
                          <a:solidFill>
                            <a:schemeClr val="bg1"/>
                          </a:solidFill>
                          <a:latin typeface="+mn-lt"/>
                        </a:rPr>
                        <a:t>0 – 33</a:t>
                      </a:r>
                      <a:endParaRPr lang="en-US" sz="1800" dirty="0">
                        <a:solidFill>
                          <a:schemeClr val="bg1"/>
                        </a:solidFill>
                        <a:latin typeface="+mn-lt"/>
                      </a:endParaRPr>
                    </a:p>
                  </a:txBody>
                  <a:tcPr>
                    <a:solidFill>
                      <a:srgbClr val="C00000"/>
                    </a:solidFill>
                  </a:tcPr>
                </a:tc>
              </a:tr>
              <a:tr h="346282">
                <a:tc>
                  <a:txBody>
                    <a:bodyPr/>
                    <a:lstStyle/>
                    <a:p>
                      <a:r>
                        <a:rPr lang="en-US" sz="1800" dirty="0" smtClean="0">
                          <a:latin typeface="+mn-lt"/>
                        </a:rPr>
                        <a:t>2</a:t>
                      </a:r>
                      <a:endParaRPr lang="en-US" sz="1800" dirty="0">
                        <a:latin typeface="+mn-lt"/>
                      </a:endParaRPr>
                    </a:p>
                  </a:txBody>
                  <a:tcPr/>
                </a:tc>
                <a:tc>
                  <a:txBody>
                    <a:bodyPr/>
                    <a:lstStyle/>
                    <a:p>
                      <a:pPr algn="ctr" fontAlgn="b"/>
                      <a:r>
                        <a:rPr lang="en-US" sz="1800" b="0" i="0" u="none" strike="noStrike" dirty="0">
                          <a:solidFill>
                            <a:srgbClr val="000000"/>
                          </a:solidFill>
                          <a:effectLst/>
                          <a:latin typeface="+mn-lt"/>
                        </a:rPr>
                        <a:t>28-Feb-24</a:t>
                      </a:r>
                    </a:p>
                  </a:txBody>
                  <a:tcPr marL="7620" marR="7620" marT="7620" marB="0" anchor="b"/>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latin typeface="+mn-lt"/>
                        </a:rPr>
                        <a:t>Conversion until Antioch</a:t>
                      </a:r>
                    </a:p>
                  </a:txBody>
                  <a:tcPr/>
                </a:tc>
                <a:tc>
                  <a:txBody>
                    <a:bodyPr/>
                    <a:lstStyle/>
                    <a:p>
                      <a:r>
                        <a:rPr lang="en-US" sz="1800" dirty="0" smtClean="0">
                          <a:latin typeface="+mn-lt"/>
                        </a:rPr>
                        <a:t>Acts 9-11,22,26; Gal. 1-2</a:t>
                      </a:r>
                      <a:endParaRPr lang="en-US" sz="1800" dirty="0">
                        <a:latin typeface="+mn-lt"/>
                      </a:endParaRPr>
                    </a:p>
                  </a:txBody>
                  <a:tcPr/>
                </a:tc>
                <a:tc>
                  <a:txBody>
                    <a:bodyPr/>
                    <a:lstStyle/>
                    <a:p>
                      <a:r>
                        <a:rPr lang="en-US" sz="1800" dirty="0" smtClean="0">
                          <a:latin typeface="+mn-lt"/>
                        </a:rPr>
                        <a:t>33 – 46</a:t>
                      </a:r>
                      <a:endParaRPr lang="en-US" sz="1800" dirty="0">
                        <a:latin typeface="+mn-lt"/>
                      </a:endParaRPr>
                    </a:p>
                  </a:txBody>
                  <a:tcPr>
                    <a:solidFill>
                      <a:srgbClr val="FFC000"/>
                    </a:solidFill>
                  </a:tcPr>
                </a:tc>
              </a:tr>
              <a:tr h="407864">
                <a:tc>
                  <a:txBody>
                    <a:bodyPr/>
                    <a:lstStyle/>
                    <a:p>
                      <a:r>
                        <a:rPr lang="en-US" sz="1800" dirty="0" smtClean="0">
                          <a:latin typeface="+mn-lt"/>
                        </a:rPr>
                        <a:t>3</a:t>
                      </a:r>
                      <a:endParaRPr lang="en-US" sz="1800" dirty="0">
                        <a:latin typeface="+mn-lt"/>
                      </a:endParaRPr>
                    </a:p>
                  </a:txBody>
                  <a:tcPr/>
                </a:tc>
                <a:tc>
                  <a:txBody>
                    <a:bodyPr/>
                    <a:lstStyle/>
                    <a:p>
                      <a:pPr algn="ctr" fontAlgn="b"/>
                      <a:r>
                        <a:rPr lang="en-US" sz="1800" b="0" i="0" u="none" strike="noStrike" dirty="0">
                          <a:solidFill>
                            <a:srgbClr val="000000"/>
                          </a:solidFill>
                          <a:effectLst/>
                          <a:latin typeface="+mn-lt"/>
                        </a:rPr>
                        <a:t>3-Mar-24</a:t>
                      </a:r>
                    </a:p>
                  </a:txBody>
                  <a:tcPr marL="7620" marR="7620" marT="7620" marB="0" anchor="b"/>
                </a:tc>
                <a:tc>
                  <a:txBody>
                    <a:bodyPr/>
                    <a:lstStyle/>
                    <a:p>
                      <a:pPr marL="0" marR="0" algn="l">
                        <a:spcBef>
                          <a:spcPts val="0"/>
                        </a:spcBef>
                        <a:spcAft>
                          <a:spcPts val="0"/>
                        </a:spcAft>
                      </a:pPr>
                      <a:r>
                        <a:rPr lang="en-US" sz="1800" kern="1200" dirty="0">
                          <a:solidFill>
                            <a:srgbClr val="000000"/>
                          </a:solidFill>
                          <a:effectLst/>
                          <a:latin typeface="+mn-lt"/>
                          <a:ea typeface="Times New Roman" panose="02020603050405020304" pitchFamily="18" charset="0"/>
                          <a:cs typeface="Times New Roman" panose="02020603050405020304" pitchFamily="18" charset="0"/>
                        </a:rPr>
                        <a:t>1</a:t>
                      </a:r>
                      <a:r>
                        <a:rPr lang="en-US" sz="1800" kern="1200" baseline="30000" dirty="0">
                          <a:solidFill>
                            <a:srgbClr val="000000"/>
                          </a:solidFill>
                          <a:effectLst/>
                          <a:latin typeface="+mn-lt"/>
                          <a:ea typeface="Times New Roman" panose="02020603050405020304" pitchFamily="18" charset="0"/>
                          <a:cs typeface="Times New Roman" panose="02020603050405020304" pitchFamily="18" charset="0"/>
                        </a:rPr>
                        <a:t>st</a:t>
                      </a:r>
                      <a:r>
                        <a:rPr lang="en-US" sz="1800" kern="1200" dirty="0">
                          <a:solidFill>
                            <a:srgbClr val="000000"/>
                          </a:solidFill>
                          <a:effectLst/>
                          <a:latin typeface="+mn-lt"/>
                          <a:ea typeface="Times New Roman" panose="02020603050405020304" pitchFamily="18" charset="0"/>
                          <a:cs typeface="Times New Roman" panose="02020603050405020304" pitchFamily="18" charset="0"/>
                        </a:rPr>
                        <a:t> preaching tour; controversy over Gentile converts</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kern="1200">
                          <a:solidFill>
                            <a:srgbClr val="000000"/>
                          </a:solidFill>
                          <a:effectLst/>
                          <a:latin typeface="+mn-lt"/>
                          <a:ea typeface="Times New Roman" panose="02020603050405020304" pitchFamily="18" charset="0"/>
                          <a:cs typeface="Times New Roman" panose="02020603050405020304" pitchFamily="18" charset="0"/>
                        </a:rPr>
                        <a:t>Acts 13:1 – 15:35; Gal. 4-6</a:t>
                      </a:r>
                      <a:endParaRPr lang="en-US" sz="18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kern="1200" dirty="0" smtClean="0">
                          <a:solidFill>
                            <a:srgbClr val="000000"/>
                          </a:solidFill>
                          <a:effectLst/>
                          <a:latin typeface="+mn-lt"/>
                          <a:ea typeface="Times New Roman" panose="02020603050405020304" pitchFamily="18" charset="0"/>
                          <a:cs typeface="Times New Roman" panose="02020603050405020304" pitchFamily="18" charset="0"/>
                        </a:rPr>
                        <a:t>47 </a:t>
                      </a:r>
                      <a:r>
                        <a:rPr lang="en-US" sz="1800" kern="1200" dirty="0">
                          <a:solidFill>
                            <a:srgbClr val="000000"/>
                          </a:solidFill>
                          <a:effectLst/>
                          <a:latin typeface="+mn-lt"/>
                          <a:ea typeface="Times New Roman" panose="02020603050405020304" pitchFamily="18" charset="0"/>
                          <a:cs typeface="Times New Roman" panose="02020603050405020304" pitchFamily="18" charset="0"/>
                        </a:rPr>
                        <a:t>– 49</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solidFill>
                      <a:srgbClr val="FFFF00"/>
                    </a:solidFill>
                  </a:tcPr>
                </a:tc>
              </a:tr>
              <a:tr h="407864">
                <a:tc>
                  <a:txBody>
                    <a:bodyPr/>
                    <a:lstStyle/>
                    <a:p>
                      <a:r>
                        <a:rPr lang="en-US" sz="1800" dirty="0" smtClean="0">
                          <a:latin typeface="+mn-lt"/>
                        </a:rPr>
                        <a:t>4</a:t>
                      </a:r>
                      <a:endParaRPr lang="en-US" sz="1800" dirty="0">
                        <a:latin typeface="+mn-lt"/>
                      </a:endParaRPr>
                    </a:p>
                  </a:txBody>
                  <a:tcPr/>
                </a:tc>
                <a:tc>
                  <a:txBody>
                    <a:bodyPr/>
                    <a:lstStyle/>
                    <a:p>
                      <a:pPr algn="ctr" fontAlgn="b"/>
                      <a:r>
                        <a:rPr lang="en-US" sz="1800" b="0" i="0" u="none" strike="noStrike" dirty="0">
                          <a:solidFill>
                            <a:srgbClr val="000000"/>
                          </a:solidFill>
                          <a:effectLst/>
                          <a:latin typeface="+mn-lt"/>
                        </a:rPr>
                        <a:t>6-Mar-24</a:t>
                      </a:r>
                    </a:p>
                  </a:txBody>
                  <a:tcPr marL="7620" marR="7620" marT="7620" marB="0" anchor="b"/>
                </a:tc>
                <a:tc>
                  <a:txBody>
                    <a:bodyPr/>
                    <a:lstStyle/>
                    <a:p>
                      <a:pPr marL="0" marR="0" algn="l">
                        <a:spcBef>
                          <a:spcPts val="0"/>
                        </a:spcBef>
                        <a:spcAft>
                          <a:spcPts val="0"/>
                        </a:spcAft>
                      </a:pPr>
                      <a:r>
                        <a:rPr lang="en-US" sz="1800" kern="1200" dirty="0">
                          <a:solidFill>
                            <a:srgbClr val="000000"/>
                          </a:solidFill>
                          <a:effectLst/>
                          <a:latin typeface="+mn-lt"/>
                          <a:ea typeface="Times New Roman" panose="02020603050405020304" pitchFamily="18" charset="0"/>
                          <a:cs typeface="Times New Roman" panose="02020603050405020304" pitchFamily="18" charset="0"/>
                        </a:rPr>
                        <a:t>1</a:t>
                      </a:r>
                      <a:r>
                        <a:rPr lang="en-US" sz="1800" kern="1200" baseline="30000" dirty="0">
                          <a:solidFill>
                            <a:srgbClr val="000000"/>
                          </a:solidFill>
                          <a:effectLst/>
                          <a:latin typeface="+mn-lt"/>
                          <a:ea typeface="Times New Roman" panose="02020603050405020304" pitchFamily="18" charset="0"/>
                          <a:cs typeface="Times New Roman" panose="02020603050405020304" pitchFamily="18" charset="0"/>
                        </a:rPr>
                        <a:t>st</a:t>
                      </a:r>
                      <a:r>
                        <a:rPr lang="en-US" sz="1800" kern="1200" dirty="0">
                          <a:solidFill>
                            <a:srgbClr val="000000"/>
                          </a:solidFill>
                          <a:effectLst/>
                          <a:latin typeface="+mn-lt"/>
                          <a:ea typeface="Times New Roman" panose="02020603050405020304" pitchFamily="18" charset="0"/>
                          <a:cs typeface="Times New Roman" panose="02020603050405020304" pitchFamily="18" charset="0"/>
                        </a:rPr>
                        <a:t> preaching tour; controversy over Gentile converts</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kern="1200">
                          <a:solidFill>
                            <a:srgbClr val="000000"/>
                          </a:solidFill>
                          <a:effectLst/>
                          <a:latin typeface="+mn-lt"/>
                          <a:ea typeface="Times New Roman" panose="02020603050405020304" pitchFamily="18" charset="0"/>
                          <a:cs typeface="Times New Roman" panose="02020603050405020304" pitchFamily="18" charset="0"/>
                        </a:rPr>
                        <a:t>Acts 13:1 – 15:35; Gal. 4-6</a:t>
                      </a:r>
                      <a:endParaRPr lang="en-US" sz="18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kern="1200" dirty="0" smtClean="0">
                          <a:solidFill>
                            <a:srgbClr val="000000"/>
                          </a:solidFill>
                          <a:effectLst/>
                          <a:latin typeface="+mn-lt"/>
                          <a:ea typeface="Times New Roman" panose="02020603050405020304" pitchFamily="18" charset="0"/>
                          <a:cs typeface="Times New Roman" panose="02020603050405020304" pitchFamily="18" charset="0"/>
                        </a:rPr>
                        <a:t>47 </a:t>
                      </a:r>
                      <a:r>
                        <a:rPr lang="en-US" sz="1800" kern="1200" dirty="0">
                          <a:solidFill>
                            <a:srgbClr val="000000"/>
                          </a:solidFill>
                          <a:effectLst/>
                          <a:latin typeface="+mn-lt"/>
                          <a:ea typeface="Times New Roman" panose="02020603050405020304" pitchFamily="18" charset="0"/>
                          <a:cs typeface="Times New Roman" panose="02020603050405020304" pitchFamily="18" charset="0"/>
                        </a:rPr>
                        <a:t>– 49</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solidFill>
                      <a:srgbClr val="FFFF00"/>
                    </a:solidFill>
                  </a:tcPr>
                </a:tc>
              </a:tr>
              <a:tr h="338707">
                <a:tc>
                  <a:txBody>
                    <a:bodyPr/>
                    <a:lstStyle/>
                    <a:p>
                      <a:r>
                        <a:rPr lang="en-US" sz="1800" dirty="0" smtClean="0">
                          <a:latin typeface="+mn-lt"/>
                        </a:rPr>
                        <a:t>5</a:t>
                      </a:r>
                      <a:endParaRPr lang="en-US" sz="1800" dirty="0">
                        <a:latin typeface="+mn-lt"/>
                      </a:endParaRPr>
                    </a:p>
                  </a:txBody>
                  <a:tcPr/>
                </a:tc>
                <a:tc>
                  <a:txBody>
                    <a:bodyPr/>
                    <a:lstStyle/>
                    <a:p>
                      <a:pPr algn="ctr" fontAlgn="b"/>
                      <a:r>
                        <a:rPr lang="en-US" sz="1800" b="0" i="0" u="none" strike="noStrike" dirty="0">
                          <a:solidFill>
                            <a:srgbClr val="000000"/>
                          </a:solidFill>
                          <a:effectLst/>
                          <a:latin typeface="+mn-lt"/>
                        </a:rPr>
                        <a:t>10-Mar-24</a:t>
                      </a:r>
                    </a:p>
                  </a:txBody>
                  <a:tcPr marL="7620" marR="7620" marT="7620" marB="0" anchor="b"/>
                </a:tc>
                <a:tc>
                  <a:txBody>
                    <a:bodyPr/>
                    <a:lstStyle/>
                    <a:p>
                      <a:pPr marL="0" marR="0" algn="l">
                        <a:spcBef>
                          <a:spcPts val="0"/>
                        </a:spcBef>
                        <a:spcAft>
                          <a:spcPts val="0"/>
                        </a:spcAft>
                      </a:pPr>
                      <a:r>
                        <a:rPr lang="en-US" sz="1800" kern="1200" dirty="0">
                          <a:solidFill>
                            <a:srgbClr val="000000"/>
                          </a:solidFill>
                          <a:effectLst/>
                          <a:latin typeface="+mn-lt"/>
                          <a:ea typeface="Times New Roman" panose="02020603050405020304" pitchFamily="18" charset="0"/>
                          <a:cs typeface="Times New Roman" panose="02020603050405020304" pitchFamily="18" charset="0"/>
                        </a:rPr>
                        <a:t>2</a:t>
                      </a:r>
                      <a:r>
                        <a:rPr lang="en-US" sz="1800" kern="1200" baseline="30000" dirty="0">
                          <a:solidFill>
                            <a:srgbClr val="000000"/>
                          </a:solidFill>
                          <a:effectLst/>
                          <a:latin typeface="+mn-lt"/>
                          <a:ea typeface="Times New Roman" panose="02020603050405020304" pitchFamily="18" charset="0"/>
                          <a:cs typeface="Times New Roman" panose="02020603050405020304" pitchFamily="18" charset="0"/>
                        </a:rPr>
                        <a:t>nd</a:t>
                      </a:r>
                      <a:r>
                        <a:rPr lang="en-US" sz="1800" kern="1200" dirty="0">
                          <a:solidFill>
                            <a:srgbClr val="000000"/>
                          </a:solidFill>
                          <a:effectLst/>
                          <a:latin typeface="+mn-lt"/>
                          <a:ea typeface="Times New Roman" panose="02020603050405020304" pitchFamily="18" charset="0"/>
                          <a:cs typeface="Times New Roman" panose="02020603050405020304" pitchFamily="18" charset="0"/>
                        </a:rPr>
                        <a:t> preaching tour; epistles from 2</a:t>
                      </a:r>
                      <a:r>
                        <a:rPr lang="en-US" sz="1800" kern="1200" baseline="30000" dirty="0">
                          <a:solidFill>
                            <a:srgbClr val="000000"/>
                          </a:solidFill>
                          <a:effectLst/>
                          <a:latin typeface="+mn-lt"/>
                          <a:ea typeface="Times New Roman" panose="02020603050405020304" pitchFamily="18" charset="0"/>
                          <a:cs typeface="Times New Roman" panose="02020603050405020304" pitchFamily="18" charset="0"/>
                        </a:rPr>
                        <a:t>nd</a:t>
                      </a:r>
                      <a:r>
                        <a:rPr lang="en-US" sz="1800" kern="1200" dirty="0">
                          <a:solidFill>
                            <a:srgbClr val="000000"/>
                          </a:solidFill>
                          <a:effectLst/>
                          <a:latin typeface="+mn-lt"/>
                          <a:ea typeface="Times New Roman" panose="02020603050405020304" pitchFamily="18" charset="0"/>
                          <a:cs typeface="Times New Roman" panose="02020603050405020304" pitchFamily="18" charset="0"/>
                        </a:rPr>
                        <a:t> tour</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kern="1200">
                          <a:solidFill>
                            <a:srgbClr val="000000"/>
                          </a:solidFill>
                          <a:effectLst/>
                          <a:latin typeface="+mn-lt"/>
                          <a:ea typeface="Times New Roman" panose="02020603050405020304" pitchFamily="18" charset="0"/>
                          <a:cs typeface="Times New Roman" panose="02020603050405020304" pitchFamily="18" charset="0"/>
                        </a:rPr>
                        <a:t>Acts 15:36 – 18:22; 1&amp;2 Thess.</a:t>
                      </a:r>
                      <a:endParaRPr lang="en-US" sz="18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kern="1200" dirty="0">
                          <a:solidFill>
                            <a:srgbClr val="000000"/>
                          </a:solidFill>
                          <a:effectLst/>
                          <a:latin typeface="+mn-lt"/>
                          <a:ea typeface="Times New Roman" panose="02020603050405020304" pitchFamily="18" charset="0"/>
                          <a:cs typeface="Times New Roman" panose="02020603050405020304" pitchFamily="18" charset="0"/>
                        </a:rPr>
                        <a:t>50 – 54 </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solidFill>
                      <a:srgbClr val="92D050"/>
                    </a:solidFill>
                  </a:tcPr>
                </a:tc>
              </a:tr>
              <a:tr h="330050">
                <a:tc>
                  <a:txBody>
                    <a:bodyPr/>
                    <a:lstStyle/>
                    <a:p>
                      <a:r>
                        <a:rPr lang="en-US" sz="1800" dirty="0" smtClean="0">
                          <a:latin typeface="+mn-lt"/>
                        </a:rPr>
                        <a:t>6</a:t>
                      </a:r>
                      <a:endParaRPr lang="en-US" sz="1800" dirty="0">
                        <a:latin typeface="+mn-lt"/>
                      </a:endParaRPr>
                    </a:p>
                  </a:txBody>
                  <a:tcPr/>
                </a:tc>
                <a:tc>
                  <a:txBody>
                    <a:bodyPr/>
                    <a:lstStyle/>
                    <a:p>
                      <a:pPr algn="ctr" fontAlgn="b"/>
                      <a:r>
                        <a:rPr lang="en-US" sz="1800" b="0" i="0" u="none" strike="noStrike" dirty="0">
                          <a:solidFill>
                            <a:srgbClr val="000000"/>
                          </a:solidFill>
                          <a:effectLst/>
                          <a:latin typeface="+mn-lt"/>
                        </a:rPr>
                        <a:t>13-Mar-24</a:t>
                      </a:r>
                    </a:p>
                  </a:txBody>
                  <a:tcPr marL="7620" marR="7620" marT="7620" marB="0" anchor="b"/>
                </a:tc>
                <a:tc>
                  <a:txBody>
                    <a:bodyPr/>
                    <a:lstStyle/>
                    <a:p>
                      <a:pPr marL="0" marR="0" algn="l">
                        <a:spcBef>
                          <a:spcPts val="0"/>
                        </a:spcBef>
                        <a:spcAft>
                          <a:spcPts val="0"/>
                        </a:spcAft>
                      </a:pPr>
                      <a:r>
                        <a:rPr lang="en-US" sz="1800" kern="1200">
                          <a:solidFill>
                            <a:srgbClr val="000000"/>
                          </a:solidFill>
                          <a:effectLst/>
                          <a:latin typeface="+mn-lt"/>
                          <a:ea typeface="Times New Roman" panose="02020603050405020304" pitchFamily="18" charset="0"/>
                          <a:cs typeface="Times New Roman" panose="02020603050405020304" pitchFamily="18" charset="0"/>
                        </a:rPr>
                        <a:t>2</a:t>
                      </a:r>
                      <a:r>
                        <a:rPr lang="en-US" sz="1800" kern="1200" baseline="30000">
                          <a:solidFill>
                            <a:srgbClr val="000000"/>
                          </a:solidFill>
                          <a:effectLst/>
                          <a:latin typeface="+mn-lt"/>
                          <a:ea typeface="Times New Roman" panose="02020603050405020304" pitchFamily="18" charset="0"/>
                          <a:cs typeface="Times New Roman" panose="02020603050405020304" pitchFamily="18" charset="0"/>
                        </a:rPr>
                        <a:t>nd</a:t>
                      </a:r>
                      <a:r>
                        <a:rPr lang="en-US" sz="1800" kern="1200">
                          <a:solidFill>
                            <a:srgbClr val="000000"/>
                          </a:solidFill>
                          <a:effectLst/>
                          <a:latin typeface="+mn-lt"/>
                          <a:ea typeface="Times New Roman" panose="02020603050405020304" pitchFamily="18" charset="0"/>
                          <a:cs typeface="Times New Roman" panose="02020603050405020304" pitchFamily="18" charset="0"/>
                        </a:rPr>
                        <a:t> preaching tour; epistles from 2</a:t>
                      </a:r>
                      <a:r>
                        <a:rPr lang="en-US" sz="1800" kern="1200" baseline="30000">
                          <a:solidFill>
                            <a:srgbClr val="000000"/>
                          </a:solidFill>
                          <a:effectLst/>
                          <a:latin typeface="+mn-lt"/>
                          <a:ea typeface="Times New Roman" panose="02020603050405020304" pitchFamily="18" charset="0"/>
                          <a:cs typeface="Times New Roman" panose="02020603050405020304" pitchFamily="18" charset="0"/>
                        </a:rPr>
                        <a:t>nd</a:t>
                      </a:r>
                      <a:r>
                        <a:rPr lang="en-US" sz="1800" kern="1200">
                          <a:solidFill>
                            <a:srgbClr val="000000"/>
                          </a:solidFill>
                          <a:effectLst/>
                          <a:latin typeface="+mn-lt"/>
                          <a:ea typeface="Times New Roman" panose="02020603050405020304" pitchFamily="18" charset="0"/>
                          <a:cs typeface="Times New Roman" panose="02020603050405020304" pitchFamily="18" charset="0"/>
                        </a:rPr>
                        <a:t> tour</a:t>
                      </a:r>
                      <a:endParaRPr lang="en-US" sz="18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kern="1200">
                          <a:solidFill>
                            <a:srgbClr val="000000"/>
                          </a:solidFill>
                          <a:effectLst/>
                          <a:latin typeface="+mn-lt"/>
                          <a:ea typeface="Times New Roman" panose="02020603050405020304" pitchFamily="18" charset="0"/>
                          <a:cs typeface="Times New Roman" panose="02020603050405020304" pitchFamily="18" charset="0"/>
                        </a:rPr>
                        <a:t>Acts 15:36 – 18:22; 1&amp;2 Thess.</a:t>
                      </a:r>
                      <a:endParaRPr lang="en-US" sz="18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kern="1200" dirty="0">
                          <a:solidFill>
                            <a:srgbClr val="000000"/>
                          </a:solidFill>
                          <a:effectLst/>
                          <a:latin typeface="+mn-lt"/>
                          <a:ea typeface="Times New Roman" panose="02020603050405020304" pitchFamily="18" charset="0"/>
                          <a:cs typeface="Times New Roman" panose="02020603050405020304" pitchFamily="18" charset="0"/>
                        </a:rPr>
                        <a:t>50 – 54 </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solidFill>
                      <a:srgbClr val="92D050"/>
                    </a:solidFill>
                  </a:tcPr>
                </a:tc>
              </a:tr>
              <a:tr h="386320">
                <a:tc>
                  <a:txBody>
                    <a:bodyPr/>
                    <a:lstStyle/>
                    <a:p>
                      <a:r>
                        <a:rPr lang="en-US" sz="1800" dirty="0" smtClean="0">
                          <a:latin typeface="+mn-lt"/>
                        </a:rPr>
                        <a:t>7</a:t>
                      </a:r>
                      <a:endParaRPr lang="en-US" sz="1800" dirty="0">
                        <a:latin typeface="+mn-lt"/>
                      </a:endParaRPr>
                    </a:p>
                  </a:txBody>
                  <a:tcPr/>
                </a:tc>
                <a:tc>
                  <a:txBody>
                    <a:bodyPr/>
                    <a:lstStyle/>
                    <a:p>
                      <a:pPr algn="ctr" fontAlgn="b"/>
                      <a:r>
                        <a:rPr lang="en-US" sz="1800" b="0" i="0" u="none" strike="noStrike" dirty="0">
                          <a:solidFill>
                            <a:srgbClr val="000000"/>
                          </a:solidFill>
                          <a:effectLst/>
                          <a:latin typeface="+mn-lt"/>
                        </a:rPr>
                        <a:t>17-Mar-24</a:t>
                      </a:r>
                    </a:p>
                  </a:txBody>
                  <a:tcPr marL="7620" marR="7620" marT="7620" marB="0" anchor="b"/>
                </a:tc>
                <a:tc>
                  <a:txBody>
                    <a:bodyPr/>
                    <a:lstStyle/>
                    <a:p>
                      <a:pPr marL="0" marR="0" algn="l">
                        <a:spcBef>
                          <a:spcPts val="0"/>
                        </a:spcBef>
                        <a:spcAft>
                          <a:spcPts val="0"/>
                        </a:spcAft>
                      </a:pPr>
                      <a:r>
                        <a:rPr lang="en-US" sz="1800" kern="1200" dirty="0">
                          <a:solidFill>
                            <a:srgbClr val="000000"/>
                          </a:solidFill>
                          <a:effectLst/>
                          <a:latin typeface="+mn-lt"/>
                          <a:ea typeface="Times New Roman" panose="02020603050405020304" pitchFamily="18" charset="0"/>
                          <a:cs typeface="Times New Roman" panose="02020603050405020304" pitchFamily="18" charset="0"/>
                        </a:rPr>
                        <a:t>3</a:t>
                      </a:r>
                      <a:r>
                        <a:rPr lang="en-US" sz="1800" kern="1200" baseline="30000" dirty="0">
                          <a:solidFill>
                            <a:srgbClr val="000000"/>
                          </a:solidFill>
                          <a:effectLst/>
                          <a:latin typeface="+mn-lt"/>
                          <a:ea typeface="Times New Roman" panose="02020603050405020304" pitchFamily="18" charset="0"/>
                          <a:cs typeface="Times New Roman" panose="02020603050405020304" pitchFamily="18" charset="0"/>
                        </a:rPr>
                        <a:t>rd</a:t>
                      </a:r>
                      <a:r>
                        <a:rPr lang="en-US" sz="1800" kern="1200" dirty="0">
                          <a:solidFill>
                            <a:srgbClr val="000000"/>
                          </a:solidFill>
                          <a:effectLst/>
                          <a:latin typeface="+mn-lt"/>
                          <a:ea typeface="Times New Roman" panose="02020603050405020304" pitchFamily="18" charset="0"/>
                          <a:cs typeface="Times New Roman" panose="02020603050405020304" pitchFamily="18" charset="0"/>
                        </a:rPr>
                        <a:t> preaching tour; epistles from 3</a:t>
                      </a:r>
                      <a:r>
                        <a:rPr lang="en-US" sz="1800" kern="1200" baseline="30000" dirty="0">
                          <a:solidFill>
                            <a:srgbClr val="000000"/>
                          </a:solidFill>
                          <a:effectLst/>
                          <a:latin typeface="+mn-lt"/>
                          <a:ea typeface="Times New Roman" panose="02020603050405020304" pitchFamily="18" charset="0"/>
                          <a:cs typeface="Times New Roman" panose="02020603050405020304" pitchFamily="18" charset="0"/>
                        </a:rPr>
                        <a:t>rd</a:t>
                      </a:r>
                      <a:r>
                        <a:rPr lang="en-US" sz="1800" kern="1200" dirty="0">
                          <a:solidFill>
                            <a:srgbClr val="000000"/>
                          </a:solidFill>
                          <a:effectLst/>
                          <a:latin typeface="+mn-lt"/>
                          <a:ea typeface="Times New Roman" panose="02020603050405020304" pitchFamily="18" charset="0"/>
                          <a:cs typeface="Times New Roman" panose="02020603050405020304" pitchFamily="18" charset="0"/>
                        </a:rPr>
                        <a:t> tour</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kern="1200" dirty="0">
                          <a:solidFill>
                            <a:srgbClr val="000000"/>
                          </a:solidFill>
                          <a:effectLst/>
                          <a:latin typeface="+mn-lt"/>
                          <a:ea typeface="Times New Roman" panose="02020603050405020304" pitchFamily="18" charset="0"/>
                          <a:cs typeface="Times New Roman" panose="02020603050405020304" pitchFamily="18" charset="0"/>
                        </a:rPr>
                        <a:t>Acts 18:23 – 20:38; Romans, 1&amp;2 Cor.</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kern="1200" dirty="0">
                          <a:solidFill>
                            <a:srgbClr val="000000"/>
                          </a:solidFill>
                          <a:effectLst/>
                          <a:latin typeface="+mn-lt"/>
                          <a:ea typeface="Times New Roman" panose="02020603050405020304" pitchFamily="18" charset="0"/>
                          <a:cs typeface="Times New Roman" panose="02020603050405020304" pitchFamily="18" charset="0"/>
                        </a:rPr>
                        <a:t>54 – 58</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solidFill>
                      <a:srgbClr val="00B050"/>
                    </a:solidFill>
                  </a:tcPr>
                </a:tc>
              </a:tr>
              <a:tr h="319228">
                <a:tc>
                  <a:txBody>
                    <a:bodyPr/>
                    <a:lstStyle/>
                    <a:p>
                      <a:endParaRPr lang="en-US" sz="1800">
                        <a:latin typeface="+mn-lt"/>
                      </a:endParaRPr>
                    </a:p>
                  </a:txBody>
                  <a:tcPr/>
                </a:tc>
                <a:tc>
                  <a:txBody>
                    <a:bodyPr/>
                    <a:lstStyle/>
                    <a:p>
                      <a:pPr algn="ctr" fontAlgn="b"/>
                      <a:r>
                        <a:rPr lang="en-US" sz="1800" b="0" i="0" u="none" strike="noStrike" dirty="0">
                          <a:solidFill>
                            <a:srgbClr val="000000"/>
                          </a:solidFill>
                          <a:effectLst/>
                          <a:latin typeface="+mn-lt"/>
                        </a:rPr>
                        <a:t>20-Mar-24</a:t>
                      </a:r>
                    </a:p>
                  </a:txBody>
                  <a:tcPr marL="7620" marR="7620" marT="7620" marB="0" anchor="b"/>
                </a:tc>
                <a:tc>
                  <a:txBody>
                    <a:bodyPr/>
                    <a:lstStyle/>
                    <a:p>
                      <a:r>
                        <a:rPr lang="en-US" sz="1800" dirty="0" smtClean="0">
                          <a:latin typeface="+mn-lt"/>
                        </a:rPr>
                        <a:t>(No</a:t>
                      </a:r>
                      <a:r>
                        <a:rPr lang="en-US" sz="1800" baseline="0" dirty="0" smtClean="0">
                          <a:latin typeface="+mn-lt"/>
                        </a:rPr>
                        <a:t> class)</a:t>
                      </a:r>
                      <a:endParaRPr lang="en-US" sz="1800" dirty="0">
                        <a:latin typeface="+mn-lt"/>
                      </a:endParaRPr>
                    </a:p>
                  </a:txBody>
                  <a:tcPr/>
                </a:tc>
                <a:tc>
                  <a:txBody>
                    <a:bodyPr/>
                    <a:lstStyle/>
                    <a:p>
                      <a:endParaRPr lang="en-US" sz="1800" dirty="0">
                        <a:latin typeface="+mn-lt"/>
                      </a:endParaRPr>
                    </a:p>
                  </a:txBody>
                  <a:tcPr/>
                </a:tc>
                <a:tc>
                  <a:txBody>
                    <a:bodyPr/>
                    <a:lstStyle/>
                    <a:p>
                      <a:endParaRPr lang="en-US" sz="1800" dirty="0">
                        <a:latin typeface="+mn-lt"/>
                      </a:endParaRPr>
                    </a:p>
                  </a:txBody>
                  <a:tcPr/>
                </a:tc>
              </a:tr>
              <a:tr h="407864">
                <a:tc>
                  <a:txBody>
                    <a:bodyPr/>
                    <a:lstStyle/>
                    <a:p>
                      <a:r>
                        <a:rPr lang="en-US" sz="1800" dirty="0" smtClean="0">
                          <a:latin typeface="+mn-lt"/>
                        </a:rPr>
                        <a:t>8</a:t>
                      </a:r>
                      <a:endParaRPr lang="en-US" sz="1800" dirty="0">
                        <a:latin typeface="+mn-lt"/>
                      </a:endParaRPr>
                    </a:p>
                  </a:txBody>
                  <a:tcPr/>
                </a:tc>
                <a:tc>
                  <a:txBody>
                    <a:bodyPr/>
                    <a:lstStyle/>
                    <a:p>
                      <a:pPr algn="ctr" fontAlgn="b"/>
                      <a:r>
                        <a:rPr lang="en-US" sz="1800" b="0" i="0" u="none" strike="noStrike" dirty="0">
                          <a:solidFill>
                            <a:srgbClr val="000000"/>
                          </a:solidFill>
                          <a:effectLst/>
                          <a:latin typeface="+mn-lt"/>
                        </a:rPr>
                        <a:t>24-Mar-24</a:t>
                      </a:r>
                    </a:p>
                  </a:txBody>
                  <a:tcPr marL="7620" marR="7620" marT="7620" marB="0" anchor="b"/>
                </a:tc>
                <a:tc>
                  <a:txBody>
                    <a:bodyPr/>
                    <a:lstStyle/>
                    <a:p>
                      <a:pPr marL="0" marR="0" algn="l">
                        <a:spcBef>
                          <a:spcPts val="0"/>
                        </a:spcBef>
                        <a:spcAft>
                          <a:spcPts val="0"/>
                        </a:spcAft>
                      </a:pPr>
                      <a:r>
                        <a:rPr lang="en-US" sz="1800" kern="1200">
                          <a:solidFill>
                            <a:srgbClr val="000000"/>
                          </a:solidFill>
                          <a:effectLst/>
                          <a:latin typeface="+mn-lt"/>
                          <a:ea typeface="Times New Roman" panose="02020603050405020304" pitchFamily="18" charset="0"/>
                          <a:cs typeface="Times New Roman" panose="02020603050405020304" pitchFamily="18" charset="0"/>
                        </a:rPr>
                        <a:t>3</a:t>
                      </a:r>
                      <a:r>
                        <a:rPr lang="en-US" sz="1800" kern="1200" baseline="30000">
                          <a:solidFill>
                            <a:srgbClr val="000000"/>
                          </a:solidFill>
                          <a:effectLst/>
                          <a:latin typeface="+mn-lt"/>
                          <a:ea typeface="Times New Roman" panose="02020603050405020304" pitchFamily="18" charset="0"/>
                          <a:cs typeface="Times New Roman" panose="02020603050405020304" pitchFamily="18" charset="0"/>
                        </a:rPr>
                        <a:t>rd</a:t>
                      </a:r>
                      <a:r>
                        <a:rPr lang="en-US" sz="1800" kern="1200">
                          <a:solidFill>
                            <a:srgbClr val="000000"/>
                          </a:solidFill>
                          <a:effectLst/>
                          <a:latin typeface="+mn-lt"/>
                          <a:ea typeface="Times New Roman" panose="02020603050405020304" pitchFamily="18" charset="0"/>
                          <a:cs typeface="Times New Roman" panose="02020603050405020304" pitchFamily="18" charset="0"/>
                        </a:rPr>
                        <a:t> preaching tour; epistles from 3</a:t>
                      </a:r>
                      <a:r>
                        <a:rPr lang="en-US" sz="1800" kern="1200" baseline="30000">
                          <a:solidFill>
                            <a:srgbClr val="000000"/>
                          </a:solidFill>
                          <a:effectLst/>
                          <a:latin typeface="+mn-lt"/>
                          <a:ea typeface="Times New Roman" panose="02020603050405020304" pitchFamily="18" charset="0"/>
                          <a:cs typeface="Times New Roman" panose="02020603050405020304" pitchFamily="18" charset="0"/>
                        </a:rPr>
                        <a:t>rd</a:t>
                      </a:r>
                      <a:r>
                        <a:rPr lang="en-US" sz="1800" kern="1200">
                          <a:solidFill>
                            <a:srgbClr val="000000"/>
                          </a:solidFill>
                          <a:effectLst/>
                          <a:latin typeface="+mn-lt"/>
                          <a:ea typeface="Times New Roman" panose="02020603050405020304" pitchFamily="18" charset="0"/>
                          <a:cs typeface="Times New Roman" panose="02020603050405020304" pitchFamily="18" charset="0"/>
                        </a:rPr>
                        <a:t> tour</a:t>
                      </a:r>
                      <a:endParaRPr lang="en-US" sz="18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kern="1200">
                          <a:solidFill>
                            <a:srgbClr val="000000"/>
                          </a:solidFill>
                          <a:effectLst/>
                          <a:latin typeface="+mn-lt"/>
                          <a:ea typeface="Times New Roman" panose="02020603050405020304" pitchFamily="18" charset="0"/>
                          <a:cs typeface="Times New Roman" panose="02020603050405020304" pitchFamily="18" charset="0"/>
                        </a:rPr>
                        <a:t>Acts 18:23 – 20:38; Romans, 1&amp;2 Cor.</a:t>
                      </a:r>
                      <a:endParaRPr lang="en-US" sz="18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kern="1200" dirty="0">
                          <a:solidFill>
                            <a:srgbClr val="000000"/>
                          </a:solidFill>
                          <a:effectLst/>
                          <a:latin typeface="+mn-lt"/>
                          <a:ea typeface="Times New Roman" panose="02020603050405020304" pitchFamily="18" charset="0"/>
                          <a:cs typeface="Times New Roman" panose="02020603050405020304" pitchFamily="18" charset="0"/>
                        </a:rPr>
                        <a:t>54 – 58</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solidFill>
                      <a:srgbClr val="00B050"/>
                    </a:solidFill>
                  </a:tcPr>
                </a:tc>
              </a:tr>
              <a:tr h="313818">
                <a:tc>
                  <a:txBody>
                    <a:bodyPr/>
                    <a:lstStyle/>
                    <a:p>
                      <a:r>
                        <a:rPr lang="en-US" sz="1800" dirty="0" smtClean="0">
                          <a:latin typeface="+mn-lt"/>
                        </a:rPr>
                        <a:t>9</a:t>
                      </a:r>
                      <a:endParaRPr lang="en-US" sz="1800" dirty="0">
                        <a:latin typeface="+mn-lt"/>
                      </a:endParaRPr>
                    </a:p>
                  </a:txBody>
                  <a:tcPr/>
                </a:tc>
                <a:tc>
                  <a:txBody>
                    <a:bodyPr/>
                    <a:lstStyle/>
                    <a:p>
                      <a:pPr algn="ctr" fontAlgn="b"/>
                      <a:r>
                        <a:rPr lang="en-US" sz="1800" b="0" i="0" u="none" strike="noStrike" dirty="0">
                          <a:solidFill>
                            <a:srgbClr val="000000"/>
                          </a:solidFill>
                          <a:effectLst/>
                          <a:latin typeface="+mn-lt"/>
                        </a:rPr>
                        <a:t>27-Mar-24</a:t>
                      </a:r>
                    </a:p>
                  </a:txBody>
                  <a:tcPr marL="7620" marR="7620" marT="7620" marB="0" anchor="b"/>
                </a:tc>
                <a:tc>
                  <a:txBody>
                    <a:bodyPr/>
                    <a:lstStyle/>
                    <a:p>
                      <a:pPr marL="0" marR="0" algn="l">
                        <a:spcBef>
                          <a:spcPts val="0"/>
                        </a:spcBef>
                        <a:spcAft>
                          <a:spcPts val="0"/>
                        </a:spcAft>
                      </a:pPr>
                      <a:r>
                        <a:rPr lang="en-US" sz="1800" kern="1200">
                          <a:solidFill>
                            <a:srgbClr val="000000"/>
                          </a:solidFill>
                          <a:effectLst/>
                          <a:latin typeface="+mn-lt"/>
                          <a:ea typeface="Times New Roman" panose="02020603050405020304" pitchFamily="18" charset="0"/>
                          <a:cs typeface="Times New Roman" panose="02020603050405020304" pitchFamily="18" charset="0"/>
                        </a:rPr>
                        <a:t>Imprisonment in Caesarea</a:t>
                      </a:r>
                      <a:endParaRPr lang="en-US" sz="18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kern="1200">
                          <a:solidFill>
                            <a:srgbClr val="000000"/>
                          </a:solidFill>
                          <a:effectLst/>
                          <a:latin typeface="+mn-lt"/>
                          <a:ea typeface="Times New Roman" panose="02020603050405020304" pitchFamily="18" charset="0"/>
                          <a:cs typeface="Times New Roman" panose="02020603050405020304" pitchFamily="18" charset="0"/>
                        </a:rPr>
                        <a:t>Acts 21-26</a:t>
                      </a:r>
                      <a:endParaRPr lang="en-US" sz="18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kern="1200" dirty="0">
                          <a:solidFill>
                            <a:srgbClr val="000000"/>
                          </a:solidFill>
                          <a:effectLst/>
                          <a:latin typeface="+mn-lt"/>
                          <a:ea typeface="Times New Roman" panose="02020603050405020304" pitchFamily="18" charset="0"/>
                          <a:cs typeface="Times New Roman" panose="02020603050405020304" pitchFamily="18" charset="0"/>
                        </a:rPr>
                        <a:t>58 – 59</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solidFill>
                      <a:srgbClr val="00B0F0"/>
                    </a:solidFill>
                  </a:tcPr>
                </a:tc>
              </a:tr>
              <a:tr h="407864">
                <a:tc>
                  <a:txBody>
                    <a:bodyPr/>
                    <a:lstStyle/>
                    <a:p>
                      <a:r>
                        <a:rPr lang="en-US" sz="1800" dirty="0" smtClean="0">
                          <a:latin typeface="+mn-lt"/>
                        </a:rPr>
                        <a:t>10</a:t>
                      </a:r>
                      <a:endParaRPr lang="en-US" sz="1800" dirty="0">
                        <a:latin typeface="+mn-lt"/>
                      </a:endParaRPr>
                    </a:p>
                  </a:txBody>
                  <a:tcPr/>
                </a:tc>
                <a:tc>
                  <a:txBody>
                    <a:bodyPr/>
                    <a:lstStyle/>
                    <a:p>
                      <a:pPr algn="ctr" fontAlgn="b"/>
                      <a:r>
                        <a:rPr lang="en-US" sz="1800" b="0" i="0" u="none" strike="noStrike" dirty="0">
                          <a:solidFill>
                            <a:srgbClr val="000000"/>
                          </a:solidFill>
                          <a:effectLst/>
                          <a:latin typeface="+mn-lt"/>
                        </a:rPr>
                        <a:t>31-Mar-24</a:t>
                      </a:r>
                    </a:p>
                  </a:txBody>
                  <a:tcPr marL="7620" marR="7620" marT="7620" marB="0" anchor="b"/>
                </a:tc>
                <a:tc>
                  <a:txBody>
                    <a:bodyPr/>
                    <a:lstStyle/>
                    <a:p>
                      <a:pPr marL="0" marR="0" algn="l">
                        <a:spcBef>
                          <a:spcPts val="0"/>
                        </a:spcBef>
                        <a:spcAft>
                          <a:spcPts val="0"/>
                        </a:spcAft>
                      </a:pPr>
                      <a:r>
                        <a:rPr lang="en-US" sz="1800" kern="1200" dirty="0">
                          <a:solidFill>
                            <a:srgbClr val="000000"/>
                          </a:solidFill>
                          <a:effectLst/>
                          <a:latin typeface="+mn-lt"/>
                          <a:ea typeface="Times New Roman" panose="02020603050405020304" pitchFamily="18" charset="0"/>
                          <a:cs typeface="Times New Roman" panose="02020603050405020304" pitchFamily="18" charset="0"/>
                        </a:rPr>
                        <a:t>Journey to Rome; prison epistles </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kern="1200">
                          <a:solidFill>
                            <a:srgbClr val="000000"/>
                          </a:solidFill>
                          <a:effectLst/>
                          <a:latin typeface="+mn-lt"/>
                          <a:ea typeface="Times New Roman" panose="02020603050405020304" pitchFamily="18" charset="0"/>
                          <a:cs typeface="Times New Roman" panose="02020603050405020304" pitchFamily="18" charset="0"/>
                        </a:rPr>
                        <a:t>Acts 27-28</a:t>
                      </a:r>
                      <a:r>
                        <a:rPr lang="en-US" sz="1800" kern="1200">
                          <a:solidFill>
                            <a:srgbClr val="000000"/>
                          </a:solidFill>
                          <a:effectLst/>
                          <a:latin typeface="+mn-lt"/>
                          <a:ea typeface="Times New Roman" panose="02020603050405020304" pitchFamily="18" charset="0"/>
                          <a:cs typeface="Calibri" panose="020F0502020204030204" pitchFamily="34" charset="0"/>
                        </a:rPr>
                        <a:t>; </a:t>
                      </a:r>
                      <a:r>
                        <a:rPr lang="en-US" sz="1800" kern="1200">
                          <a:solidFill>
                            <a:srgbClr val="000000"/>
                          </a:solidFill>
                          <a:effectLst/>
                          <a:latin typeface="+mn-lt"/>
                          <a:ea typeface="Times New Roman" panose="02020603050405020304" pitchFamily="18" charset="0"/>
                          <a:cs typeface="Times New Roman" panose="02020603050405020304" pitchFamily="18" charset="0"/>
                        </a:rPr>
                        <a:t>Eph., Phi., Col., Phlm.</a:t>
                      </a:r>
                      <a:endParaRPr lang="en-US" sz="18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kern="1200" dirty="0">
                          <a:solidFill>
                            <a:srgbClr val="000000"/>
                          </a:solidFill>
                          <a:effectLst/>
                          <a:latin typeface="+mn-lt"/>
                          <a:ea typeface="Calibri" panose="020F0502020204030204" pitchFamily="34" charset="0"/>
                          <a:cs typeface="Calibri" panose="020F0502020204030204" pitchFamily="34" charset="0"/>
                        </a:rPr>
                        <a:t>60 – 61</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solidFill>
                      <a:srgbClr val="0070C0"/>
                    </a:solidFill>
                  </a:tcPr>
                </a:tc>
              </a:tr>
              <a:tr h="442368">
                <a:tc>
                  <a:txBody>
                    <a:bodyPr/>
                    <a:lstStyle/>
                    <a:p>
                      <a:r>
                        <a:rPr lang="en-US" sz="1800" dirty="0" smtClean="0">
                          <a:latin typeface="+mn-lt"/>
                        </a:rPr>
                        <a:t>11</a:t>
                      </a:r>
                      <a:endParaRPr lang="en-US" sz="1800" dirty="0">
                        <a:latin typeface="+mn-lt"/>
                      </a:endParaRPr>
                    </a:p>
                  </a:txBody>
                  <a:tcPr/>
                </a:tc>
                <a:tc>
                  <a:txBody>
                    <a:bodyPr/>
                    <a:lstStyle/>
                    <a:p>
                      <a:pPr algn="ctr" fontAlgn="b"/>
                      <a:r>
                        <a:rPr lang="en-US" sz="1800" b="0" i="0" u="none" strike="noStrike" dirty="0">
                          <a:solidFill>
                            <a:srgbClr val="000000"/>
                          </a:solidFill>
                          <a:effectLst/>
                          <a:latin typeface="+mn-lt"/>
                        </a:rPr>
                        <a:t>3-Apr-24</a:t>
                      </a:r>
                    </a:p>
                  </a:txBody>
                  <a:tcPr marL="7620" marR="7620" marT="7620" marB="0" anchor="b"/>
                </a:tc>
                <a:tc>
                  <a:txBody>
                    <a:bodyPr/>
                    <a:lstStyle/>
                    <a:p>
                      <a:pPr marL="0" marR="0" algn="l">
                        <a:spcBef>
                          <a:spcPts val="0"/>
                        </a:spcBef>
                        <a:spcAft>
                          <a:spcPts val="0"/>
                        </a:spcAft>
                      </a:pPr>
                      <a:r>
                        <a:rPr lang="en-US" sz="1800" kern="1200" dirty="0">
                          <a:solidFill>
                            <a:srgbClr val="000000"/>
                          </a:solidFill>
                          <a:effectLst/>
                          <a:latin typeface="+mn-lt"/>
                          <a:ea typeface="Times New Roman" panose="02020603050405020304" pitchFamily="18" charset="0"/>
                          <a:cs typeface="Times New Roman" panose="02020603050405020304" pitchFamily="18" charset="0"/>
                        </a:rPr>
                        <a:t>Journey to Rome; prison epistles </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kern="1200">
                          <a:solidFill>
                            <a:srgbClr val="000000"/>
                          </a:solidFill>
                          <a:effectLst/>
                          <a:latin typeface="+mn-lt"/>
                          <a:ea typeface="Times New Roman" panose="02020603050405020304" pitchFamily="18" charset="0"/>
                          <a:cs typeface="Times New Roman" panose="02020603050405020304" pitchFamily="18" charset="0"/>
                        </a:rPr>
                        <a:t>Acts 27-28</a:t>
                      </a:r>
                      <a:r>
                        <a:rPr lang="en-US" sz="1800" kern="1200">
                          <a:solidFill>
                            <a:srgbClr val="000000"/>
                          </a:solidFill>
                          <a:effectLst/>
                          <a:latin typeface="+mn-lt"/>
                          <a:ea typeface="Times New Roman" panose="02020603050405020304" pitchFamily="18" charset="0"/>
                          <a:cs typeface="Calibri" panose="020F0502020204030204" pitchFamily="34" charset="0"/>
                        </a:rPr>
                        <a:t>; </a:t>
                      </a:r>
                      <a:r>
                        <a:rPr lang="en-US" sz="1800" kern="1200">
                          <a:solidFill>
                            <a:srgbClr val="000000"/>
                          </a:solidFill>
                          <a:effectLst/>
                          <a:latin typeface="+mn-lt"/>
                          <a:ea typeface="Times New Roman" panose="02020603050405020304" pitchFamily="18" charset="0"/>
                          <a:cs typeface="Times New Roman" panose="02020603050405020304" pitchFamily="18" charset="0"/>
                        </a:rPr>
                        <a:t>Eph., Phi., Col., Phlm.</a:t>
                      </a:r>
                      <a:endParaRPr lang="en-US" sz="18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kern="1200" dirty="0">
                          <a:solidFill>
                            <a:srgbClr val="000000"/>
                          </a:solidFill>
                          <a:effectLst/>
                          <a:latin typeface="+mn-lt"/>
                          <a:ea typeface="Calibri" panose="020F0502020204030204" pitchFamily="34" charset="0"/>
                          <a:cs typeface="Calibri" panose="020F0502020204030204" pitchFamily="34" charset="0"/>
                        </a:rPr>
                        <a:t>60 – 61</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solidFill>
                      <a:srgbClr val="0070C0"/>
                    </a:solidFill>
                  </a:tcPr>
                </a:tc>
              </a:tr>
              <a:tr h="395438">
                <a:tc>
                  <a:txBody>
                    <a:bodyPr/>
                    <a:lstStyle/>
                    <a:p>
                      <a:r>
                        <a:rPr lang="en-US" sz="1800" dirty="0" smtClean="0">
                          <a:latin typeface="+mn-lt"/>
                        </a:rPr>
                        <a:t>12</a:t>
                      </a:r>
                      <a:endParaRPr lang="en-US" sz="1800" dirty="0">
                        <a:latin typeface="+mn-lt"/>
                      </a:endParaRPr>
                    </a:p>
                  </a:txBody>
                  <a:tcPr/>
                </a:tc>
                <a:tc>
                  <a:txBody>
                    <a:bodyPr/>
                    <a:lstStyle/>
                    <a:p>
                      <a:pPr algn="ctr" fontAlgn="b"/>
                      <a:r>
                        <a:rPr lang="en-US" sz="1800" b="0" i="0" u="none" strike="noStrike" dirty="0">
                          <a:solidFill>
                            <a:srgbClr val="000000"/>
                          </a:solidFill>
                          <a:effectLst/>
                          <a:latin typeface="+mn-lt"/>
                        </a:rPr>
                        <a:t>7-Apr-24</a:t>
                      </a:r>
                    </a:p>
                  </a:txBody>
                  <a:tcPr marL="7620" marR="7620" marT="7620" marB="0" anchor="b"/>
                </a:tc>
                <a:tc>
                  <a:txBody>
                    <a:bodyPr/>
                    <a:lstStyle/>
                    <a:p>
                      <a:pPr marL="0" marR="0" algn="l">
                        <a:spcBef>
                          <a:spcPts val="0"/>
                        </a:spcBef>
                        <a:spcAft>
                          <a:spcPts val="0"/>
                        </a:spcAft>
                      </a:pPr>
                      <a:r>
                        <a:rPr lang="en-US" sz="1800" kern="1200">
                          <a:solidFill>
                            <a:srgbClr val="000000"/>
                          </a:solidFill>
                          <a:effectLst/>
                          <a:latin typeface="+mn-lt"/>
                          <a:ea typeface="Times New Roman" panose="02020603050405020304" pitchFamily="18" charset="0"/>
                          <a:cs typeface="Times New Roman" panose="02020603050405020304" pitchFamily="18" charset="0"/>
                        </a:rPr>
                        <a:t>Life after Acts; preacher epistles</a:t>
                      </a:r>
                      <a:endParaRPr lang="en-US" sz="18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kern="1200">
                          <a:solidFill>
                            <a:srgbClr val="000000"/>
                          </a:solidFill>
                          <a:effectLst/>
                          <a:latin typeface="+mn-lt"/>
                          <a:ea typeface="Times New Roman" panose="02020603050405020304" pitchFamily="18" charset="0"/>
                          <a:cs typeface="Times New Roman" panose="02020603050405020304" pitchFamily="18" charset="0"/>
                        </a:rPr>
                        <a:t>1&amp;2 Timothy, Titus</a:t>
                      </a:r>
                      <a:endParaRPr lang="en-US" sz="18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kern="1200" dirty="0">
                          <a:solidFill>
                            <a:srgbClr val="000000"/>
                          </a:solidFill>
                          <a:effectLst/>
                          <a:latin typeface="+mn-lt"/>
                          <a:ea typeface="Calibri" panose="020F0502020204030204" pitchFamily="34" charset="0"/>
                          <a:cs typeface="Calibri" panose="020F0502020204030204" pitchFamily="34" charset="0"/>
                        </a:rPr>
                        <a:t>62 – 68</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solidFill>
                      <a:srgbClr val="7030A0"/>
                    </a:solidFill>
                  </a:tcPr>
                </a:tc>
              </a:tr>
              <a:tr h="395438">
                <a:tc>
                  <a:txBody>
                    <a:bodyPr/>
                    <a:lstStyle/>
                    <a:p>
                      <a:r>
                        <a:rPr lang="en-US" sz="1800" dirty="0" smtClean="0">
                          <a:latin typeface="+mn-lt"/>
                        </a:rPr>
                        <a:t>13</a:t>
                      </a:r>
                      <a:endParaRPr lang="en-US" sz="1800" dirty="0">
                        <a:latin typeface="+mn-lt"/>
                      </a:endParaRPr>
                    </a:p>
                  </a:txBody>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n-lt"/>
                        </a:rPr>
                        <a:t>10-Apr-24</a:t>
                      </a:r>
                    </a:p>
                  </a:txBody>
                  <a:tcPr marL="7620" marR="7620" marT="7620" marB="0" anchor="b"/>
                </a:tc>
                <a:tc>
                  <a:txBody>
                    <a:bodyPr/>
                    <a:lstStyle/>
                    <a:p>
                      <a:r>
                        <a:rPr lang="en-US" sz="1800" kern="1200" dirty="0" smtClean="0">
                          <a:solidFill>
                            <a:schemeClr val="dk1"/>
                          </a:solidFill>
                          <a:effectLst/>
                          <a:latin typeface="+mn-lt"/>
                          <a:ea typeface="+mn-ea"/>
                          <a:cs typeface="+mn-cs"/>
                        </a:rPr>
                        <a:t>Overflow and review</a:t>
                      </a:r>
                      <a:endParaRPr lang="en-US" sz="1800" dirty="0">
                        <a:latin typeface="+mn-lt"/>
                      </a:endParaRPr>
                    </a:p>
                  </a:txBody>
                  <a:tcPr/>
                </a:tc>
                <a:tc>
                  <a:txBody>
                    <a:bodyPr/>
                    <a:lstStyle/>
                    <a:p>
                      <a:endParaRPr lang="en-US" sz="1800" dirty="0">
                        <a:latin typeface="+mn-lt"/>
                      </a:endParaRPr>
                    </a:p>
                  </a:txBody>
                  <a:tcPr/>
                </a:tc>
                <a:tc>
                  <a:txBody>
                    <a:bodyPr/>
                    <a:lstStyle/>
                    <a:p>
                      <a:endParaRPr lang="en-US" sz="1800" dirty="0">
                        <a:latin typeface="+mn-lt"/>
                      </a:endParaRPr>
                    </a:p>
                  </a:txBody>
                  <a:tcPr/>
                </a:tc>
              </a:tr>
            </a:tbl>
          </a:graphicData>
        </a:graphic>
      </p:graphicFrame>
    </p:spTree>
    <p:extLst>
      <p:ext uri="{BB962C8B-B14F-4D97-AF65-F5344CB8AC3E}">
        <p14:creationId xmlns:p14="http://schemas.microsoft.com/office/powerpoint/2010/main" val="23965655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1841" y="371533"/>
            <a:ext cx="9518245" cy="943256"/>
          </a:xfrm>
        </p:spPr>
        <p:txBody>
          <a:bodyPr/>
          <a:lstStyle/>
          <a:p>
            <a:r>
              <a:rPr lang="en-US" b="1" dirty="0" smtClean="0"/>
              <a:t>APPROX. TIMELINE – PAUL’S LIFE</a:t>
            </a:r>
            <a:endParaRPr lang="en-US" b="1" dirty="0"/>
          </a:p>
        </p:txBody>
      </p:sp>
      <p:sp>
        <p:nvSpPr>
          <p:cNvPr id="3" name="Subtitle 2"/>
          <p:cNvSpPr>
            <a:spLocks noGrp="1"/>
          </p:cNvSpPr>
          <p:nvPr>
            <p:ph type="subTitle" idx="1"/>
          </p:nvPr>
        </p:nvSpPr>
        <p:spPr>
          <a:xfrm rot="18100872">
            <a:off x="3508822" y="4970217"/>
            <a:ext cx="2090599" cy="481580"/>
          </a:xfrm>
          <a:ln>
            <a:solidFill>
              <a:schemeClr val="tx1"/>
            </a:solidFill>
          </a:ln>
        </p:spPr>
        <p:txBody>
          <a:bodyPr>
            <a:normAutofit/>
          </a:bodyPr>
          <a:lstStyle/>
          <a:p>
            <a:r>
              <a:rPr lang="en-US" cap="none" dirty="0" smtClean="0"/>
              <a:t>Jesus’ death</a:t>
            </a:r>
            <a:endParaRPr lang="en-US" cap="none" dirty="0"/>
          </a:p>
        </p:txBody>
      </p:sp>
      <p:sp>
        <p:nvSpPr>
          <p:cNvPr id="6" name="Subtitle 2"/>
          <p:cNvSpPr txBox="1">
            <a:spLocks/>
          </p:cNvSpPr>
          <p:nvPr/>
        </p:nvSpPr>
        <p:spPr>
          <a:xfrm>
            <a:off x="-113916" y="4068129"/>
            <a:ext cx="584934"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cap="none" dirty="0" smtClean="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0 AD</a:t>
            </a:r>
            <a:endParaRPr lang="en-US" sz="1800" cap="none"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4" name="Right Arrow 3"/>
          <p:cNvSpPr/>
          <p:nvPr/>
        </p:nvSpPr>
        <p:spPr>
          <a:xfrm>
            <a:off x="81158" y="3152497"/>
            <a:ext cx="12006235" cy="486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5749" y="2840592"/>
            <a:ext cx="102802" cy="1109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660855" y="2840591"/>
            <a:ext cx="102802" cy="1109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29659" y="2836525"/>
            <a:ext cx="102802" cy="1109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53558" y="2836526"/>
            <a:ext cx="102802" cy="1109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04198" y="2846241"/>
            <a:ext cx="102802" cy="1109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654838" y="2836526"/>
            <a:ext cx="102802" cy="1109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956118" y="2836526"/>
            <a:ext cx="102802" cy="1109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 name="Rectangle 13"/>
          <p:cNvSpPr/>
          <p:nvPr/>
        </p:nvSpPr>
        <p:spPr>
          <a:xfrm>
            <a:off x="8305478" y="2836526"/>
            <a:ext cx="102802" cy="1109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2"/>
          <p:cNvSpPr txBox="1">
            <a:spLocks/>
          </p:cNvSpPr>
          <p:nvPr/>
        </p:nvSpPr>
        <p:spPr>
          <a:xfrm>
            <a:off x="4758198" y="4068129"/>
            <a:ext cx="584934"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cap="none" dirty="0" smtClean="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30</a:t>
            </a:r>
            <a:endParaRPr lang="en-US" sz="1800" cap="none"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17" name="Subtitle 2"/>
          <p:cNvSpPr txBox="1">
            <a:spLocks/>
          </p:cNvSpPr>
          <p:nvPr/>
        </p:nvSpPr>
        <p:spPr>
          <a:xfrm>
            <a:off x="1488593" y="4068129"/>
            <a:ext cx="584934"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cap="none" dirty="0" smtClean="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10</a:t>
            </a:r>
            <a:endParaRPr lang="en-US" sz="1800" cap="none"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18" name="Subtitle 2"/>
          <p:cNvSpPr txBox="1">
            <a:spLocks/>
          </p:cNvSpPr>
          <p:nvPr/>
        </p:nvSpPr>
        <p:spPr>
          <a:xfrm>
            <a:off x="3112492" y="4068129"/>
            <a:ext cx="584934"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cap="none" dirty="0" smtClean="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20</a:t>
            </a:r>
            <a:endParaRPr lang="en-US" sz="1800" cap="none"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19" name="Subtitle 2"/>
          <p:cNvSpPr txBox="1">
            <a:spLocks/>
          </p:cNvSpPr>
          <p:nvPr/>
        </p:nvSpPr>
        <p:spPr>
          <a:xfrm>
            <a:off x="6413772" y="4068129"/>
            <a:ext cx="584934"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cap="none" dirty="0" smtClean="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40</a:t>
            </a:r>
            <a:endParaRPr lang="en-US" sz="1800" cap="none"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20" name="Subtitle 2"/>
          <p:cNvSpPr txBox="1">
            <a:spLocks/>
          </p:cNvSpPr>
          <p:nvPr/>
        </p:nvSpPr>
        <p:spPr>
          <a:xfrm>
            <a:off x="8064412" y="4068129"/>
            <a:ext cx="584934"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cap="none" dirty="0" smtClean="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50</a:t>
            </a:r>
            <a:endParaRPr lang="en-US" sz="1800" cap="none"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21" name="Subtitle 2"/>
          <p:cNvSpPr txBox="1">
            <a:spLocks/>
          </p:cNvSpPr>
          <p:nvPr/>
        </p:nvSpPr>
        <p:spPr>
          <a:xfrm>
            <a:off x="9715052" y="4068129"/>
            <a:ext cx="584934"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cap="none" dirty="0" smtClean="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60</a:t>
            </a:r>
            <a:endParaRPr lang="en-US" sz="1800" cap="none"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22" name="Subtitle 2"/>
          <p:cNvSpPr txBox="1">
            <a:spLocks/>
          </p:cNvSpPr>
          <p:nvPr/>
        </p:nvSpPr>
        <p:spPr>
          <a:xfrm>
            <a:off x="11419789" y="4068129"/>
            <a:ext cx="584934"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cap="none" dirty="0" smtClean="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70 AD</a:t>
            </a:r>
            <a:endParaRPr lang="en-US" sz="1800" cap="none"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23" name="TextBox 22"/>
          <p:cNvSpPr txBox="1"/>
          <p:nvPr/>
        </p:nvSpPr>
        <p:spPr>
          <a:xfrm>
            <a:off x="75749" y="2726968"/>
            <a:ext cx="5724469" cy="646331"/>
          </a:xfrm>
          <a:prstGeom prst="rect">
            <a:avLst/>
          </a:prstGeom>
          <a:solidFill>
            <a:srgbClr val="FF0000"/>
          </a:solidFill>
        </p:spPr>
        <p:txBody>
          <a:bodyPr wrap="square" rtlCol="0">
            <a:spAutoFit/>
          </a:bodyPr>
          <a:lstStyle/>
          <a:p>
            <a:r>
              <a:rPr lang="en-US" dirty="0" smtClean="0"/>
              <a:t>Birth in Tarsus, education in Jerusalem, zealous Pharisee, persecutor </a:t>
            </a:r>
            <a:endParaRPr lang="en-US" dirty="0"/>
          </a:p>
        </p:txBody>
      </p:sp>
      <p:sp>
        <p:nvSpPr>
          <p:cNvPr id="24" name="Subtitle 2"/>
          <p:cNvSpPr txBox="1">
            <a:spLocks/>
          </p:cNvSpPr>
          <p:nvPr/>
        </p:nvSpPr>
        <p:spPr>
          <a:xfrm rot="18110635">
            <a:off x="3776583" y="5188944"/>
            <a:ext cx="2455229" cy="530470"/>
          </a:xfrm>
          <a:prstGeom prst="rect">
            <a:avLst/>
          </a:prstGeom>
          <a:ln>
            <a:solidFill>
              <a:schemeClr val="tx1"/>
            </a:solidFill>
          </a:ln>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cap="none" dirty="0" smtClean="0"/>
              <a:t>Stephen stoned</a:t>
            </a:r>
            <a:endParaRPr lang="en-US" cap="none" dirty="0"/>
          </a:p>
        </p:txBody>
      </p:sp>
    </p:spTree>
    <p:extLst>
      <p:ext uri="{BB962C8B-B14F-4D97-AF65-F5344CB8AC3E}">
        <p14:creationId xmlns:p14="http://schemas.microsoft.com/office/powerpoint/2010/main" val="35451014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62560"/>
            <a:ext cx="9905998" cy="1005840"/>
          </a:xfrm>
          <a:solidFill>
            <a:schemeClr val="accent1"/>
          </a:solidFill>
        </p:spPr>
        <p:txBody>
          <a:bodyPr/>
          <a:lstStyle/>
          <a:p>
            <a:pPr algn="ctr"/>
            <a:r>
              <a:rPr lang="en-US" dirty="0" smtClean="0"/>
              <a:t>Paul’s youth</a:t>
            </a:r>
            <a:endParaRPr lang="en-US" dirty="0"/>
          </a:p>
        </p:txBody>
      </p:sp>
      <p:sp>
        <p:nvSpPr>
          <p:cNvPr id="3" name="Content Placeholder 2"/>
          <p:cNvSpPr>
            <a:spLocks noGrp="1"/>
          </p:cNvSpPr>
          <p:nvPr>
            <p:ph idx="1"/>
          </p:nvPr>
        </p:nvSpPr>
        <p:spPr>
          <a:xfrm>
            <a:off x="193040" y="1330960"/>
            <a:ext cx="11765280" cy="5323839"/>
          </a:xfrm>
        </p:spPr>
        <p:style>
          <a:lnRef idx="2">
            <a:schemeClr val="accent6">
              <a:shade val="50000"/>
            </a:schemeClr>
          </a:lnRef>
          <a:fillRef idx="1">
            <a:schemeClr val="accent6"/>
          </a:fillRef>
          <a:effectRef idx="0">
            <a:schemeClr val="accent6"/>
          </a:effectRef>
          <a:fontRef idx="minor">
            <a:schemeClr val="lt1"/>
          </a:fontRef>
        </p:style>
        <p:txBody>
          <a:bodyPr>
            <a:normAutofit fontScale="92500" lnSpcReduction="20000"/>
          </a:bodyPr>
          <a:lstStyle/>
          <a:p>
            <a:r>
              <a:rPr lang="en-US" cap="none" dirty="0" smtClean="0">
                <a:solidFill>
                  <a:schemeClr val="bg1"/>
                </a:solidFill>
                <a:cs typeface="Arial" panose="020B0604020202020204" pitchFamily="34" charset="0"/>
              </a:rPr>
              <a:t>Set apart before birth (Gal. 1:15)</a:t>
            </a:r>
          </a:p>
          <a:p>
            <a:r>
              <a:rPr lang="en-US" cap="none" dirty="0" smtClean="0">
                <a:solidFill>
                  <a:schemeClr val="bg1"/>
                </a:solidFill>
                <a:cs typeface="Arial" panose="020B0604020202020204" pitchFamily="34" charset="0"/>
              </a:rPr>
              <a:t>Born in Tarsus</a:t>
            </a:r>
          </a:p>
          <a:p>
            <a:r>
              <a:rPr lang="en-US" cap="none" dirty="0" smtClean="0">
                <a:solidFill>
                  <a:schemeClr val="bg1"/>
                </a:solidFill>
                <a:cs typeface="Arial" panose="020B0604020202020204" pitchFamily="34" charset="0"/>
              </a:rPr>
              <a:t>Probably a few years younger than Jesus</a:t>
            </a:r>
          </a:p>
          <a:p>
            <a:pPr lvl="1"/>
            <a:r>
              <a:rPr lang="en-US" cap="none" dirty="0" smtClean="0">
                <a:solidFill>
                  <a:schemeClr val="bg1"/>
                </a:solidFill>
                <a:cs typeface="Arial" panose="020B0604020202020204" pitchFamily="34" charset="0"/>
              </a:rPr>
              <a:t>Called a young man in Acts 7:58</a:t>
            </a:r>
          </a:p>
          <a:p>
            <a:pPr lvl="1"/>
            <a:r>
              <a:rPr lang="en-US" cap="none" dirty="0" smtClean="0">
                <a:solidFill>
                  <a:schemeClr val="bg1"/>
                </a:solidFill>
                <a:cs typeface="Arial" panose="020B0604020202020204" pitchFamily="34" charset="0"/>
              </a:rPr>
              <a:t>Called an old man in Philemon 1:9</a:t>
            </a:r>
          </a:p>
          <a:p>
            <a:r>
              <a:rPr lang="en-US" cap="none" dirty="0" smtClean="0">
                <a:solidFill>
                  <a:schemeClr val="bg1"/>
                </a:solidFill>
                <a:cs typeface="Arial" panose="020B0604020202020204" pitchFamily="34" charset="0"/>
              </a:rPr>
              <a:t>Parents were Roman citizens (Acts 22:25-28)</a:t>
            </a:r>
          </a:p>
          <a:p>
            <a:r>
              <a:rPr lang="en-US" cap="none" dirty="0" smtClean="0">
                <a:solidFill>
                  <a:schemeClr val="bg1"/>
                </a:solidFill>
                <a:cs typeface="Arial" panose="020B0604020202020204" pitchFamily="34" charset="0"/>
              </a:rPr>
              <a:t>Tarsus was a significant city (Acts 21:39) in Cilicia.  </a:t>
            </a:r>
            <a:r>
              <a:rPr lang="en-US" cap="none" dirty="0" smtClean="0">
                <a:solidFill>
                  <a:srgbClr val="FFFF00"/>
                </a:solidFill>
                <a:cs typeface="Arial" panose="020B0604020202020204" pitchFamily="34" charset="0"/>
              </a:rPr>
              <a:t>Paul knew Greeks.</a:t>
            </a:r>
          </a:p>
          <a:p>
            <a:r>
              <a:rPr lang="en-US" cap="none" dirty="0" smtClean="0">
                <a:solidFill>
                  <a:schemeClr val="bg1"/>
                </a:solidFill>
                <a:cs typeface="Arial" panose="020B0604020202020204" pitchFamily="34" charset="0"/>
              </a:rPr>
              <a:t>Parents were strict Jews (Phi. 3:5).  </a:t>
            </a:r>
            <a:r>
              <a:rPr lang="en-US" cap="none" dirty="0" smtClean="0">
                <a:solidFill>
                  <a:srgbClr val="FFFF00"/>
                </a:solidFill>
                <a:cs typeface="Arial" panose="020B0604020202020204" pitchFamily="34" charset="0"/>
              </a:rPr>
              <a:t>Wealthy? (</a:t>
            </a:r>
            <a:r>
              <a:rPr lang="en-US" cap="none" dirty="0" err="1" smtClean="0">
                <a:solidFill>
                  <a:srgbClr val="FFFF00"/>
                </a:solidFill>
                <a:cs typeface="Arial" panose="020B0604020202020204" pitchFamily="34" charset="0"/>
              </a:rPr>
              <a:t>Php</a:t>
            </a:r>
            <a:r>
              <a:rPr lang="en-US" cap="none" dirty="0" smtClean="0">
                <a:solidFill>
                  <a:srgbClr val="FFFF00"/>
                </a:solidFill>
                <a:cs typeface="Arial" panose="020B0604020202020204" pitchFamily="34" charset="0"/>
              </a:rPr>
              <a:t>. 4:12)</a:t>
            </a:r>
          </a:p>
          <a:p>
            <a:r>
              <a:rPr lang="en-US" cap="none" dirty="0" smtClean="0">
                <a:solidFill>
                  <a:schemeClr val="bg1"/>
                </a:solidFill>
                <a:cs typeface="Arial" panose="020B0604020202020204" pitchFamily="34" charset="0"/>
              </a:rPr>
              <a:t>Learned trade as tent maker (Acts 18:3)</a:t>
            </a:r>
          </a:p>
          <a:p>
            <a:r>
              <a:rPr lang="en-US" cap="none" dirty="0" smtClean="0">
                <a:solidFill>
                  <a:schemeClr val="bg1"/>
                </a:solidFill>
                <a:cs typeface="Arial" panose="020B0604020202020204" pitchFamily="34" charset="0"/>
              </a:rPr>
              <a:t>Sent to be educated in Jerusalem, school of Gamaliel (Acts 22:3)</a:t>
            </a:r>
          </a:p>
          <a:p>
            <a:pPr lvl="1"/>
            <a:r>
              <a:rPr lang="en-US" cap="none" dirty="0" smtClean="0">
                <a:solidFill>
                  <a:schemeClr val="bg1"/>
                </a:solidFill>
                <a:cs typeface="Arial" panose="020B0604020202020204" pitchFamily="34" charset="0"/>
              </a:rPr>
              <a:t>Pharisee (Acts 26:4-5)</a:t>
            </a:r>
          </a:p>
          <a:p>
            <a:r>
              <a:rPr lang="en-US" cap="none" dirty="0" smtClean="0">
                <a:solidFill>
                  <a:schemeClr val="bg1"/>
                </a:solidFill>
                <a:cs typeface="Arial" panose="020B0604020202020204" pitchFamily="34" charset="0"/>
              </a:rPr>
              <a:t>What does his name mean? </a:t>
            </a:r>
            <a:r>
              <a:rPr lang="en-US" cap="none" dirty="0" err="1" smtClean="0">
                <a:solidFill>
                  <a:schemeClr val="bg1"/>
                </a:solidFill>
                <a:cs typeface="Arial" panose="020B0604020202020204" pitchFamily="34" charset="0"/>
              </a:rPr>
              <a:t>Benjaminite</a:t>
            </a:r>
            <a:r>
              <a:rPr lang="en-US" cap="none" dirty="0" smtClean="0">
                <a:solidFill>
                  <a:schemeClr val="bg1"/>
                </a:solidFill>
                <a:cs typeface="Arial" panose="020B0604020202020204" pitchFamily="34" charset="0"/>
              </a:rPr>
              <a:t> (Rom. 11:1), </a:t>
            </a:r>
            <a:r>
              <a:rPr lang="en-US" cap="none" dirty="0" smtClean="0">
                <a:solidFill>
                  <a:srgbClr val="FFFF00"/>
                </a:solidFill>
                <a:cs typeface="Arial" panose="020B0604020202020204" pitchFamily="34" charset="0"/>
              </a:rPr>
              <a:t>persecuting Messiah,</a:t>
            </a:r>
            <a:br>
              <a:rPr lang="en-US" cap="none" dirty="0" smtClean="0">
                <a:solidFill>
                  <a:srgbClr val="FFFF00"/>
                </a:solidFill>
                <a:cs typeface="Arial" panose="020B0604020202020204" pitchFamily="34" charset="0"/>
              </a:rPr>
            </a:br>
            <a:r>
              <a:rPr lang="en-US" cap="none" dirty="0" smtClean="0">
                <a:solidFill>
                  <a:srgbClr val="FFFF00"/>
                </a:solidFill>
                <a:cs typeface="Arial" panose="020B0604020202020204" pitchFamily="34" charset="0"/>
              </a:rPr>
              <a:t>chasing from city to city, slaughtering priests</a:t>
            </a:r>
            <a:r>
              <a:rPr lang="en-US" cap="none" dirty="0" smtClean="0">
                <a:solidFill>
                  <a:schemeClr val="bg1"/>
                </a:solidFill>
                <a:cs typeface="Arial" panose="020B0604020202020204" pitchFamily="34" charset="0"/>
              </a:rPr>
              <a:t> </a:t>
            </a:r>
          </a:p>
          <a:p>
            <a:r>
              <a:rPr lang="en-US" cap="none" dirty="0" smtClean="0">
                <a:solidFill>
                  <a:schemeClr val="bg1"/>
                </a:solidFill>
                <a:cs typeface="Arial" panose="020B0604020202020204" pitchFamily="34" charset="0"/>
              </a:rPr>
              <a:t>It does seem that he was not in Jerusalem at the time of Jesus’ ministry</a:t>
            </a:r>
          </a:p>
          <a:p>
            <a:r>
              <a:rPr lang="en-US" cap="none" dirty="0" smtClean="0">
                <a:solidFill>
                  <a:srgbClr val="FFFF00"/>
                </a:solidFill>
                <a:cs typeface="Arial" panose="020B0604020202020204" pitchFamily="34" charset="0"/>
              </a:rPr>
              <a:t>Was Paul a member of the Sanhedrin?</a:t>
            </a:r>
            <a:endParaRPr lang="en-US" cap="none" dirty="0">
              <a:solidFill>
                <a:srgbClr val="FFFF00"/>
              </a:solidFill>
              <a:cs typeface="Arial" panose="020B0604020202020204" pitchFamily="34" charset="0"/>
            </a:endParaRPr>
          </a:p>
        </p:txBody>
      </p:sp>
      <p:pic>
        <p:nvPicPr>
          <p:cNvPr id="4" name="Picture 3"/>
          <p:cNvPicPr>
            <a:picLocks noChangeAspect="1"/>
          </p:cNvPicPr>
          <p:nvPr/>
        </p:nvPicPr>
        <p:blipFill>
          <a:blip r:embed="rId2"/>
          <a:stretch>
            <a:fillRect/>
          </a:stretch>
        </p:blipFill>
        <p:spPr>
          <a:xfrm>
            <a:off x="9301353" y="0"/>
            <a:ext cx="2890647" cy="6858000"/>
          </a:xfrm>
          <a:prstGeom prst="rect">
            <a:avLst/>
          </a:prstGeom>
        </p:spPr>
      </p:pic>
    </p:spTree>
    <p:extLst>
      <p:ext uri="{BB962C8B-B14F-4D97-AF65-F5344CB8AC3E}">
        <p14:creationId xmlns:p14="http://schemas.microsoft.com/office/powerpoint/2010/main" val="32737786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9493" y="0"/>
            <a:ext cx="9905998" cy="1055579"/>
          </a:xfrm>
        </p:spPr>
        <p:txBody>
          <a:bodyPr/>
          <a:lstStyle/>
          <a:p>
            <a:pPr algn="ctr"/>
            <a:r>
              <a:rPr lang="en-US" dirty="0" smtClean="0">
                <a:solidFill>
                  <a:schemeClr val="bg1"/>
                </a:solidFill>
              </a:rPr>
              <a:t>(attempted) timeline of Paul’s life</a:t>
            </a:r>
            <a:endParaRPr lang="en-US" dirty="0">
              <a:solidFill>
                <a:schemeClr val="bg1"/>
              </a:solidFill>
            </a:endParaRPr>
          </a:p>
        </p:txBody>
      </p:sp>
      <p:sp>
        <p:nvSpPr>
          <p:cNvPr id="3" name="Rectangle 2"/>
          <p:cNvSpPr/>
          <p:nvPr/>
        </p:nvSpPr>
        <p:spPr>
          <a:xfrm>
            <a:off x="6619240" y="1502688"/>
            <a:ext cx="6075680" cy="4801314"/>
          </a:xfrm>
          <a:prstGeom prst="rect">
            <a:avLst/>
          </a:prstGeom>
        </p:spPr>
        <p:txBody>
          <a:bodyPr wrap="square">
            <a:spAutoFit/>
          </a:bodyPr>
          <a:lstStyle/>
          <a:p>
            <a:r>
              <a:rPr lang="en-US" b="1" dirty="0" smtClean="0">
                <a:solidFill>
                  <a:prstClr val="black"/>
                </a:solidFill>
                <a:cs typeface="Arial" panose="020B0604020202020204" pitchFamily="34" charset="0"/>
              </a:rPr>
              <a:t>c. 4 BC		</a:t>
            </a:r>
            <a:r>
              <a:rPr lang="en-US" b="1" i="1" dirty="0" smtClean="0">
                <a:solidFill>
                  <a:prstClr val="black"/>
                </a:solidFill>
                <a:cs typeface="Arial" panose="020B0604020202020204" pitchFamily="34" charset="0"/>
              </a:rPr>
              <a:t>Jesus born</a:t>
            </a:r>
            <a:endParaRPr lang="en-US" b="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c. 0 AD 		Paul born</a:t>
            </a:r>
          </a:p>
          <a:p>
            <a:r>
              <a:rPr lang="en-US" b="1" dirty="0" smtClean="0">
                <a:solidFill>
                  <a:prstClr val="black"/>
                </a:solidFill>
                <a:cs typeface="Arial" panose="020B0604020202020204" pitchFamily="34" charset="0"/>
              </a:rPr>
              <a:t>30			</a:t>
            </a:r>
            <a:r>
              <a:rPr lang="en-US" b="1" i="1" dirty="0" smtClean="0">
                <a:solidFill>
                  <a:prstClr val="black"/>
                </a:solidFill>
                <a:cs typeface="Arial" panose="020B0604020202020204" pitchFamily="34" charset="0"/>
              </a:rPr>
              <a:t>Jesus died, Pentecost</a:t>
            </a:r>
            <a:endParaRPr lang="en-US" b="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31			Stoning of Stephen</a:t>
            </a:r>
          </a:p>
          <a:p>
            <a:r>
              <a:rPr lang="en-US" b="1" dirty="0" smtClean="0">
                <a:solidFill>
                  <a:prstClr val="black"/>
                </a:solidFill>
                <a:cs typeface="Arial" panose="020B0604020202020204" pitchFamily="34" charset="0"/>
              </a:rPr>
              <a:t>33-34		Paul converted in Damascus</a:t>
            </a:r>
          </a:p>
          <a:p>
            <a:r>
              <a:rPr lang="en-US" b="1" dirty="0">
                <a:solidFill>
                  <a:prstClr val="black"/>
                </a:solidFill>
                <a:cs typeface="Arial" panose="020B0604020202020204" pitchFamily="34" charset="0"/>
              </a:rPr>
              <a:t>	</a:t>
            </a:r>
            <a:r>
              <a:rPr lang="en-US" b="1" dirty="0" smtClean="0">
                <a:solidFill>
                  <a:prstClr val="black"/>
                </a:solidFill>
                <a:cs typeface="Arial" panose="020B0604020202020204" pitchFamily="34" charset="0"/>
              </a:rPr>
              <a:t>		Paul goes to Arabia</a:t>
            </a:r>
          </a:p>
          <a:p>
            <a:r>
              <a:rPr lang="en-US" b="1" dirty="0" smtClean="0">
                <a:solidFill>
                  <a:prstClr val="black"/>
                </a:solidFill>
                <a:cs typeface="Arial" panose="020B0604020202020204" pitchFamily="34" charset="0"/>
              </a:rPr>
              <a:t>35			Paul returns to Damascus</a:t>
            </a:r>
          </a:p>
          <a:p>
            <a:r>
              <a:rPr lang="en-US" b="1" dirty="0" smtClean="0">
                <a:solidFill>
                  <a:prstClr val="black"/>
                </a:solidFill>
                <a:cs typeface="Arial" panose="020B0604020202020204" pitchFamily="34" charset="0"/>
              </a:rPr>
              <a:t>36			Paul goes to Jerusalem – 2 weeks</a:t>
            </a:r>
          </a:p>
          <a:p>
            <a:r>
              <a:rPr lang="en-US" b="1" dirty="0" smtClean="0">
                <a:solidFill>
                  <a:prstClr val="black"/>
                </a:solidFill>
                <a:cs typeface="Arial" panose="020B0604020202020204" pitchFamily="34" charset="0"/>
              </a:rPr>
              <a:t>			Paul goes to Tarsus</a:t>
            </a:r>
          </a:p>
          <a:p>
            <a:r>
              <a:rPr lang="en-US" b="1" dirty="0" smtClean="0">
                <a:solidFill>
                  <a:prstClr val="black"/>
                </a:solidFill>
                <a:cs typeface="Arial" panose="020B0604020202020204" pitchFamily="34" charset="0"/>
              </a:rPr>
              <a:t>45			Paul brought to Antioch</a:t>
            </a:r>
          </a:p>
          <a:p>
            <a:r>
              <a:rPr lang="en-US" b="1" dirty="0" smtClean="0">
                <a:solidFill>
                  <a:prstClr val="black"/>
                </a:solidFill>
                <a:cs typeface="Arial" panose="020B0604020202020204" pitchFamily="34" charset="0"/>
              </a:rPr>
              <a:t>46-47		2</a:t>
            </a:r>
            <a:r>
              <a:rPr lang="en-US" b="1" baseline="30000" dirty="0" smtClean="0">
                <a:solidFill>
                  <a:prstClr val="black"/>
                </a:solidFill>
                <a:cs typeface="Arial" panose="020B0604020202020204" pitchFamily="34" charset="0"/>
              </a:rPr>
              <a:t>nd</a:t>
            </a:r>
            <a:r>
              <a:rPr lang="en-US" b="1" dirty="0" smtClean="0">
                <a:solidFill>
                  <a:prstClr val="black"/>
                </a:solidFill>
                <a:cs typeface="Arial" panose="020B0604020202020204" pitchFamily="34" charset="0"/>
              </a:rPr>
              <a:t> visit to Jerusalem. Acts 11, </a:t>
            </a:r>
            <a:r>
              <a:rPr lang="en-US" b="1" dirty="0" smtClean="0">
                <a:solidFill>
                  <a:srgbClr val="FF0000"/>
                </a:solidFill>
                <a:cs typeface="Arial" panose="020B0604020202020204" pitchFamily="34" charset="0"/>
              </a:rPr>
              <a:t>Gal. 2?</a:t>
            </a:r>
          </a:p>
          <a:p>
            <a:r>
              <a:rPr lang="en-US" b="1" dirty="0" smtClean="0">
                <a:solidFill>
                  <a:prstClr val="black"/>
                </a:solidFill>
                <a:cs typeface="Arial" panose="020B0604020202020204" pitchFamily="34" charset="0"/>
              </a:rPr>
              <a:t>			Peter’s visit to Antioch</a:t>
            </a:r>
          </a:p>
          <a:p>
            <a:r>
              <a:rPr lang="en-US" b="1" dirty="0">
                <a:solidFill>
                  <a:prstClr val="black"/>
                </a:solidFill>
                <a:cs typeface="Arial" panose="020B0604020202020204" pitchFamily="34" charset="0"/>
              </a:rPr>
              <a:t>	</a:t>
            </a:r>
            <a:r>
              <a:rPr lang="en-US" b="1" dirty="0" smtClean="0">
                <a:solidFill>
                  <a:prstClr val="black"/>
                </a:solidFill>
                <a:cs typeface="Arial" panose="020B0604020202020204" pitchFamily="34" charset="0"/>
              </a:rPr>
              <a:t>		</a:t>
            </a:r>
            <a:r>
              <a:rPr lang="en-US" b="1" i="1" dirty="0" smtClean="0">
                <a:solidFill>
                  <a:prstClr val="black"/>
                </a:solidFill>
                <a:cs typeface="Arial" panose="020B0604020202020204" pitchFamily="34" charset="0"/>
              </a:rPr>
              <a:t>Peter imprisoned, James martyred</a:t>
            </a:r>
          </a:p>
          <a:p>
            <a:r>
              <a:rPr lang="en-US" b="1" dirty="0" smtClean="0">
                <a:solidFill>
                  <a:prstClr val="black"/>
                </a:solidFill>
                <a:cs typeface="Arial" panose="020B0604020202020204" pitchFamily="34" charset="0"/>
              </a:rPr>
              <a:t>47-48		1</a:t>
            </a:r>
            <a:r>
              <a:rPr lang="en-US" b="1" baseline="30000" dirty="0" smtClean="0">
                <a:solidFill>
                  <a:prstClr val="black"/>
                </a:solidFill>
                <a:cs typeface="Arial" panose="020B0604020202020204" pitchFamily="34" charset="0"/>
              </a:rPr>
              <a:t>st</a:t>
            </a:r>
            <a:r>
              <a:rPr lang="en-US" b="1" dirty="0" smtClean="0">
                <a:solidFill>
                  <a:prstClr val="black"/>
                </a:solidFill>
                <a:cs typeface="Arial" panose="020B0604020202020204" pitchFamily="34" charset="0"/>
              </a:rPr>
              <a:t> journey</a:t>
            </a:r>
          </a:p>
          <a:p>
            <a:r>
              <a:rPr lang="en-US" b="1" dirty="0" smtClean="0">
                <a:solidFill>
                  <a:prstClr val="black"/>
                </a:solidFill>
                <a:cs typeface="Arial" panose="020B0604020202020204" pitchFamily="34" charset="0"/>
              </a:rPr>
              <a:t>?			</a:t>
            </a:r>
            <a:r>
              <a:rPr lang="en-US" b="1" i="1" dirty="0" smtClean="0">
                <a:solidFill>
                  <a:prstClr val="black"/>
                </a:solidFill>
                <a:cs typeface="Arial" panose="020B0604020202020204" pitchFamily="34" charset="0"/>
              </a:rPr>
              <a:t>Letter to Galatians?</a:t>
            </a:r>
            <a:endParaRPr lang="en-US" b="1" dirty="0" smtClean="0">
              <a:solidFill>
                <a:prstClr val="black"/>
              </a:solidFill>
              <a:cs typeface="Arial" panose="020B0604020202020204" pitchFamily="34" charset="0"/>
            </a:endParaRPr>
          </a:p>
          <a:p>
            <a:r>
              <a:rPr lang="en-US" b="1" dirty="0" smtClean="0">
                <a:solidFill>
                  <a:prstClr val="black"/>
                </a:solidFill>
                <a:cs typeface="Arial" panose="020B0604020202020204" pitchFamily="34" charset="0"/>
              </a:rPr>
              <a:t>49			Visit Jerusalem – conference. </a:t>
            </a:r>
            <a:r>
              <a:rPr lang="en-US" b="1" dirty="0" smtClean="0">
                <a:solidFill>
                  <a:srgbClr val="FF0000"/>
                </a:solidFill>
                <a:cs typeface="Arial" panose="020B0604020202020204" pitchFamily="34" charset="0"/>
              </a:rPr>
              <a:t>Gal. 2?</a:t>
            </a:r>
          </a:p>
          <a:p>
            <a:r>
              <a:rPr lang="en-US" b="1" dirty="0" smtClean="0">
                <a:solidFill>
                  <a:prstClr val="black"/>
                </a:solidFill>
                <a:cs typeface="Arial" panose="020B0604020202020204" pitchFamily="34" charset="0"/>
              </a:rPr>
              <a:t>50			Paul in Antioch, 15:36</a:t>
            </a:r>
            <a:endParaRPr lang="en-US" b="1" dirty="0">
              <a:solidFill>
                <a:prstClr val="black"/>
              </a:solidFill>
              <a:cs typeface="Arial" panose="020B0604020202020204" pitchFamily="34" charset="0"/>
            </a:endParaRPr>
          </a:p>
        </p:txBody>
      </p:sp>
      <p:sp>
        <p:nvSpPr>
          <p:cNvPr id="4" name="Rectangle 3"/>
          <p:cNvSpPr/>
          <p:nvPr/>
        </p:nvSpPr>
        <p:spPr>
          <a:xfrm>
            <a:off x="5354320" y="1497018"/>
            <a:ext cx="6096000" cy="4524315"/>
          </a:xfrm>
          <a:prstGeom prst="rect">
            <a:avLst/>
          </a:prstGeom>
        </p:spPr>
        <p:txBody>
          <a:bodyPr>
            <a:spAutoFit/>
          </a:bodyPr>
          <a:lstStyle/>
          <a:p>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30</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33</a:t>
            </a:r>
          </a:p>
          <a:p>
            <a:endParaRPr lang="en-US" dirty="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35</a:t>
            </a:r>
          </a:p>
          <a:p>
            <a:r>
              <a:rPr lang="en-US" dirty="0" smtClean="0">
                <a:solidFill>
                  <a:prstClr val="black"/>
                </a:solidFill>
                <a:cs typeface="Arial" panose="020B0604020202020204" pitchFamily="34" charset="0"/>
              </a:rPr>
              <a:t>35-46</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46</a:t>
            </a:r>
          </a:p>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47-48</a:t>
            </a:r>
          </a:p>
          <a:p>
            <a:r>
              <a:rPr lang="en-US" dirty="0" smtClean="0">
                <a:solidFill>
                  <a:prstClr val="black"/>
                </a:solidFill>
                <a:cs typeface="Arial" panose="020B0604020202020204" pitchFamily="34" charset="0"/>
              </a:rPr>
              <a:t>48?</a:t>
            </a:r>
          </a:p>
          <a:p>
            <a:r>
              <a:rPr lang="en-US" dirty="0" smtClean="0">
                <a:solidFill>
                  <a:prstClr val="black"/>
                </a:solidFill>
                <a:cs typeface="Arial" panose="020B0604020202020204" pitchFamily="34" charset="0"/>
              </a:rPr>
              <a:t>49</a:t>
            </a:r>
            <a:endParaRPr lang="en-US" dirty="0">
              <a:solidFill>
                <a:prstClr val="black"/>
              </a:solidFill>
              <a:cs typeface="Arial" panose="020B0604020202020204" pitchFamily="34" charset="0"/>
            </a:endParaRPr>
          </a:p>
        </p:txBody>
      </p:sp>
      <p:sp>
        <p:nvSpPr>
          <p:cNvPr id="5" name="Rectangle 4"/>
          <p:cNvSpPr/>
          <p:nvPr/>
        </p:nvSpPr>
        <p:spPr>
          <a:xfrm>
            <a:off x="5233720" y="1229458"/>
            <a:ext cx="924256" cy="369332"/>
          </a:xfrm>
          <a:prstGeom prst="rect">
            <a:avLst/>
          </a:prstGeom>
        </p:spPr>
        <p:txBody>
          <a:bodyPr wrap="square">
            <a:spAutoFit/>
          </a:bodyPr>
          <a:lstStyle/>
          <a:p>
            <a:r>
              <a:rPr lang="en-US" dirty="0" smtClean="0">
                <a:solidFill>
                  <a:prstClr val="black"/>
                </a:solidFill>
                <a:cs typeface="Arial" panose="020B0604020202020204" pitchFamily="34" charset="0"/>
              </a:rPr>
              <a:t>Bruce</a:t>
            </a:r>
            <a:endParaRPr lang="en-US" dirty="0">
              <a:solidFill>
                <a:prstClr val="black"/>
              </a:solidFill>
              <a:cs typeface="Arial" panose="020B0604020202020204" pitchFamily="34" charset="0"/>
            </a:endParaRPr>
          </a:p>
        </p:txBody>
      </p:sp>
      <p:sp>
        <p:nvSpPr>
          <p:cNvPr id="7" name="Rectangle 6"/>
          <p:cNvSpPr/>
          <p:nvPr/>
        </p:nvSpPr>
        <p:spPr>
          <a:xfrm>
            <a:off x="4196080" y="1779687"/>
            <a:ext cx="6096000" cy="4247317"/>
          </a:xfrm>
          <a:prstGeom prst="rect">
            <a:avLst/>
          </a:prstGeom>
        </p:spPr>
        <p:txBody>
          <a:bodyPr>
            <a:spAutoFit/>
          </a:bodyPr>
          <a:lstStyle/>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30</a:t>
            </a:r>
          </a:p>
          <a:p>
            <a:r>
              <a:rPr lang="en-US" dirty="0" smtClean="0">
                <a:solidFill>
                  <a:prstClr val="black"/>
                </a:solidFill>
                <a:cs typeface="Arial" panose="020B0604020202020204" pitchFamily="34" charset="0"/>
              </a:rPr>
              <a:t>35</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35-37</a:t>
            </a: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38-43</a:t>
            </a:r>
          </a:p>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44</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46-47</a:t>
            </a:r>
          </a:p>
          <a:p>
            <a:r>
              <a:rPr lang="en-US" i="1" dirty="0" smtClean="0">
                <a:solidFill>
                  <a:prstClr val="black"/>
                </a:solidFill>
                <a:cs typeface="Arial" panose="020B0604020202020204" pitchFamily="34" charset="0"/>
              </a:rPr>
              <a:t>51</a:t>
            </a:r>
          </a:p>
          <a:p>
            <a:r>
              <a:rPr lang="en-US" dirty="0" smtClean="0">
                <a:solidFill>
                  <a:prstClr val="black"/>
                </a:solidFill>
                <a:cs typeface="Arial" panose="020B0604020202020204" pitchFamily="34" charset="0"/>
              </a:rPr>
              <a:t>50</a:t>
            </a:r>
            <a:endParaRPr lang="en-US" dirty="0">
              <a:solidFill>
                <a:prstClr val="black"/>
              </a:solidFill>
              <a:cs typeface="Arial" panose="020B0604020202020204" pitchFamily="34" charset="0"/>
            </a:endParaRPr>
          </a:p>
        </p:txBody>
      </p:sp>
      <p:sp>
        <p:nvSpPr>
          <p:cNvPr id="8" name="Rectangle 7"/>
          <p:cNvSpPr/>
          <p:nvPr/>
        </p:nvSpPr>
        <p:spPr>
          <a:xfrm>
            <a:off x="4142740" y="1229458"/>
            <a:ext cx="1053306" cy="369332"/>
          </a:xfrm>
          <a:prstGeom prst="rect">
            <a:avLst/>
          </a:prstGeom>
        </p:spPr>
        <p:txBody>
          <a:bodyPr wrap="square">
            <a:spAutoFit/>
          </a:bodyPr>
          <a:lstStyle/>
          <a:p>
            <a:r>
              <a:rPr lang="en-US" dirty="0" smtClean="0">
                <a:solidFill>
                  <a:prstClr val="black"/>
                </a:solidFill>
                <a:cs typeface="Arial" panose="020B0604020202020204" pitchFamily="34" charset="0"/>
              </a:rPr>
              <a:t>Stalker</a:t>
            </a:r>
            <a:endParaRPr lang="en-US" dirty="0">
              <a:solidFill>
                <a:prstClr val="black"/>
              </a:solidFill>
              <a:cs typeface="Arial" panose="020B0604020202020204" pitchFamily="34" charset="0"/>
            </a:endParaRPr>
          </a:p>
        </p:txBody>
      </p:sp>
      <p:sp>
        <p:nvSpPr>
          <p:cNvPr id="9" name="Rectangle 8"/>
          <p:cNvSpPr/>
          <p:nvPr/>
        </p:nvSpPr>
        <p:spPr>
          <a:xfrm>
            <a:off x="3037840" y="1774017"/>
            <a:ext cx="929640" cy="4247317"/>
          </a:xfrm>
          <a:prstGeom prst="rect">
            <a:avLst/>
          </a:prstGeom>
        </p:spPr>
        <p:txBody>
          <a:bodyPr wrap="square">
            <a:spAutoFit/>
          </a:bodyPr>
          <a:lstStyle/>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30</a:t>
            </a:r>
          </a:p>
          <a:p>
            <a:r>
              <a:rPr lang="en-US" dirty="0" smtClean="0">
                <a:solidFill>
                  <a:prstClr val="black"/>
                </a:solidFill>
                <a:cs typeface="Arial" panose="020B0604020202020204" pitchFamily="34" charset="0"/>
              </a:rPr>
              <a:t>36</a:t>
            </a:r>
            <a:endParaRPr lang="en-US" dirty="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37</a:t>
            </a:r>
          </a:p>
          <a:p>
            <a:r>
              <a:rPr lang="en-US" dirty="0" smtClean="0">
                <a:solidFill>
                  <a:prstClr val="black"/>
                </a:solidFill>
                <a:cs typeface="Arial" panose="020B0604020202020204" pitchFamily="34" charset="0"/>
              </a:rPr>
              <a:t>38</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39-43</a:t>
            </a:r>
          </a:p>
          <a:p>
            <a:r>
              <a:rPr lang="en-US" dirty="0" smtClean="0">
                <a:solidFill>
                  <a:prstClr val="black"/>
                </a:solidFill>
                <a:cs typeface="Arial" panose="020B0604020202020204" pitchFamily="34" charset="0"/>
              </a:rPr>
              <a:t>44</a:t>
            </a:r>
          </a:p>
          <a:p>
            <a:r>
              <a:rPr lang="en-US" dirty="0" smtClean="0">
                <a:solidFill>
                  <a:prstClr val="black"/>
                </a:solidFill>
                <a:cs typeface="Arial" panose="020B0604020202020204" pitchFamily="34" charset="0"/>
              </a:rPr>
              <a:t>45</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48-49</a:t>
            </a: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50</a:t>
            </a:r>
            <a:endParaRPr lang="en-US" dirty="0">
              <a:solidFill>
                <a:prstClr val="black"/>
              </a:solidFill>
              <a:cs typeface="Arial" panose="020B0604020202020204" pitchFamily="34" charset="0"/>
            </a:endParaRPr>
          </a:p>
        </p:txBody>
      </p:sp>
      <p:sp>
        <p:nvSpPr>
          <p:cNvPr id="10" name="Rectangle 9"/>
          <p:cNvSpPr/>
          <p:nvPr/>
        </p:nvSpPr>
        <p:spPr>
          <a:xfrm>
            <a:off x="2428240" y="1088798"/>
            <a:ext cx="1767840" cy="646331"/>
          </a:xfrm>
          <a:prstGeom prst="rect">
            <a:avLst/>
          </a:prstGeom>
        </p:spPr>
        <p:txBody>
          <a:bodyPr wrap="square">
            <a:spAutoFit/>
          </a:bodyPr>
          <a:lstStyle/>
          <a:p>
            <a:pPr algn="ctr"/>
            <a:r>
              <a:rPr lang="en-US" dirty="0" err="1" smtClean="0">
                <a:solidFill>
                  <a:prstClr val="black"/>
                </a:solidFill>
                <a:cs typeface="Arial" panose="020B0604020202020204" pitchFamily="34" charset="0"/>
              </a:rPr>
              <a:t>Conybeare</a:t>
            </a:r>
            <a:r>
              <a:rPr lang="en-US" dirty="0" smtClean="0">
                <a:solidFill>
                  <a:prstClr val="black"/>
                </a:solidFill>
                <a:cs typeface="Arial" panose="020B0604020202020204" pitchFamily="34" charset="0"/>
              </a:rPr>
              <a:t> </a:t>
            </a:r>
            <a:br>
              <a:rPr lang="en-US" dirty="0" smtClean="0">
                <a:solidFill>
                  <a:prstClr val="black"/>
                </a:solidFill>
                <a:cs typeface="Arial" panose="020B0604020202020204" pitchFamily="34" charset="0"/>
              </a:rPr>
            </a:br>
            <a:r>
              <a:rPr lang="en-US" dirty="0" smtClean="0">
                <a:solidFill>
                  <a:prstClr val="black"/>
                </a:solidFill>
                <a:cs typeface="Arial" panose="020B0604020202020204" pitchFamily="34" charset="0"/>
              </a:rPr>
              <a:t>&amp; Howson</a:t>
            </a:r>
            <a:endParaRPr lang="en-US" dirty="0">
              <a:solidFill>
                <a:prstClr val="black"/>
              </a:solidFill>
              <a:cs typeface="Arial" panose="020B0604020202020204" pitchFamily="34" charset="0"/>
            </a:endParaRPr>
          </a:p>
        </p:txBody>
      </p:sp>
      <p:sp>
        <p:nvSpPr>
          <p:cNvPr id="11" name="Rectangle 10"/>
          <p:cNvSpPr/>
          <p:nvPr/>
        </p:nvSpPr>
        <p:spPr>
          <a:xfrm>
            <a:off x="6619240" y="1203916"/>
            <a:ext cx="913339" cy="369332"/>
          </a:xfrm>
          <a:prstGeom prst="rect">
            <a:avLst/>
          </a:prstGeom>
        </p:spPr>
        <p:txBody>
          <a:bodyPr wrap="square">
            <a:spAutoFit/>
          </a:bodyPr>
          <a:lstStyle/>
          <a:p>
            <a:r>
              <a:rPr lang="en-US" b="1" dirty="0" smtClean="0">
                <a:solidFill>
                  <a:prstClr val="black"/>
                </a:solidFill>
                <a:cs typeface="Arial" panose="020B0604020202020204" pitchFamily="34" charset="0"/>
              </a:rPr>
              <a:t>BEE</a:t>
            </a:r>
            <a:endParaRPr lang="en-US" b="1" dirty="0">
              <a:solidFill>
                <a:prstClr val="black"/>
              </a:solidFill>
              <a:cs typeface="Arial" panose="020B0604020202020204" pitchFamily="34" charset="0"/>
            </a:endParaRPr>
          </a:p>
        </p:txBody>
      </p:sp>
      <p:sp>
        <p:nvSpPr>
          <p:cNvPr id="12" name="Rectangle 11"/>
          <p:cNvSpPr/>
          <p:nvPr/>
        </p:nvSpPr>
        <p:spPr>
          <a:xfrm>
            <a:off x="1521460" y="1779687"/>
            <a:ext cx="929640" cy="4247317"/>
          </a:xfrm>
          <a:prstGeom prst="rect">
            <a:avLst/>
          </a:prstGeom>
        </p:spPr>
        <p:txBody>
          <a:bodyPr wrap="square">
            <a:spAutoFit/>
          </a:bodyPr>
          <a:lstStyle/>
          <a:p>
            <a:r>
              <a:rPr lang="en-US" dirty="0" smtClean="0">
                <a:solidFill>
                  <a:prstClr val="black"/>
                </a:solidFill>
                <a:cs typeface="Arial" panose="020B0604020202020204" pitchFamily="34" charset="0"/>
              </a:rPr>
              <a:t>c. 5</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32</a:t>
            </a:r>
          </a:p>
          <a:p>
            <a:r>
              <a:rPr lang="en-US" dirty="0" smtClean="0">
                <a:solidFill>
                  <a:prstClr val="black"/>
                </a:solidFill>
                <a:cs typeface="Arial" panose="020B0604020202020204" pitchFamily="34" charset="0"/>
              </a:rPr>
              <a:t>34</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34-37</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37</a:t>
            </a:r>
          </a:p>
          <a:p>
            <a:r>
              <a:rPr lang="en-US" dirty="0" smtClean="0">
                <a:solidFill>
                  <a:prstClr val="black"/>
                </a:solidFill>
                <a:cs typeface="Arial" panose="020B0604020202020204" pitchFamily="34" charset="0"/>
              </a:rPr>
              <a:t>37</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37-46</a:t>
            </a:r>
          </a:p>
          <a:p>
            <a:r>
              <a:rPr lang="en-US" dirty="0" smtClean="0">
                <a:solidFill>
                  <a:prstClr val="black"/>
                </a:solidFill>
                <a:cs typeface="Arial" panose="020B0604020202020204" pitchFamily="34" charset="0"/>
              </a:rPr>
              <a:t>47</a:t>
            </a:r>
          </a:p>
          <a:p>
            <a:r>
              <a:rPr lang="en-US" dirty="0" smtClean="0">
                <a:solidFill>
                  <a:prstClr val="black"/>
                </a:solidFill>
                <a:cs typeface="Arial" panose="020B0604020202020204" pitchFamily="34" charset="0"/>
              </a:rPr>
              <a:t>47</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48-49</a:t>
            </a:r>
          </a:p>
          <a:p>
            <a:r>
              <a:rPr lang="en-US" i="1" dirty="0" smtClean="0">
                <a:solidFill>
                  <a:prstClr val="black"/>
                </a:solidFill>
                <a:cs typeface="Arial" panose="020B0604020202020204" pitchFamily="34" charset="0"/>
              </a:rPr>
              <a:t>51</a:t>
            </a:r>
          </a:p>
          <a:p>
            <a:r>
              <a:rPr lang="en-US" dirty="0" smtClean="0">
                <a:solidFill>
                  <a:prstClr val="black"/>
                </a:solidFill>
                <a:cs typeface="Arial" panose="020B0604020202020204" pitchFamily="34" charset="0"/>
              </a:rPr>
              <a:t>49</a:t>
            </a:r>
            <a:endParaRPr lang="en-US" dirty="0">
              <a:solidFill>
                <a:prstClr val="black"/>
              </a:solidFill>
              <a:cs typeface="Arial" panose="020B0604020202020204" pitchFamily="34" charset="0"/>
            </a:endParaRPr>
          </a:p>
        </p:txBody>
      </p:sp>
      <p:sp>
        <p:nvSpPr>
          <p:cNvPr id="13" name="Rectangle 12"/>
          <p:cNvSpPr/>
          <p:nvPr/>
        </p:nvSpPr>
        <p:spPr>
          <a:xfrm>
            <a:off x="911860" y="1094468"/>
            <a:ext cx="1767840" cy="646331"/>
          </a:xfrm>
          <a:prstGeom prst="rect">
            <a:avLst/>
          </a:prstGeom>
        </p:spPr>
        <p:txBody>
          <a:bodyPr wrap="square">
            <a:spAutoFit/>
          </a:bodyPr>
          <a:lstStyle/>
          <a:p>
            <a:pPr algn="ctr"/>
            <a:r>
              <a:rPr lang="en-US" dirty="0" smtClean="0">
                <a:solidFill>
                  <a:prstClr val="black"/>
                </a:solidFill>
                <a:cs typeface="Arial" panose="020B0604020202020204" pitchFamily="34" charset="0"/>
              </a:rPr>
              <a:t>Blue Letter Bible</a:t>
            </a:r>
            <a:endParaRPr lang="en-US" dirty="0">
              <a:solidFill>
                <a:prstClr val="black"/>
              </a:solidFill>
              <a:cs typeface="Arial" panose="020B0604020202020204" pitchFamily="34" charset="0"/>
            </a:endParaRPr>
          </a:p>
        </p:txBody>
      </p:sp>
      <p:sp>
        <p:nvSpPr>
          <p:cNvPr id="14" name="Rectangle 13"/>
          <p:cNvSpPr/>
          <p:nvPr/>
        </p:nvSpPr>
        <p:spPr>
          <a:xfrm>
            <a:off x="344170" y="1774017"/>
            <a:ext cx="929640" cy="4247317"/>
          </a:xfrm>
          <a:prstGeom prst="rect">
            <a:avLst/>
          </a:prstGeom>
        </p:spPr>
        <p:txBody>
          <a:bodyPr wrap="square">
            <a:spAutoFit/>
          </a:bodyPr>
          <a:lstStyle/>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34</a:t>
            </a:r>
          </a:p>
          <a:p>
            <a:r>
              <a:rPr lang="en-US" dirty="0" smtClean="0">
                <a:solidFill>
                  <a:prstClr val="black"/>
                </a:solidFill>
                <a:cs typeface="Arial" panose="020B0604020202020204" pitchFamily="34" charset="0"/>
              </a:rPr>
              <a:t>34</a:t>
            </a:r>
          </a:p>
          <a:p>
            <a:r>
              <a:rPr lang="en-US" dirty="0" smtClean="0">
                <a:solidFill>
                  <a:prstClr val="black"/>
                </a:solidFill>
                <a:cs typeface="Arial" panose="020B0604020202020204" pitchFamily="34" charset="0"/>
              </a:rPr>
              <a:t>36</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36</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39</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40-42</a:t>
            </a:r>
          </a:p>
          <a:p>
            <a:r>
              <a:rPr lang="en-US" dirty="0" smtClean="0">
                <a:solidFill>
                  <a:prstClr val="black"/>
                </a:solidFill>
                <a:cs typeface="Arial" panose="020B0604020202020204" pitchFamily="34" charset="0"/>
              </a:rPr>
              <a:t>43</a:t>
            </a:r>
          </a:p>
          <a:p>
            <a:r>
              <a:rPr lang="en-US" dirty="0" smtClean="0">
                <a:solidFill>
                  <a:prstClr val="black"/>
                </a:solidFill>
                <a:cs typeface="Arial" panose="020B0604020202020204" pitchFamily="34" charset="0"/>
              </a:rPr>
              <a:t>44</a:t>
            </a:r>
            <a:endParaRPr lang="en-US" dirty="0">
              <a:solidFill>
                <a:prstClr val="black"/>
              </a:solidFill>
              <a:cs typeface="Arial" panose="020B0604020202020204" pitchFamily="34" charset="0"/>
            </a:endParaRPr>
          </a:p>
          <a:p>
            <a:endParaRPr lang="en-US" dirty="0" smtClean="0">
              <a:solidFill>
                <a:prstClr val="black"/>
              </a:solidFill>
              <a:cs typeface="Arial" panose="020B0604020202020204" pitchFamily="34" charset="0"/>
            </a:endParaRPr>
          </a:p>
          <a:p>
            <a:r>
              <a:rPr lang="en-US" dirty="0" smtClean="0">
                <a:solidFill>
                  <a:prstClr val="black"/>
                </a:solidFill>
                <a:cs typeface="Arial" panose="020B0604020202020204" pitchFamily="34" charset="0"/>
              </a:rPr>
              <a:t>44</a:t>
            </a:r>
            <a:endParaRPr lang="en-US" dirty="0">
              <a:solidFill>
                <a:prstClr val="black"/>
              </a:solidFill>
              <a:cs typeface="Arial" panose="020B0604020202020204" pitchFamily="34" charset="0"/>
            </a:endParaRPr>
          </a:p>
          <a:p>
            <a:r>
              <a:rPr lang="en-US" dirty="0" smtClean="0">
                <a:solidFill>
                  <a:prstClr val="black"/>
                </a:solidFill>
                <a:cs typeface="Arial" panose="020B0604020202020204" pitchFamily="34" charset="0"/>
              </a:rPr>
              <a:t>46-49</a:t>
            </a:r>
          </a:p>
          <a:p>
            <a:r>
              <a:rPr lang="en-US" i="1" dirty="0" smtClean="0">
                <a:solidFill>
                  <a:prstClr val="black"/>
                </a:solidFill>
                <a:cs typeface="Arial" panose="020B0604020202020204" pitchFamily="34" charset="0"/>
              </a:rPr>
              <a:t>57</a:t>
            </a:r>
          </a:p>
          <a:p>
            <a:r>
              <a:rPr lang="en-US" dirty="0" smtClean="0">
                <a:solidFill>
                  <a:prstClr val="black"/>
                </a:solidFill>
                <a:cs typeface="Arial" panose="020B0604020202020204" pitchFamily="34" charset="0"/>
              </a:rPr>
              <a:t>50</a:t>
            </a:r>
            <a:endParaRPr lang="en-US" dirty="0">
              <a:solidFill>
                <a:prstClr val="black"/>
              </a:solidFill>
              <a:cs typeface="Arial" panose="020B0604020202020204" pitchFamily="34" charset="0"/>
            </a:endParaRPr>
          </a:p>
        </p:txBody>
      </p:sp>
      <p:sp>
        <p:nvSpPr>
          <p:cNvPr id="15" name="Rectangle 14"/>
          <p:cNvSpPr/>
          <p:nvPr/>
        </p:nvSpPr>
        <p:spPr>
          <a:xfrm>
            <a:off x="-295008" y="1203916"/>
            <a:ext cx="1767840" cy="369332"/>
          </a:xfrm>
          <a:prstGeom prst="rect">
            <a:avLst/>
          </a:prstGeom>
        </p:spPr>
        <p:txBody>
          <a:bodyPr wrap="square">
            <a:spAutoFit/>
          </a:bodyPr>
          <a:lstStyle/>
          <a:p>
            <a:pPr algn="ctr"/>
            <a:r>
              <a:rPr lang="en-US" dirty="0" smtClean="0">
                <a:solidFill>
                  <a:prstClr val="black"/>
                </a:solidFill>
                <a:cs typeface="Arial" panose="020B0604020202020204" pitchFamily="34" charset="0"/>
              </a:rPr>
              <a:t>S. Hall</a:t>
            </a:r>
            <a:endParaRPr lang="en-US" dirty="0">
              <a:solidFill>
                <a:prstClr val="black"/>
              </a:solidFill>
              <a:cs typeface="Arial" panose="020B0604020202020204" pitchFamily="34" charset="0"/>
            </a:endParaRPr>
          </a:p>
        </p:txBody>
      </p:sp>
      <p:sp>
        <p:nvSpPr>
          <p:cNvPr id="6" name="Rectangle 5"/>
          <p:cNvSpPr/>
          <p:nvPr/>
        </p:nvSpPr>
        <p:spPr>
          <a:xfrm>
            <a:off x="6559685" y="2668638"/>
            <a:ext cx="5632315" cy="2487712"/>
          </a:xfrm>
          <a:prstGeom prst="rect">
            <a:avLst/>
          </a:prstGeom>
          <a:solidFill>
            <a:schemeClr val="accent4">
              <a:alpha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172814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eft-Right Arrow 6"/>
          <p:cNvSpPr/>
          <p:nvPr/>
        </p:nvSpPr>
        <p:spPr>
          <a:xfrm>
            <a:off x="0" y="3194658"/>
            <a:ext cx="12152322" cy="4010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341841" y="371533"/>
            <a:ext cx="9518245" cy="943256"/>
          </a:xfrm>
        </p:spPr>
        <p:txBody>
          <a:bodyPr/>
          <a:lstStyle/>
          <a:p>
            <a:r>
              <a:rPr lang="en-US" b="1" dirty="0" smtClean="0"/>
              <a:t>APPROX. TIMELINE – PAUL’S LIFE</a:t>
            </a:r>
            <a:endParaRPr lang="en-US" b="1" dirty="0"/>
          </a:p>
        </p:txBody>
      </p:sp>
      <p:sp>
        <p:nvSpPr>
          <p:cNvPr id="3" name="Subtitle 2"/>
          <p:cNvSpPr>
            <a:spLocks noGrp="1"/>
          </p:cNvSpPr>
          <p:nvPr>
            <p:ph type="subTitle" idx="1"/>
          </p:nvPr>
        </p:nvSpPr>
        <p:spPr>
          <a:xfrm rot="18100872">
            <a:off x="-184482" y="4689203"/>
            <a:ext cx="924572" cy="398933"/>
          </a:xfrm>
          <a:ln>
            <a:solidFill>
              <a:schemeClr val="tx1"/>
            </a:solidFill>
          </a:ln>
        </p:spPr>
        <p:txBody>
          <a:bodyPr>
            <a:normAutofit lnSpcReduction="10000"/>
          </a:bodyPr>
          <a:lstStyle/>
          <a:p>
            <a:r>
              <a:rPr lang="en-US" cap="none" dirty="0" smtClean="0"/>
              <a:t>Cross</a:t>
            </a:r>
            <a:endParaRPr lang="en-US" cap="none" dirty="0"/>
          </a:p>
        </p:txBody>
      </p:sp>
      <p:sp>
        <p:nvSpPr>
          <p:cNvPr id="6" name="Subtitle 2"/>
          <p:cNvSpPr txBox="1">
            <a:spLocks/>
          </p:cNvSpPr>
          <p:nvPr/>
        </p:nvSpPr>
        <p:spPr>
          <a:xfrm>
            <a:off x="-113916" y="4068129"/>
            <a:ext cx="584934"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cap="none" dirty="0" smtClean="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30</a:t>
            </a:r>
            <a:endParaRPr lang="en-US" sz="1800" cap="none"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5" name="Rectangle 4"/>
          <p:cNvSpPr/>
          <p:nvPr/>
        </p:nvSpPr>
        <p:spPr>
          <a:xfrm>
            <a:off x="266983" y="2836523"/>
            <a:ext cx="102802" cy="1109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660855" y="2840591"/>
            <a:ext cx="102802" cy="1109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14056" y="2836523"/>
            <a:ext cx="102802" cy="1109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2524" y="2836523"/>
            <a:ext cx="102802" cy="1109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760986" y="2836522"/>
            <a:ext cx="102802" cy="1109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Subtitle 2"/>
          <p:cNvSpPr txBox="1">
            <a:spLocks/>
          </p:cNvSpPr>
          <p:nvPr/>
        </p:nvSpPr>
        <p:spPr>
          <a:xfrm>
            <a:off x="2742150" y="4068129"/>
            <a:ext cx="584934"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cap="none" dirty="0" smtClean="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40</a:t>
            </a:r>
            <a:endParaRPr lang="en-US" sz="1800" cap="none"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20" name="Subtitle 2"/>
          <p:cNvSpPr txBox="1">
            <a:spLocks/>
          </p:cNvSpPr>
          <p:nvPr/>
        </p:nvSpPr>
        <p:spPr>
          <a:xfrm>
            <a:off x="5639735" y="4021541"/>
            <a:ext cx="584934"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cap="none" dirty="0" smtClean="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50</a:t>
            </a:r>
            <a:endParaRPr lang="en-US" sz="1800" cap="none"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21" name="Subtitle 2"/>
          <p:cNvSpPr txBox="1">
            <a:spLocks/>
          </p:cNvSpPr>
          <p:nvPr/>
        </p:nvSpPr>
        <p:spPr>
          <a:xfrm>
            <a:off x="8537320" y="4068129"/>
            <a:ext cx="584934"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cap="none" dirty="0" smtClean="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60</a:t>
            </a:r>
            <a:endParaRPr lang="en-US" sz="1800" cap="none"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22" name="Subtitle 2"/>
          <p:cNvSpPr txBox="1">
            <a:spLocks/>
          </p:cNvSpPr>
          <p:nvPr/>
        </p:nvSpPr>
        <p:spPr>
          <a:xfrm>
            <a:off x="11419789" y="4068129"/>
            <a:ext cx="584934" cy="138083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cap="none" dirty="0" smtClean="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70 AD</a:t>
            </a:r>
            <a:endParaRPr lang="en-US" sz="1800" cap="none"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23" name="TextBox 22"/>
          <p:cNvSpPr txBox="1"/>
          <p:nvPr/>
        </p:nvSpPr>
        <p:spPr>
          <a:xfrm>
            <a:off x="-27053" y="2087229"/>
            <a:ext cx="1266092" cy="1077218"/>
          </a:xfrm>
          <a:prstGeom prst="rect">
            <a:avLst/>
          </a:prstGeom>
          <a:solidFill>
            <a:srgbClr val="FF0000"/>
          </a:solidFill>
        </p:spPr>
        <p:txBody>
          <a:bodyPr wrap="square" rtlCol="0">
            <a:spAutoFit/>
          </a:bodyPr>
          <a:lstStyle/>
          <a:p>
            <a:pPr algn="ctr"/>
            <a:r>
              <a:rPr lang="en-US" sz="1600" dirty="0" smtClean="0"/>
              <a:t>Tarsus, Gamaliel, zealous, persecutor </a:t>
            </a:r>
            <a:endParaRPr lang="en-US" sz="1600" dirty="0"/>
          </a:p>
        </p:txBody>
      </p:sp>
      <p:sp>
        <p:nvSpPr>
          <p:cNvPr id="24" name="Subtitle 2"/>
          <p:cNvSpPr txBox="1">
            <a:spLocks/>
          </p:cNvSpPr>
          <p:nvPr/>
        </p:nvSpPr>
        <p:spPr>
          <a:xfrm rot="18110635">
            <a:off x="-227347" y="5257718"/>
            <a:ext cx="1276834" cy="442979"/>
          </a:xfrm>
          <a:prstGeom prst="rect">
            <a:avLst/>
          </a:prstGeom>
          <a:ln>
            <a:solidFill>
              <a:schemeClr val="tx1"/>
            </a:solidFill>
          </a:ln>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cap="none" dirty="0" smtClean="0"/>
              <a:t>Stephen</a:t>
            </a:r>
            <a:endParaRPr lang="en-US" cap="none" dirty="0"/>
          </a:p>
        </p:txBody>
      </p:sp>
      <p:sp>
        <p:nvSpPr>
          <p:cNvPr id="25" name="TextBox 24"/>
          <p:cNvSpPr txBox="1"/>
          <p:nvPr/>
        </p:nvSpPr>
        <p:spPr>
          <a:xfrm>
            <a:off x="1239039" y="2087229"/>
            <a:ext cx="3664094" cy="1077218"/>
          </a:xfrm>
          <a:prstGeom prst="rect">
            <a:avLst/>
          </a:prstGeom>
          <a:solidFill>
            <a:srgbClr val="FFC000"/>
          </a:solidFill>
        </p:spPr>
        <p:txBody>
          <a:bodyPr wrap="square" rtlCol="0">
            <a:spAutoFit/>
          </a:bodyPr>
          <a:lstStyle/>
          <a:p>
            <a:pPr algn="ctr"/>
            <a:r>
              <a:rPr lang="en-US" sz="1600" dirty="0" smtClean="0">
                <a:solidFill>
                  <a:schemeClr val="bg1"/>
                </a:solidFill>
              </a:rPr>
              <a:t>Damascus/Arabia (3 years),</a:t>
            </a:r>
          </a:p>
          <a:p>
            <a:pPr algn="ctr"/>
            <a:r>
              <a:rPr lang="en-US" sz="1600" dirty="0" smtClean="0">
                <a:solidFill>
                  <a:schemeClr val="bg1"/>
                </a:solidFill>
              </a:rPr>
              <a:t>Visit to Jerusalem,</a:t>
            </a:r>
          </a:p>
          <a:p>
            <a:pPr algn="ctr"/>
            <a:r>
              <a:rPr lang="en-US" sz="1600" dirty="0" smtClean="0">
                <a:solidFill>
                  <a:schemeClr val="bg1"/>
                </a:solidFill>
              </a:rPr>
              <a:t> Syria/Cilicia,</a:t>
            </a:r>
          </a:p>
          <a:p>
            <a:pPr algn="ctr"/>
            <a:r>
              <a:rPr lang="en-US" sz="1600" dirty="0" smtClean="0">
                <a:solidFill>
                  <a:schemeClr val="bg1"/>
                </a:solidFill>
              </a:rPr>
              <a:t>Antioch (1 year)</a:t>
            </a:r>
            <a:endParaRPr lang="en-US" sz="1600" dirty="0">
              <a:solidFill>
                <a:schemeClr val="bg1"/>
              </a:solidFill>
            </a:endParaRPr>
          </a:p>
        </p:txBody>
      </p:sp>
      <p:sp>
        <p:nvSpPr>
          <p:cNvPr id="27" name="Subtitle 2"/>
          <p:cNvSpPr txBox="1">
            <a:spLocks/>
          </p:cNvSpPr>
          <p:nvPr/>
        </p:nvSpPr>
        <p:spPr>
          <a:xfrm rot="18110635">
            <a:off x="-266474" y="5227476"/>
            <a:ext cx="2864233" cy="442979"/>
          </a:xfrm>
          <a:prstGeom prst="rect">
            <a:avLst/>
          </a:prstGeom>
          <a:ln>
            <a:solidFill>
              <a:schemeClr val="tx1"/>
            </a:solidFill>
          </a:ln>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cap="none" dirty="0" smtClean="0"/>
              <a:t>1</a:t>
            </a:r>
            <a:r>
              <a:rPr lang="en-US" cap="none" baseline="30000" dirty="0" smtClean="0"/>
              <a:t>st</a:t>
            </a:r>
            <a:r>
              <a:rPr lang="en-US" cap="none" dirty="0" smtClean="0"/>
              <a:t> visit to Jerusalem</a:t>
            </a:r>
            <a:endParaRPr lang="en-US" cap="none" dirty="0"/>
          </a:p>
        </p:txBody>
      </p:sp>
      <p:cxnSp>
        <p:nvCxnSpPr>
          <p:cNvPr id="28" name="Straight Connector 27"/>
          <p:cNvCxnSpPr>
            <a:stCxn id="24" idx="3"/>
          </p:cNvCxnSpPr>
          <p:nvPr/>
        </p:nvCxnSpPr>
        <p:spPr>
          <a:xfrm flipV="1">
            <a:off x="747904" y="3518514"/>
            <a:ext cx="17150" cy="1418366"/>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3" idx="3"/>
          </p:cNvCxnSpPr>
          <p:nvPr/>
        </p:nvCxnSpPr>
        <p:spPr>
          <a:xfrm flipV="1">
            <a:off x="520594" y="3459480"/>
            <a:ext cx="12806" cy="1035792"/>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7" idx="3"/>
          </p:cNvCxnSpPr>
          <p:nvPr/>
        </p:nvCxnSpPr>
        <p:spPr>
          <a:xfrm flipV="1">
            <a:off x="1921238" y="3518514"/>
            <a:ext cx="19322" cy="713885"/>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36" name="Subtitle 2"/>
          <p:cNvSpPr txBox="1">
            <a:spLocks/>
          </p:cNvSpPr>
          <p:nvPr/>
        </p:nvSpPr>
        <p:spPr>
          <a:xfrm rot="18110635">
            <a:off x="2107545" y="5254084"/>
            <a:ext cx="2864233" cy="442979"/>
          </a:xfrm>
          <a:prstGeom prst="rect">
            <a:avLst/>
          </a:prstGeom>
          <a:ln>
            <a:solidFill>
              <a:schemeClr val="tx1"/>
            </a:solidFill>
          </a:ln>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cap="none" dirty="0" smtClean="0"/>
              <a:t>2</a:t>
            </a:r>
            <a:r>
              <a:rPr lang="en-US" cap="none" baseline="30000" dirty="0" smtClean="0"/>
              <a:t>nd</a:t>
            </a:r>
            <a:r>
              <a:rPr lang="en-US" cap="none" dirty="0" smtClean="0"/>
              <a:t> visit to Jerusalem</a:t>
            </a:r>
            <a:endParaRPr lang="en-US" cap="none" dirty="0"/>
          </a:p>
        </p:txBody>
      </p:sp>
      <p:cxnSp>
        <p:nvCxnSpPr>
          <p:cNvPr id="37" name="Straight Connector 36"/>
          <p:cNvCxnSpPr/>
          <p:nvPr/>
        </p:nvCxnSpPr>
        <p:spPr>
          <a:xfrm flipV="1">
            <a:off x="4349663" y="3506660"/>
            <a:ext cx="8730" cy="737591"/>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39" name="Subtitle 2"/>
          <p:cNvSpPr txBox="1">
            <a:spLocks/>
          </p:cNvSpPr>
          <p:nvPr/>
        </p:nvSpPr>
        <p:spPr>
          <a:xfrm rot="18110635">
            <a:off x="2651977" y="5296316"/>
            <a:ext cx="2764798" cy="442979"/>
          </a:xfrm>
          <a:prstGeom prst="rect">
            <a:avLst/>
          </a:prstGeom>
          <a:ln>
            <a:solidFill>
              <a:schemeClr val="tx1"/>
            </a:solidFill>
          </a:ln>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cap="none" dirty="0" smtClean="0"/>
              <a:t>Peter visits Antioch</a:t>
            </a:r>
            <a:endParaRPr lang="en-US" cap="none" dirty="0"/>
          </a:p>
        </p:txBody>
      </p:sp>
      <p:cxnSp>
        <p:nvCxnSpPr>
          <p:cNvPr id="40" name="Straight Connector 39"/>
          <p:cNvCxnSpPr/>
          <p:nvPr/>
        </p:nvCxnSpPr>
        <p:spPr>
          <a:xfrm flipV="1">
            <a:off x="4655796" y="3499478"/>
            <a:ext cx="8730" cy="737591"/>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41" name="Explosion 1 40"/>
          <p:cNvSpPr/>
          <p:nvPr/>
        </p:nvSpPr>
        <p:spPr>
          <a:xfrm>
            <a:off x="911178" y="3531285"/>
            <a:ext cx="655721" cy="735404"/>
          </a:xfrm>
          <a:prstGeom prst="irregularSeal1">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Tree>
    <p:extLst>
      <p:ext uri="{BB962C8B-B14F-4D97-AF65-F5344CB8AC3E}">
        <p14:creationId xmlns:p14="http://schemas.microsoft.com/office/powerpoint/2010/main" val="1578777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5">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235242"/>
          </a:xfrm>
        </p:spPr>
        <p:txBody>
          <a:bodyPr/>
          <a:lstStyle/>
          <a:p>
            <a:pPr algn="ctr"/>
            <a:r>
              <a:rPr lang="en-US" dirty="0" smtClean="0">
                <a:solidFill>
                  <a:schemeClr val="bg1"/>
                </a:solidFill>
              </a:rPr>
              <a:t>PAUL: ZEALOUS PERSECUTOR</a:t>
            </a:r>
            <a:endParaRPr lang="en-US" dirty="0">
              <a:solidFill>
                <a:schemeClr val="bg1"/>
              </a:solidFill>
            </a:endParaRPr>
          </a:p>
        </p:txBody>
      </p:sp>
      <p:sp>
        <p:nvSpPr>
          <p:cNvPr id="5" name="Content Placeholder 2"/>
          <p:cNvSpPr txBox="1">
            <a:spLocks/>
          </p:cNvSpPr>
          <p:nvPr/>
        </p:nvSpPr>
        <p:spPr>
          <a:xfrm>
            <a:off x="3419532" y="1148672"/>
            <a:ext cx="4512483" cy="5776962"/>
          </a:xfrm>
          <a:prstGeom prst="rect">
            <a:avLst/>
          </a:prstGeom>
        </p:spPr>
        <p:txBody>
          <a:bodyPr vert="horz" lIns="91440" tIns="45720" rIns="91440" bIns="45720" rtlCol="0" anchor="ctr">
            <a:normAutofit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sz="2800"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REASONS: </a:t>
            </a:r>
          </a:p>
          <a:p>
            <a:pPr lvl="1">
              <a:buClr>
                <a:prstClr val="white"/>
              </a:buClr>
            </a:pPr>
            <a:r>
              <a:rPr lang="en-US" sz="2400"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 was advancing in Judaism beyond many of my own age among my people, so extremely zealous was I for the traditions of my fathers.” Gal. 1:14</a:t>
            </a:r>
          </a:p>
          <a:p>
            <a:pPr lvl="1">
              <a:buClr>
                <a:prstClr val="white"/>
              </a:buClr>
            </a:pPr>
            <a:r>
              <a:rPr lang="en-US" sz="2400" cap="none" dirty="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 myself was convinced that I ought to do many things in opposing the name of Jesus of Nazareth. </a:t>
            </a:r>
            <a:r>
              <a:rPr lang="en-US" sz="2400"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26:9</a:t>
            </a:r>
          </a:p>
          <a:p>
            <a:pPr lvl="1">
              <a:buClr>
                <a:prstClr val="white"/>
              </a:buClr>
            </a:pPr>
            <a:r>
              <a:rPr lang="en-US" sz="2400"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Acted ignorantly in unbelief (1 </a:t>
            </a:r>
            <a:r>
              <a:rPr lang="en-US" sz="2400" cap="none" dirty="0" err="1"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Ti</a:t>
            </a:r>
            <a:r>
              <a:rPr lang="en-US" sz="2400"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 1:15)</a:t>
            </a:r>
            <a:endParaRPr lang="en-US" sz="2400" cap="none" dirty="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a:buClr>
                <a:prstClr val="white"/>
              </a:buClr>
            </a:pPr>
            <a:endParaRPr lang="en-US" cap="none" dirty="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sp>
        <p:nvSpPr>
          <p:cNvPr id="4" name="Content Placeholder 2"/>
          <p:cNvSpPr txBox="1">
            <a:spLocks/>
          </p:cNvSpPr>
          <p:nvPr/>
        </p:nvSpPr>
        <p:spPr>
          <a:xfrm>
            <a:off x="240129" y="860293"/>
            <a:ext cx="3407028" cy="5908431"/>
          </a:xfrm>
          <a:prstGeom prst="rect">
            <a:avLst/>
          </a:prstGeom>
        </p:spPr>
        <p:txBody>
          <a:bodyPr vert="horz" lIns="91440" tIns="45720" rIns="91440" bIns="45720" rtlCol="0" anchor="ctr">
            <a:normAutofit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sz="2600"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PERSONAL SUMMARIES:</a:t>
            </a:r>
          </a:p>
          <a:p>
            <a:pPr lvl="1">
              <a:buClr>
                <a:prstClr val="white"/>
              </a:buClr>
            </a:pPr>
            <a:r>
              <a:rPr lang="en-US" sz="2400"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 persecuted the church of God violently and tried to destroy it” (Gal. 1:13)</a:t>
            </a:r>
          </a:p>
          <a:p>
            <a:pPr lvl="1">
              <a:buClr>
                <a:prstClr val="white"/>
              </a:buClr>
            </a:pPr>
            <a:r>
              <a:rPr lang="en-US" sz="2400" cap="none" dirty="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 persecuted this Way to the </a:t>
            </a:r>
            <a:r>
              <a:rPr lang="en-US" sz="2400"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death (Acts 22:4)</a:t>
            </a:r>
          </a:p>
          <a:p>
            <a:pPr lvl="1">
              <a:buClr>
                <a:prstClr val="white"/>
              </a:buClr>
            </a:pPr>
            <a:r>
              <a:rPr lang="en-US" sz="2400"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Raging fury against them (Acts 26:11)</a:t>
            </a:r>
          </a:p>
        </p:txBody>
      </p:sp>
      <p:sp>
        <p:nvSpPr>
          <p:cNvPr id="6" name="Content Placeholder 2"/>
          <p:cNvSpPr txBox="1">
            <a:spLocks/>
          </p:cNvSpPr>
          <p:nvPr/>
        </p:nvSpPr>
        <p:spPr>
          <a:xfrm>
            <a:off x="8278296" y="438262"/>
            <a:ext cx="3562186" cy="6097805"/>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sz="2800"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HINDSIGHT PERSPECTIVE: </a:t>
            </a:r>
          </a:p>
          <a:p>
            <a:pPr lvl="1">
              <a:buClr>
                <a:prstClr val="white"/>
              </a:buClr>
            </a:pPr>
            <a:r>
              <a:rPr lang="en-US" sz="2400" cap="none" dirty="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1Co 15:9  For I am the least of the apostles, unworthy to be called an apostle, because I persecuted the church of God. </a:t>
            </a:r>
            <a:endParaRPr lang="en-US" sz="2400"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a:p>
            <a:pPr lvl="1">
              <a:buClr>
                <a:prstClr val="white"/>
              </a:buClr>
            </a:pPr>
            <a:r>
              <a:rPr lang="en-US" sz="2400"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Foremost sinner (1 Tim. 1:15).  </a:t>
            </a:r>
            <a:r>
              <a:rPr lang="en-US" sz="2400" b="1" i="1"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We should agree! (Rom. </a:t>
            </a:r>
            <a:r>
              <a:rPr lang="en-US" sz="2400" b="1" i="1" cap="none"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5:10)</a:t>
            </a:r>
            <a:endParaRPr lang="en-US" sz="2400" b="1" i="1" cap="none" dirty="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spTree>
    <p:extLst>
      <p:ext uri="{BB962C8B-B14F-4D97-AF65-F5344CB8AC3E}">
        <p14:creationId xmlns:p14="http://schemas.microsoft.com/office/powerpoint/2010/main" val="41311622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accent5">
                <a:shade val="45000"/>
                <a:satMod val="135000"/>
              </a:schemeClr>
              <a:prstClr val="white"/>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1093" y="111760"/>
            <a:ext cx="9905998" cy="822960"/>
          </a:xfrm>
        </p:spPr>
        <p:txBody>
          <a:bodyPr/>
          <a:lstStyle/>
          <a:p>
            <a:pPr algn="ctr"/>
            <a:r>
              <a:rPr lang="en-US" dirty="0" smtClean="0">
                <a:solidFill>
                  <a:schemeClr val="bg1"/>
                </a:solidFill>
              </a:rPr>
              <a:t>PAUL: ZEALOUS PERSECUTOR (Acts 7-9)</a:t>
            </a:r>
            <a:endParaRPr lang="en-US" dirty="0">
              <a:solidFill>
                <a:schemeClr val="bg1"/>
              </a:solidFill>
            </a:endParaRPr>
          </a:p>
        </p:txBody>
      </p:sp>
      <p:sp>
        <p:nvSpPr>
          <p:cNvPr id="4" name="Content Placeholder 2"/>
          <p:cNvSpPr txBox="1">
            <a:spLocks/>
          </p:cNvSpPr>
          <p:nvPr/>
        </p:nvSpPr>
        <p:spPr>
          <a:xfrm>
            <a:off x="203200" y="934721"/>
            <a:ext cx="5948709" cy="5791200"/>
          </a:xfrm>
          <a:prstGeom prst="rect">
            <a:avLst/>
          </a:prstGeom>
        </p:spPr>
        <p:txBody>
          <a:bodyPr vert="horz" lIns="91440" tIns="45720" rIns="91440" bIns="45720" rtlCol="0" anchor="ctr">
            <a:normAutofit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i="1"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Saul never shows surprise at persecution.  He understands Jewish mindset.  He doesn’t ask for mercy or tolerance. </a:t>
            </a:r>
          </a:p>
          <a:p>
            <a:pPr>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Participates in (spearheads?) persecution, 8:1,3</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Contrast devout men</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“ravaging” – other translations: “made havoc,” “laid waste,” “destroying,” “harassed bitterly,” “devastate,” “inflict great harm,” “went on a rampage”</a:t>
            </a:r>
          </a:p>
          <a:p>
            <a:pPr>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Merciless.  Imagine this!</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Entering houses</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Repeatedly</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Dragging</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Men and women</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Prison.  Trial? Crime? </a:t>
            </a:r>
          </a:p>
        </p:txBody>
      </p:sp>
      <p:sp>
        <p:nvSpPr>
          <p:cNvPr id="6" name="Content Placeholder 2"/>
          <p:cNvSpPr txBox="1">
            <a:spLocks/>
          </p:cNvSpPr>
          <p:nvPr/>
        </p:nvSpPr>
        <p:spPr>
          <a:xfrm>
            <a:off x="5974080" y="934720"/>
            <a:ext cx="6075439" cy="579120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Ironically, first act to spread the gospel, 8:4</a:t>
            </a:r>
          </a:p>
          <a:p>
            <a:pPr>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Breathing threats and murder, 9:1. Meaning?</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Contrast Philip, 8:40</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Access to high priest.  Desire to advance?</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Was this the first city? “foreign cities”</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Later experiences these things </a:t>
            </a:r>
          </a:p>
          <a:p>
            <a:pPr lvl="2">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Plot to kill, 9:23, etc.</a:t>
            </a:r>
          </a:p>
          <a:p>
            <a:pPr lvl="2">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Involvement of High Priest (23:2, 14-15)</a:t>
            </a:r>
          </a:p>
          <a:p>
            <a:pPr lvl="2">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Persecuted to foreign cities (Acts 14:19; 17:13; 25:9)</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Parallels the disciples, 8:4, zeal, message to synagogues</a:t>
            </a:r>
          </a:p>
          <a:p>
            <a:pPr lvl="1">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Bound to Jerusalem – imagine</a:t>
            </a:r>
          </a:p>
          <a:p>
            <a:pPr>
              <a:buClr>
                <a:prstClr val="white"/>
              </a:buClr>
            </a:pPr>
            <a:r>
              <a:rPr lang="en-US" cap="none" dirty="0" smtClean="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rPr>
              <a:t>Well known, 9:13-14; Gal. 1:13</a:t>
            </a:r>
            <a:endParaRPr lang="en-US" cap="none" dirty="0">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cs typeface="Arial" panose="020B0604020202020204" pitchFamily="34" charset="0"/>
            </a:endParaRPr>
          </a:p>
        </p:txBody>
      </p:sp>
    </p:spTree>
    <p:extLst>
      <p:ext uri="{BB962C8B-B14F-4D97-AF65-F5344CB8AC3E}">
        <p14:creationId xmlns:p14="http://schemas.microsoft.com/office/powerpoint/2010/main" val="274601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9281</TotalTime>
  <Words>1789</Words>
  <Application>Microsoft Office PowerPoint</Application>
  <PresentationFormat>Widescreen</PresentationFormat>
  <Paragraphs>417</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Century Gothic</vt:lpstr>
      <vt:lpstr>Times New Roman</vt:lpstr>
      <vt:lpstr>Mesh</vt:lpstr>
      <vt:lpstr>Warm up Paul – VERSES TO REMEMBER (feel welcome to look up verses if needed)</vt:lpstr>
      <vt:lpstr>LIFE and epistles  OF PAUL</vt:lpstr>
      <vt:lpstr>Course calendar</vt:lpstr>
      <vt:lpstr>APPROX. TIMELINE – PAUL’S LIFE</vt:lpstr>
      <vt:lpstr>Paul’s youth</vt:lpstr>
      <vt:lpstr>(attempted) timeline of Paul’s life</vt:lpstr>
      <vt:lpstr>APPROX. TIMELINE – PAUL’S LIFE</vt:lpstr>
      <vt:lpstr>PAUL: ZEALOUS PERSECUTOR</vt:lpstr>
      <vt:lpstr>PAUL: ZEALOUS PERSECUTOR (Acts 7-9)</vt:lpstr>
      <vt:lpstr>(Acts 22, 26)</vt:lpstr>
      <vt:lpstr>PowerPoint Presentation</vt:lpstr>
      <vt:lpstr>PAUL: CONVERSION</vt:lpstr>
      <vt:lpstr>PAUL: CONVERSION</vt:lpstr>
      <vt:lpstr>PAUL: CONVERSION</vt:lpstr>
      <vt:lpstr>PAUL: CONVERSION</vt:lpstr>
      <vt:lpstr>PAUL: CONVERSION</vt:lpstr>
      <vt:lpstr>PAUL: CONVERSION</vt:lpstr>
      <vt:lpstr>PREACHER TO THE GENTILES</vt:lpstr>
      <vt:lpstr>*Took 15+ years</vt:lpstr>
      <vt:lpstr>CONVERSION TO 1st journey (1/2)</vt:lpstr>
      <vt:lpstr>CONVERSION TO 1st journey (2/2)</vt:lpstr>
      <vt:lpstr>ANTIOCH (1/2)</vt:lpstr>
      <vt:lpstr>ANTIOCH (2/2)</vt:lpstr>
      <vt:lpstr>EXERCISE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OF PAUL</dc:title>
  <dc:creator>Esther Eubanks</dc:creator>
  <cp:lastModifiedBy>Esther Eubanks</cp:lastModifiedBy>
  <cp:revision>238</cp:revision>
  <dcterms:created xsi:type="dcterms:W3CDTF">2023-06-22T12:21:29Z</dcterms:created>
  <dcterms:modified xsi:type="dcterms:W3CDTF">2024-02-29T00:25:14Z</dcterms:modified>
</cp:coreProperties>
</file>