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410" r:id="rId2"/>
    <p:sldId id="409" r:id="rId3"/>
    <p:sldId id="268" r:id="rId4"/>
    <p:sldId id="319" r:id="rId5"/>
    <p:sldId id="320" r:id="rId6"/>
    <p:sldId id="323" r:id="rId7"/>
    <p:sldId id="324" r:id="rId8"/>
    <p:sldId id="327" r:id="rId9"/>
    <p:sldId id="412" r:id="rId10"/>
    <p:sldId id="411" r:id="rId11"/>
    <p:sldId id="270" r:id="rId12"/>
    <p:sldId id="329" r:id="rId13"/>
    <p:sldId id="336" r:id="rId14"/>
    <p:sldId id="416" r:id="rId15"/>
    <p:sldId id="419" r:id="rId16"/>
    <p:sldId id="414" r:id="rId17"/>
    <p:sldId id="417" r:id="rId18"/>
    <p:sldId id="418" r:id="rId19"/>
    <p:sldId id="339" r:id="rId20"/>
    <p:sldId id="413" r:id="rId21"/>
    <p:sldId id="344" r:id="rId22"/>
    <p:sldId id="415" r:id="rId23"/>
    <p:sldId id="33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FB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6B579-494F-41C3-A5AE-546972AE105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31889-5B86-434A-8B49-5007B1EEE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1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c.org/en/content/the-expectations-for-general-conference-2024-ga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635759"/>
          </a:xfrm>
        </p:spPr>
        <p:txBody>
          <a:bodyPr/>
          <a:lstStyle/>
          <a:p>
            <a:r>
              <a:rPr lang="en-US" dirty="0" smtClean="0"/>
              <a:t>Warm up - MATCH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20" y="2509520"/>
            <a:ext cx="6731462" cy="3698240"/>
          </a:xfrm>
        </p:spPr>
        <p:txBody>
          <a:bodyPr>
            <a:normAutofit/>
          </a:bodyPr>
          <a:lstStyle/>
          <a:p>
            <a:pPr algn="l"/>
            <a:r>
              <a:rPr lang="en-US" sz="24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Home base; where Holy Spirit sends out</a:t>
            </a:r>
            <a:endParaRPr lang="en-US" sz="2400" cap="none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/>
            <a:r>
              <a:rPr lang="en-US" sz="2400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Sergius</a:t>
            </a:r>
            <a:r>
              <a:rPr lang="en-US" sz="24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 Paulus and </a:t>
            </a:r>
            <a:r>
              <a:rPr lang="en-US" sz="2400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Elymas</a:t>
            </a:r>
            <a:endParaRPr lang="en-US" sz="2400" cap="none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/>
            <a:r>
              <a:rPr lang="en-US" sz="24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John Mark leaves</a:t>
            </a:r>
          </a:p>
          <a:p>
            <a:pPr algn="l"/>
            <a:r>
              <a:rPr lang="en-US" sz="24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Synagogue sermon</a:t>
            </a:r>
            <a:endParaRPr lang="en-US" sz="2400" cap="none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/>
            <a:r>
              <a:rPr lang="en-US" sz="24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Healing of lame man; Paul stoned</a:t>
            </a:r>
            <a:endParaRPr lang="en-US" sz="2400" cap="none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980710" y="2509520"/>
            <a:ext cx="3666344" cy="3698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prstClr val="white"/>
              </a:buClr>
            </a:pPr>
            <a:r>
              <a:rPr lang="en-US" sz="2400" cap="none" dirty="0" err="1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cs typeface="Arial" panose="020B0604020202020204" pitchFamily="34" charset="0"/>
              </a:rPr>
              <a:t>Perga</a:t>
            </a:r>
            <a:r>
              <a:rPr lang="en-US" sz="2400" cap="none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cs typeface="Arial" panose="020B0604020202020204" pitchFamily="34" charset="0"/>
              </a:rPr>
              <a:t> of Pamphylia</a:t>
            </a:r>
          </a:p>
          <a:p>
            <a:pPr algn="l">
              <a:buClr>
                <a:prstClr val="white"/>
              </a:buClr>
            </a:pPr>
            <a:r>
              <a:rPr lang="en-US" sz="2400" cap="none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cs typeface="Arial" panose="020B0604020202020204" pitchFamily="34" charset="0"/>
              </a:rPr>
              <a:t>Antioch of Pisidia</a:t>
            </a:r>
            <a:endParaRPr lang="en-US" sz="2400" cap="none" dirty="0">
              <a:solidFill>
                <a:prstClr val="white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l">
              <a:buClr>
                <a:prstClr val="white"/>
              </a:buClr>
            </a:pPr>
            <a:r>
              <a:rPr lang="en-US" sz="2400" cap="none" dirty="0" err="1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cs typeface="Arial" panose="020B0604020202020204" pitchFamily="34" charset="0"/>
              </a:rPr>
              <a:t>Lystra</a:t>
            </a:r>
            <a:r>
              <a:rPr lang="en-US" sz="2400" cap="none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cs typeface="Arial" panose="020B0604020202020204" pitchFamily="34" charset="0"/>
              </a:rPr>
              <a:t> of Lycaonia/Galatia</a:t>
            </a:r>
          </a:p>
          <a:p>
            <a:pPr algn="l">
              <a:buClr>
                <a:prstClr val="white"/>
              </a:buClr>
            </a:pPr>
            <a:r>
              <a:rPr lang="en-US" sz="2400" cap="none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cs typeface="Arial" panose="020B0604020202020204" pitchFamily="34" charset="0"/>
              </a:rPr>
              <a:t>Antioch of Syria</a:t>
            </a:r>
            <a:endParaRPr lang="en-US" sz="2400" cap="none" dirty="0">
              <a:solidFill>
                <a:prstClr val="white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l">
              <a:buClr>
                <a:prstClr val="white"/>
              </a:buClr>
            </a:pPr>
            <a:r>
              <a:rPr lang="en-US" sz="2400" cap="none" dirty="0" err="1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cs typeface="Arial" panose="020B0604020202020204" pitchFamily="34" charset="0"/>
              </a:rPr>
              <a:t>Paphos</a:t>
            </a:r>
            <a:r>
              <a:rPr lang="en-US" sz="2400" cap="none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cs typeface="Arial" panose="020B0604020202020204" pitchFamily="34" charset="0"/>
              </a:rPr>
              <a:t> of Cyprus</a:t>
            </a:r>
            <a:endParaRPr lang="en-US" sz="2400" cap="none" dirty="0">
              <a:solidFill>
                <a:prstClr val="white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l">
              <a:buClr>
                <a:prstClr val="white"/>
              </a:buClr>
            </a:pPr>
            <a:endParaRPr lang="en-US" sz="2400" cap="none" dirty="0" smtClean="0">
              <a:solidFill>
                <a:prstClr val="white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34909" y="2844800"/>
            <a:ext cx="1145801" cy="1754253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21563" y="3283527"/>
            <a:ext cx="2775527" cy="1916546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89870" y="2803236"/>
            <a:ext cx="4407220" cy="1027505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55673" y="3388360"/>
            <a:ext cx="3941417" cy="922672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832682" y="3886200"/>
            <a:ext cx="2064408" cy="952731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58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/>
        </p:nvSpPr>
        <p:spPr>
          <a:xfrm>
            <a:off x="0" y="3194658"/>
            <a:ext cx="12152322" cy="401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841" y="371533"/>
            <a:ext cx="9518245" cy="943256"/>
          </a:xfrm>
        </p:spPr>
        <p:txBody>
          <a:bodyPr/>
          <a:lstStyle/>
          <a:p>
            <a:r>
              <a:rPr lang="en-US" b="1" dirty="0" smtClean="0"/>
              <a:t>APPROX. TIMELINE – PAUL’S LIFE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8100872">
            <a:off x="-184482" y="4689203"/>
            <a:ext cx="924572" cy="398933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cap="none" dirty="0" smtClean="0"/>
              <a:t>Cross</a:t>
            </a:r>
            <a:endParaRPr lang="en-US" cap="none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113916" y="4068129"/>
            <a:ext cx="584934" cy="1380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/>
              </a:buClr>
            </a:pPr>
            <a:r>
              <a:rPr lang="en-US" cap="none" dirty="0" smtClean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30</a:t>
            </a:r>
            <a:endParaRPr lang="en-US" sz="1800" cap="none" dirty="0"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983" y="2836523"/>
            <a:ext cx="102802" cy="1109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660855" y="2840591"/>
            <a:ext cx="102802" cy="1109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14056" y="2836523"/>
            <a:ext cx="102802" cy="1109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2524" y="2836523"/>
            <a:ext cx="102802" cy="1109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60986" y="2836522"/>
            <a:ext cx="102802" cy="1109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742150" y="4068129"/>
            <a:ext cx="584934" cy="1380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/>
              </a:buClr>
            </a:pPr>
            <a:r>
              <a:rPr lang="en-US" cap="none" dirty="0" smtClean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40</a:t>
            </a:r>
            <a:endParaRPr lang="en-US" sz="1800" cap="none" dirty="0"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5639735" y="4021541"/>
            <a:ext cx="584934" cy="1380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/>
              </a:buClr>
            </a:pPr>
            <a:r>
              <a:rPr lang="en-US" cap="none" dirty="0" smtClean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50</a:t>
            </a:r>
            <a:endParaRPr lang="en-US" sz="1800" cap="none" dirty="0"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8537320" y="4068129"/>
            <a:ext cx="584934" cy="1380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/>
              </a:buClr>
            </a:pPr>
            <a:r>
              <a:rPr lang="en-US" cap="none" dirty="0" smtClean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60</a:t>
            </a:r>
            <a:endParaRPr lang="en-US" sz="1800" cap="none" dirty="0"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1419789" y="4068129"/>
            <a:ext cx="584934" cy="1380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/>
              </a:buClr>
            </a:pPr>
            <a:r>
              <a:rPr lang="en-US" cap="none" dirty="0" smtClean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70 AD</a:t>
            </a:r>
            <a:endParaRPr lang="en-US" sz="1800" cap="none" dirty="0"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27053" y="2087229"/>
            <a:ext cx="1266092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Tarsus, Gamaliel, zealous, persecutor </a:t>
            </a:r>
            <a:endParaRPr lang="en-US" sz="1600" dirty="0"/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 rot="18110635">
            <a:off x="-227347" y="5257718"/>
            <a:ext cx="1276834" cy="4429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/>
              <a:t>Stephen</a:t>
            </a:r>
            <a:endParaRPr lang="en-US" cap="none" dirty="0"/>
          </a:p>
        </p:txBody>
      </p:sp>
      <p:sp>
        <p:nvSpPr>
          <p:cNvPr id="25" name="TextBox 24"/>
          <p:cNvSpPr txBox="1"/>
          <p:nvPr/>
        </p:nvSpPr>
        <p:spPr>
          <a:xfrm>
            <a:off x="1239039" y="2087229"/>
            <a:ext cx="3664094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Damascus/Arabia (3 years),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Visit to Jerusalem,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Syria/Cilicia,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Antioch (1 year)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 rot="18110635">
            <a:off x="-266474" y="5227476"/>
            <a:ext cx="2864233" cy="4429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/>
              <a:t>1</a:t>
            </a:r>
            <a:r>
              <a:rPr lang="en-US" cap="none" baseline="30000" dirty="0" smtClean="0"/>
              <a:t>st</a:t>
            </a:r>
            <a:r>
              <a:rPr lang="en-US" cap="none" dirty="0" smtClean="0"/>
              <a:t> visit to Jerusalem</a:t>
            </a:r>
            <a:endParaRPr lang="en-US" cap="none" dirty="0"/>
          </a:p>
        </p:txBody>
      </p:sp>
      <p:cxnSp>
        <p:nvCxnSpPr>
          <p:cNvPr id="28" name="Straight Connector 27"/>
          <p:cNvCxnSpPr>
            <a:stCxn id="24" idx="3"/>
          </p:cNvCxnSpPr>
          <p:nvPr/>
        </p:nvCxnSpPr>
        <p:spPr>
          <a:xfrm flipV="1">
            <a:off x="747904" y="3518514"/>
            <a:ext cx="17150" cy="141836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" idx="3"/>
          </p:cNvCxnSpPr>
          <p:nvPr/>
        </p:nvCxnSpPr>
        <p:spPr>
          <a:xfrm flipV="1">
            <a:off x="520594" y="3459480"/>
            <a:ext cx="12806" cy="1035792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3"/>
          </p:cNvCxnSpPr>
          <p:nvPr/>
        </p:nvCxnSpPr>
        <p:spPr>
          <a:xfrm flipV="1">
            <a:off x="1921238" y="3518514"/>
            <a:ext cx="19322" cy="713885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ubtitle 2"/>
          <p:cNvSpPr txBox="1">
            <a:spLocks/>
          </p:cNvSpPr>
          <p:nvPr/>
        </p:nvSpPr>
        <p:spPr>
          <a:xfrm rot="18110635">
            <a:off x="2107545" y="5254084"/>
            <a:ext cx="2864233" cy="4429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/>
              <a:t>2</a:t>
            </a:r>
            <a:r>
              <a:rPr lang="en-US" cap="none" baseline="30000" dirty="0" smtClean="0"/>
              <a:t>nd</a:t>
            </a:r>
            <a:r>
              <a:rPr lang="en-US" cap="none" dirty="0" smtClean="0"/>
              <a:t> visit to Jerusalem</a:t>
            </a:r>
            <a:endParaRPr lang="en-US" cap="none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4349663" y="3506660"/>
            <a:ext cx="8730" cy="73759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ubtitle 2"/>
          <p:cNvSpPr txBox="1">
            <a:spLocks/>
          </p:cNvSpPr>
          <p:nvPr/>
        </p:nvSpPr>
        <p:spPr>
          <a:xfrm rot="18110635">
            <a:off x="2651977" y="5296316"/>
            <a:ext cx="2764798" cy="4429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/>
              <a:t>Peter visits Antioch</a:t>
            </a:r>
            <a:endParaRPr lang="en-US" cap="none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4655796" y="3499478"/>
            <a:ext cx="8730" cy="73759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xplosion 1 40"/>
          <p:cNvSpPr/>
          <p:nvPr/>
        </p:nvSpPr>
        <p:spPr>
          <a:xfrm>
            <a:off x="911178" y="3531285"/>
            <a:ext cx="655721" cy="735404"/>
          </a:xfrm>
          <a:prstGeom prst="irregularSeal1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03132" y="2087229"/>
            <a:ext cx="1009386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</a:t>
            </a:r>
            <a:r>
              <a:rPr lang="en-US" sz="1600" baseline="30000" dirty="0" smtClean="0">
                <a:solidFill>
                  <a:schemeClr val="bg1"/>
                </a:solidFill>
              </a:rPr>
              <a:t>st</a:t>
            </a:r>
            <a:r>
              <a:rPr lang="en-US" sz="1600" dirty="0" smtClean="0">
                <a:solidFill>
                  <a:schemeClr val="bg1"/>
                </a:solidFill>
              </a:rPr>
              <a:t> preach. trip</a:t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 rot="18110635">
            <a:off x="4276745" y="4872811"/>
            <a:ext cx="1590475" cy="4429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/>
              <a:t>Galatians?</a:t>
            </a:r>
            <a:endParaRPr lang="en-US" cap="none" dirty="0"/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 rot="18110635">
            <a:off x="3884780" y="5418996"/>
            <a:ext cx="2764798" cy="4429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err="1" smtClean="0"/>
              <a:t>Jerus</a:t>
            </a:r>
            <a:r>
              <a:rPr lang="en-US" cap="none" dirty="0" smtClean="0"/>
              <a:t>. conference</a:t>
            </a:r>
            <a:endParaRPr lang="en-US" cap="none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5495565" y="3456609"/>
            <a:ext cx="341658" cy="95197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912517" y="2090408"/>
            <a:ext cx="1239617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</a:t>
            </a:r>
            <a:r>
              <a:rPr lang="en-US" sz="1600" baseline="30000" dirty="0" smtClean="0">
                <a:solidFill>
                  <a:schemeClr val="bg1"/>
                </a:solidFill>
              </a:rPr>
              <a:t>nd</a:t>
            </a:r>
            <a:r>
              <a:rPr lang="en-US" sz="1600" dirty="0" smtClean="0">
                <a:solidFill>
                  <a:schemeClr val="bg1"/>
                </a:solidFill>
              </a:rPr>
              <a:t> preaching trip</a:t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 rot="18110635">
            <a:off x="4528561" y="5418997"/>
            <a:ext cx="2764798" cy="4429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/>
              <a:t>1 &amp; 2 Thessalonians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8693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982" y="0"/>
            <a:ext cx="8158479" cy="6811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548350" y="2839684"/>
            <a:ext cx="9905998" cy="80929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journey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71435" y="2651633"/>
            <a:ext cx="1373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Split - Barnabas</a:t>
            </a:r>
            <a:endParaRPr lang="en-US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6385" y="3099022"/>
            <a:ext cx="1177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Timothy, letter</a:t>
            </a:r>
            <a:endParaRPr lang="en-US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9653466" y="103510"/>
            <a:ext cx="2457565" cy="6604286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Timothy: </a:t>
            </a:r>
            <a:r>
              <a:rPr lang="en-US" sz="2400" cap="none" dirty="0">
                <a:solidFill>
                  <a:schemeClr val="bg1"/>
                </a:solidFill>
                <a:cs typeface="Arial" panose="020B0604020202020204" pitchFamily="34" charset="0"/>
              </a:rPr>
              <a:t>age? </a:t>
            </a:r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(2 Tim. 2:22)</a:t>
            </a:r>
          </a:p>
          <a:p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Why wasn’t Timothy circumcised? (1 Cor. 7:18ff)</a:t>
            </a:r>
          </a:p>
          <a:p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Why circumcise? (1 Cor. 9:19ff)</a:t>
            </a:r>
          </a:p>
          <a:p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What lessons does Timothy learn?</a:t>
            </a:r>
          </a:p>
          <a:p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Teaching, character, treatment of brothers, suffering (2 Tim. 3:10ff) </a:t>
            </a:r>
          </a:p>
          <a:p>
            <a:endParaRPr lang="en-US" sz="2400" cap="none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074" y="874722"/>
            <a:ext cx="4814341" cy="50499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HOMEWORK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43" y="1870612"/>
            <a:ext cx="11713157" cy="1251334"/>
          </a:xfrm>
        </p:spPr>
        <p:txBody>
          <a:bodyPr>
            <a:normAutofit lnSpcReduction="10000"/>
          </a:bodyPr>
          <a:lstStyle/>
          <a:p>
            <a:r>
              <a:rPr lang="es-ES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Tell</a:t>
            </a:r>
            <a:r>
              <a:rPr lang="es-E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s-ES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the</a:t>
            </a:r>
            <a:r>
              <a:rPr lang="es-E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s-ES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story</a:t>
            </a:r>
            <a:r>
              <a:rPr lang="es-E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 of </a:t>
            </a:r>
            <a:r>
              <a:rPr lang="es-ES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what</a:t>
            </a:r>
            <a:r>
              <a:rPr lang="es-E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s-ES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happened</a:t>
            </a:r>
            <a:r>
              <a:rPr lang="es-E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 in </a:t>
            </a:r>
            <a:r>
              <a:rPr lang="es-ES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your</a:t>
            </a:r>
            <a:r>
              <a:rPr lang="es-E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s-ES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city</a:t>
            </a:r>
            <a:r>
              <a:rPr lang="es-E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 (</a:t>
            </a:r>
            <a:r>
              <a:rPr lang="es-PE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on</a:t>
            </a:r>
            <a:r>
              <a:rPr lang="es-PE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s-PE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the</a:t>
            </a:r>
            <a:r>
              <a:rPr lang="es-PE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 2nd </a:t>
            </a:r>
            <a:r>
              <a:rPr lang="es-PE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journey</a:t>
            </a:r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) from Timothy’s eyes</a:t>
            </a: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What did he learn (from Paul’s character </a:t>
            </a:r>
            <a:r>
              <a:rPr lang="en-US" cap="none" smtClean="0">
                <a:solidFill>
                  <a:schemeClr val="tx1"/>
                </a:solidFill>
                <a:cs typeface="Arial" panose="020B0604020202020204" pitchFamily="34" charset="0"/>
              </a:rPr>
              <a:t>and teaching)?</a:t>
            </a:r>
            <a:endParaRPr lang="en-US" cap="none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What light do the epistles shine on what was happening?</a:t>
            </a:r>
            <a:endParaRPr lang="en-US" cap="none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 rot="10800000" flipV="1">
            <a:off x="698992" y="3723422"/>
            <a:ext cx="3321237" cy="208220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PHILIPPI</a:t>
            </a: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Acts 16:11-40</a:t>
            </a: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Phi. 1:2-5; 2:19-22; 3:17-21; 4:10-17</a:t>
            </a:r>
            <a:endParaRPr lang="en-US" cap="none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 rot="10800000" flipV="1">
            <a:off x="4520987" y="3723422"/>
            <a:ext cx="3333081" cy="20930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THESSALONICA</a:t>
            </a: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Acts 17:1-14</a:t>
            </a: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1 Thess. 1:1 – 3:10</a:t>
            </a: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2 Thess. 1:1-4; 2:1-2; 3:6-15</a:t>
            </a:r>
            <a:endParaRPr lang="en-US" cap="none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 rot="10800000" flipV="1">
            <a:off x="8354826" y="3723422"/>
            <a:ext cx="3333081" cy="20822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CORINTH</a:t>
            </a: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Acts 18:1-18</a:t>
            </a: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1 Cor. 1:1 – 2:4; 3:5-15; 4:14-17; 9:1-23; 11:2; 15:3-11; 16:15-16</a:t>
            </a:r>
            <a:endParaRPr lang="en-US" cap="none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5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635759"/>
          </a:xfrm>
        </p:spPr>
        <p:txBody>
          <a:bodyPr/>
          <a:lstStyle/>
          <a:p>
            <a:r>
              <a:rPr lang="en-US" dirty="0" smtClean="0"/>
              <a:t>WARM UP - MATCH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20" y="2509520"/>
            <a:ext cx="6731462" cy="3698240"/>
          </a:xfrm>
        </p:spPr>
        <p:txBody>
          <a:bodyPr>
            <a:normAutofit/>
          </a:bodyPr>
          <a:lstStyle/>
          <a:p>
            <a:pPr algn="l"/>
            <a:r>
              <a:rPr lang="en-US" sz="24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Lydia, slave girl, jailer</a:t>
            </a:r>
            <a:endParaRPr lang="en-US" sz="2400" cap="none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/>
            <a:r>
              <a:rPr lang="en-US" sz="24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Reasoning, mob, Jason</a:t>
            </a:r>
            <a:endParaRPr lang="en-US" sz="2400" cap="none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/>
            <a:r>
              <a:rPr lang="en-US" sz="24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Jews noble-minded</a:t>
            </a:r>
          </a:p>
          <a:p>
            <a:pPr algn="l"/>
            <a:r>
              <a:rPr lang="en-US" sz="24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Discourse in Areopagus </a:t>
            </a:r>
          </a:p>
          <a:p>
            <a:pPr algn="l"/>
            <a:r>
              <a:rPr lang="en-US" sz="24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Tent-making, </a:t>
            </a:r>
            <a:r>
              <a:rPr lang="en-US" sz="2400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Gallio</a:t>
            </a:r>
            <a:r>
              <a:rPr lang="en-US" sz="24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, 1.5 years</a:t>
            </a:r>
            <a:endParaRPr lang="en-US" sz="2400" cap="none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980710" y="2509520"/>
            <a:ext cx="3666344" cy="3698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Berea</a:t>
            </a:r>
          </a:p>
          <a:p>
            <a:pPr algn="l"/>
            <a:r>
              <a:rPr lang="en-US" sz="24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Athens</a:t>
            </a:r>
            <a:endParaRPr lang="en-US" sz="2400" cap="none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/>
            <a:r>
              <a:rPr lang="en-US" sz="24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Corinth</a:t>
            </a:r>
          </a:p>
          <a:p>
            <a:pPr algn="l"/>
            <a:r>
              <a:rPr lang="en-US" sz="24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Thessalonica</a:t>
            </a:r>
            <a:endParaRPr lang="en-US" sz="2400" cap="none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/>
            <a:r>
              <a:rPr lang="en-US" sz="24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Philippi</a:t>
            </a:r>
            <a:endParaRPr lang="en-US" sz="2400" cap="none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/>
            <a:endParaRPr lang="en-US" sz="2400" cap="none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4287520" y="3281680"/>
            <a:ext cx="3693190" cy="107696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3520" y="2844800"/>
            <a:ext cx="3863570" cy="1994131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698240" y="2803237"/>
            <a:ext cx="4198850" cy="976283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287520" y="3388360"/>
            <a:ext cx="3609570" cy="85852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222240" y="3886201"/>
            <a:ext cx="2674850" cy="95273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7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0"/>
            <a:ext cx="8676222" cy="8220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Course calendar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62474"/>
          <a:ext cx="12192000" cy="67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474"/>
                <a:gridCol w="1636294"/>
                <a:gridCol w="5181600"/>
                <a:gridCol w="3545306"/>
                <a:gridCol w="1267326"/>
              </a:tblGrid>
              <a:tr h="44612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L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Date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Subject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Texts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Dates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8415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25-Feb-24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800" dirty="0" smtClean="0">
                          <a:latin typeface="+mn-lt"/>
                        </a:rPr>
                        <a:t>Background, youth and persecution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Acts 7-8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0 – 33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4628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28-Feb-24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Conversion until Antioch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Acts 9-11,22,26; Gal. 1-2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33 – 46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786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3-Mar-24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preaching tour; controversy over Gentile converts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Acts 13:1 – 15:35; Gal. 4-6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49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40786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6-Mar-24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preaching tour; controversy over Gentile converts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Acts 13:1 – 15:35; Gal. 4-6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49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3870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5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10-Mar-24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preaching tour; epistles from 2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tour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Acts 15:36 – 18:22; 1&amp;2 Thess.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– 54 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300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13-Mar-24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kern="12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preaching tour; epistles from 2</a:t>
                      </a:r>
                      <a:r>
                        <a:rPr lang="en-US" sz="1800" kern="12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tour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Acts 15:36 – 18:22; 1&amp;2 Thess.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– 54 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8632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7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17-Mar-24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preaching tour; epistles from 3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tour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Acts 18:23 – 20:38; Romans, 1&amp;2 Cor.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– 58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319228">
                <a:tc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20-Mar-24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(No</a:t>
                      </a:r>
                      <a:r>
                        <a:rPr lang="en-US" sz="1800" baseline="0" dirty="0" smtClean="0">
                          <a:latin typeface="+mn-lt"/>
                        </a:rPr>
                        <a:t> class)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40786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24-Mar-24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kern="12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preaching tour; epistles from 3</a:t>
                      </a:r>
                      <a:r>
                        <a:rPr lang="en-US" sz="1800" kern="12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tour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Acts 18:23 – 20:38; Romans, 1&amp;2 Cor.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– 58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31381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9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27-Mar-24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Imprisonment in Caesarea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Acts 21-26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– 59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40786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31-Mar-24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Journey to Rome; prison epistles 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Acts 27-28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Eph., Phi., Col., Phlm.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 – 61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44236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3-Apr-24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Journey to Rome; prison epistles 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Acts 27-28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Eph., Phi., Col., Phlm.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 – 61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9543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7-Apr-24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Life after Acts; preacher epistles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1&amp;2 Timothy, Titus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 – 68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  <a:tr h="39543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10-Apr-24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Overflow and review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2375277"/>
            <a:ext cx="10924104" cy="703384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635759"/>
          </a:xfrm>
        </p:spPr>
        <p:txBody>
          <a:bodyPr/>
          <a:lstStyle/>
          <a:p>
            <a:r>
              <a:rPr lang="en-US" b="1" dirty="0" smtClean="0"/>
              <a:t>GENTILES NOT TO OBSERVE THE LAW OF MOSES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19" y="2509520"/>
            <a:ext cx="11181531" cy="3937462"/>
          </a:xfrm>
        </p:spPr>
        <p:txBody>
          <a:bodyPr>
            <a:normAutofit/>
          </a:bodyPr>
          <a:lstStyle/>
          <a:p>
            <a:pPr algn="l"/>
            <a:r>
              <a:rPr lang="en-US" sz="2400" cap="none" dirty="0">
                <a:solidFill>
                  <a:schemeClr val="bg1"/>
                </a:solidFill>
                <a:cs typeface="Arial" panose="020B0604020202020204" pitchFamily="34" charset="0"/>
              </a:rPr>
              <a:t>Was anyone at the time of his call uncircumcised? Let him </a:t>
            </a:r>
            <a:r>
              <a:rPr lang="en-US" sz="2400" b="1" i="1" cap="none" dirty="0">
                <a:solidFill>
                  <a:schemeClr val="bg1"/>
                </a:solidFill>
                <a:cs typeface="Arial" panose="020B0604020202020204" pitchFamily="34" charset="0"/>
              </a:rPr>
              <a:t>not seek circumcision</a:t>
            </a:r>
            <a:r>
              <a:rPr lang="en-US" sz="2400" cap="none" dirty="0">
                <a:solidFill>
                  <a:schemeClr val="bg1"/>
                </a:solidFill>
                <a:cs typeface="Arial" panose="020B0604020202020204" pitchFamily="34" charset="0"/>
              </a:rPr>
              <a:t>. </a:t>
            </a:r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1 </a:t>
            </a:r>
            <a:r>
              <a:rPr lang="en-US" sz="2400" cap="none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Cor</a:t>
            </a:r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 7:18 (cf. </a:t>
            </a:r>
            <a:r>
              <a:rPr lang="en-US" sz="2400" cap="none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Php</a:t>
            </a:r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 3:2; Gal. 5:12)</a:t>
            </a:r>
          </a:p>
          <a:p>
            <a:pPr algn="l"/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You </a:t>
            </a:r>
            <a:r>
              <a:rPr lang="en-US" sz="2400" cap="none" dirty="0">
                <a:solidFill>
                  <a:schemeClr val="bg1"/>
                </a:solidFill>
                <a:cs typeface="Arial" panose="020B0604020202020204" pitchFamily="34" charset="0"/>
              </a:rPr>
              <a:t>observe </a:t>
            </a:r>
            <a:r>
              <a:rPr lang="en-US" sz="2400" b="1" i="1" cap="none" dirty="0">
                <a:solidFill>
                  <a:schemeClr val="bg1"/>
                </a:solidFill>
                <a:cs typeface="Arial" panose="020B0604020202020204" pitchFamily="34" charset="0"/>
              </a:rPr>
              <a:t>days and months and seasons and years</a:t>
            </a:r>
            <a:r>
              <a:rPr lang="en-US" sz="2400" cap="none" dirty="0">
                <a:solidFill>
                  <a:schemeClr val="bg1"/>
                </a:solidFill>
                <a:cs typeface="Arial" panose="020B0604020202020204" pitchFamily="34" charset="0"/>
              </a:rPr>
              <a:t>! </a:t>
            </a:r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cap="none" dirty="0">
                <a:solidFill>
                  <a:schemeClr val="bg1"/>
                </a:solidFill>
                <a:cs typeface="Arial" panose="020B0604020202020204" pitchFamily="34" charset="0"/>
              </a:rPr>
              <a:t>I am afraid I may have labored over you in vain. </a:t>
            </a:r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 Gal 4:10-11</a:t>
            </a:r>
          </a:p>
          <a:p>
            <a:pPr algn="l"/>
            <a:r>
              <a:rPr lang="en-US" sz="2400" cap="none" dirty="0">
                <a:solidFill>
                  <a:schemeClr val="bg1"/>
                </a:solidFill>
                <a:cs typeface="Arial" panose="020B0604020202020204" pitchFamily="34" charset="0"/>
              </a:rPr>
              <a:t>Look: I, Paul, say to you that if you accept circumcision, Christ will be of no advantage to you. </a:t>
            </a:r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I </a:t>
            </a:r>
            <a:r>
              <a:rPr lang="en-US" sz="2400" cap="none" dirty="0">
                <a:solidFill>
                  <a:schemeClr val="bg1"/>
                </a:solidFill>
                <a:cs typeface="Arial" panose="020B0604020202020204" pitchFamily="34" charset="0"/>
              </a:rPr>
              <a:t>testify again to every man who accepts circumcision that he is obligated to keep the </a:t>
            </a:r>
            <a:r>
              <a:rPr lang="en-US" sz="2400" b="1" i="1" cap="none" dirty="0">
                <a:solidFill>
                  <a:schemeClr val="bg1"/>
                </a:solidFill>
                <a:cs typeface="Arial" panose="020B0604020202020204" pitchFamily="34" charset="0"/>
              </a:rPr>
              <a:t>whole law</a:t>
            </a:r>
            <a:r>
              <a:rPr lang="en-US" sz="2400" cap="none" dirty="0">
                <a:solidFill>
                  <a:schemeClr val="bg1"/>
                </a:solidFill>
                <a:cs typeface="Arial" panose="020B0604020202020204" pitchFamily="34" charset="0"/>
              </a:rPr>
              <a:t>. </a:t>
            </a:r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 Gal. 5:2,3</a:t>
            </a:r>
          </a:p>
          <a:p>
            <a:pPr algn="l"/>
            <a:r>
              <a:rPr lang="en-US" sz="2400" cap="none" dirty="0">
                <a:solidFill>
                  <a:schemeClr val="bg1"/>
                </a:solidFill>
                <a:cs typeface="Arial" panose="020B0604020202020204" pitchFamily="34" charset="0"/>
              </a:rPr>
              <a:t>Therefore let no one pass judgment on you in questions of </a:t>
            </a:r>
            <a:r>
              <a:rPr lang="en-US" sz="2400" b="1" i="1" cap="none" dirty="0">
                <a:solidFill>
                  <a:schemeClr val="bg1"/>
                </a:solidFill>
                <a:cs typeface="Arial" panose="020B0604020202020204" pitchFamily="34" charset="0"/>
              </a:rPr>
              <a:t>food and drink</a:t>
            </a:r>
            <a:r>
              <a:rPr lang="en-US" sz="2400" cap="none" dirty="0">
                <a:solidFill>
                  <a:schemeClr val="bg1"/>
                </a:solidFill>
                <a:cs typeface="Arial" panose="020B0604020202020204" pitchFamily="34" charset="0"/>
              </a:rPr>
              <a:t>, or with regard to a </a:t>
            </a:r>
            <a:r>
              <a:rPr lang="en-US" sz="2400" b="1" i="1" cap="none" dirty="0">
                <a:solidFill>
                  <a:schemeClr val="bg1"/>
                </a:solidFill>
                <a:cs typeface="Arial" panose="020B0604020202020204" pitchFamily="34" charset="0"/>
              </a:rPr>
              <a:t>festival or a new moon or a Sabbath</a:t>
            </a:r>
            <a:r>
              <a:rPr lang="en-US" sz="2400" cap="none" dirty="0">
                <a:solidFill>
                  <a:schemeClr val="bg1"/>
                </a:solidFill>
                <a:cs typeface="Arial" panose="020B0604020202020204" pitchFamily="34" charset="0"/>
              </a:rPr>
              <a:t>. </a:t>
            </a:r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 Col 2:16</a:t>
            </a:r>
          </a:p>
          <a:p>
            <a:pPr algn="l"/>
            <a:endParaRPr lang="en-US" sz="2400" cap="none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82" y="0"/>
            <a:ext cx="8158479" cy="6811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548350" y="2839684"/>
            <a:ext cx="9905998" cy="80929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journey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71435" y="2651633"/>
            <a:ext cx="1373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Split - Barnabas</a:t>
            </a:r>
            <a:endParaRPr lang="en-US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3443" y="258075"/>
            <a:ext cx="1621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Lydia, slave girl, jailer</a:t>
            </a:r>
          </a:p>
          <a:p>
            <a:endParaRPr lang="en-US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86648" y="1323990"/>
            <a:ext cx="1600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Forbidden </a:t>
            </a:r>
          </a:p>
          <a:p>
            <a:r>
              <a:rPr lang="en-US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- Asia</a:t>
            </a:r>
            <a:endParaRPr lang="en-US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43036" y="1256060"/>
            <a:ext cx="1182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Vision, Luke</a:t>
            </a:r>
            <a:endParaRPr lang="en-US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074" y="874722"/>
            <a:ext cx="4814341" cy="50499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HOMEWORK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43" y="1870612"/>
            <a:ext cx="11713157" cy="1251334"/>
          </a:xfrm>
        </p:spPr>
        <p:txBody>
          <a:bodyPr>
            <a:normAutofit lnSpcReduction="10000"/>
          </a:bodyPr>
          <a:lstStyle/>
          <a:p>
            <a:r>
              <a:rPr lang="es-ES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Tell</a:t>
            </a:r>
            <a:r>
              <a:rPr lang="es-E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s-ES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the</a:t>
            </a:r>
            <a:r>
              <a:rPr lang="es-E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s-ES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story</a:t>
            </a:r>
            <a:r>
              <a:rPr lang="es-E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 of </a:t>
            </a:r>
            <a:r>
              <a:rPr lang="es-ES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what</a:t>
            </a:r>
            <a:r>
              <a:rPr lang="es-E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s-ES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happened</a:t>
            </a:r>
            <a:r>
              <a:rPr lang="es-E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 in </a:t>
            </a:r>
            <a:r>
              <a:rPr lang="es-ES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your</a:t>
            </a:r>
            <a:r>
              <a:rPr lang="es-E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s-ES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city</a:t>
            </a:r>
            <a:r>
              <a:rPr lang="es-E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 (</a:t>
            </a:r>
            <a:r>
              <a:rPr lang="es-PE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on</a:t>
            </a:r>
            <a:r>
              <a:rPr lang="es-PE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s-PE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the</a:t>
            </a:r>
            <a:r>
              <a:rPr lang="es-PE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 2nd </a:t>
            </a:r>
            <a:r>
              <a:rPr lang="es-PE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journey</a:t>
            </a:r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) from Timothy’s eyes</a:t>
            </a: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What did he learn (from Paul’s character </a:t>
            </a:r>
            <a:r>
              <a:rPr lang="en-US" cap="none" smtClean="0">
                <a:solidFill>
                  <a:schemeClr val="tx1"/>
                </a:solidFill>
                <a:cs typeface="Arial" panose="020B0604020202020204" pitchFamily="34" charset="0"/>
              </a:rPr>
              <a:t>and teaching)?</a:t>
            </a:r>
            <a:endParaRPr lang="en-US" cap="none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What light do the epistles shine on what was happening?</a:t>
            </a:r>
            <a:endParaRPr lang="en-US" cap="none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 rot="10800000" flipV="1">
            <a:off x="698992" y="3723422"/>
            <a:ext cx="3321237" cy="208220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PHILIPPI</a:t>
            </a: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Acts 16:11-40</a:t>
            </a: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Phi. 1:2-5; 2:19-22; 3:17-21; 4:10-17</a:t>
            </a:r>
            <a:endParaRPr lang="en-US" cap="none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 rot="10800000" flipV="1">
            <a:off x="4520987" y="3723422"/>
            <a:ext cx="3333081" cy="20930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THESSALONICA</a:t>
            </a: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Acts 17:1-14</a:t>
            </a: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1 Thess. 1:1 – 3:10</a:t>
            </a: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2 Thess. 1:1-4; 2:1-2; 3:6-15</a:t>
            </a:r>
            <a:endParaRPr lang="en-US" cap="none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 rot="10800000" flipV="1">
            <a:off x="8354826" y="3723422"/>
            <a:ext cx="3333081" cy="20822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CORINTH</a:t>
            </a: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Acts 18:1-18</a:t>
            </a: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1 Cor. 1:1 – </a:t>
            </a:r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2:5; </a:t>
            </a:r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3:5-15; 4:14-17; 9:1-23; 11:2; 15:3-11; 16:15-16</a:t>
            </a:r>
            <a:endParaRPr lang="en-US" cap="none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7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82" y="0"/>
            <a:ext cx="8158479" cy="6811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548350" y="2839684"/>
            <a:ext cx="9905998" cy="80929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journey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71435" y="2651633"/>
            <a:ext cx="1373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Split - Barnabas</a:t>
            </a:r>
            <a:endParaRPr lang="en-US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6385" y="3099022"/>
            <a:ext cx="1177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Timothy, letter</a:t>
            </a:r>
            <a:endParaRPr lang="en-US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6913" y="2513367"/>
            <a:ext cx="1182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Mars Hill</a:t>
            </a:r>
            <a:endParaRPr lang="en-US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4981" y="1217414"/>
            <a:ext cx="1182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N</a:t>
            </a:r>
            <a:r>
              <a:rPr lang="en-US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oble</a:t>
            </a:r>
            <a:endParaRPr lang="en-US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3443" y="258075"/>
            <a:ext cx="1621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Lydia, slave girl, jailer</a:t>
            </a:r>
          </a:p>
          <a:p>
            <a:endParaRPr lang="en-US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86648" y="1323990"/>
            <a:ext cx="1600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Forbidden </a:t>
            </a:r>
          </a:p>
          <a:p>
            <a:r>
              <a:rPr lang="en-US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- Asia</a:t>
            </a:r>
            <a:endParaRPr lang="en-US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43036" y="1256060"/>
            <a:ext cx="1182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Vision, Luke</a:t>
            </a:r>
            <a:endParaRPr lang="en-US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75213" y="1533059"/>
            <a:ext cx="1624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Preach, mob</a:t>
            </a:r>
            <a:endParaRPr lang="en-US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7456" y="2221858"/>
            <a:ext cx="1505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Aquila, Priscilla, synagogue, 1.5 years</a:t>
            </a:r>
            <a:endParaRPr lang="en-US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86445" y="3145453"/>
            <a:ext cx="1182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H</a:t>
            </a:r>
            <a:r>
              <a:rPr lang="en-US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aircut</a:t>
            </a:r>
            <a:endParaRPr lang="en-US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16441" y="2822023"/>
            <a:ext cx="1182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Short stay</a:t>
            </a:r>
            <a:endParaRPr lang="en-US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29186" y="5482253"/>
            <a:ext cx="1182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G</a:t>
            </a:r>
            <a:r>
              <a:rPr lang="en-US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reeted</a:t>
            </a:r>
            <a:endParaRPr lang="en-US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31091" y="5482253"/>
            <a:ext cx="1182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?</a:t>
            </a:r>
            <a:endParaRPr lang="en-US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60683" y="3419840"/>
            <a:ext cx="1182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Some time</a:t>
            </a:r>
            <a:endParaRPr lang="en-US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9653466" y="103510"/>
            <a:ext cx="2457565" cy="660428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  <a:tileRect/>
          </a:gradFill>
        </p:spPr>
        <p:txBody>
          <a:bodyPr>
            <a:normAutofit fontScale="92500" lnSpcReduction="20000"/>
          </a:bodyPr>
          <a:lstStyle/>
          <a:p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Paul Thess. verbs: reason, explain, prove</a:t>
            </a:r>
          </a:p>
          <a:p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Jew Thess. verbs: form mob, set in uproar, attack, drag, </a:t>
            </a:r>
            <a:r>
              <a:rPr lang="en-US" sz="2400" cap="none" dirty="0">
                <a:solidFill>
                  <a:schemeClr val="bg1"/>
                </a:solidFill>
                <a:cs typeface="Arial" panose="020B0604020202020204" pitchFamily="34" charset="0"/>
              </a:rPr>
              <a:t>s</a:t>
            </a:r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hout (cf. 16:19ff, incl. accusation). </a:t>
            </a:r>
          </a:p>
          <a:p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Berea verbs: receive, examine, see if so, believe</a:t>
            </a:r>
          </a:p>
          <a:p>
            <a:r>
              <a:rPr lang="en-US" sz="2400" cap="none" dirty="0">
                <a:solidFill>
                  <a:schemeClr val="bg1"/>
                </a:solidFill>
                <a:cs typeface="Arial" panose="020B0604020202020204" pitchFamily="34" charset="0"/>
              </a:rPr>
              <a:t>How could Spirit desire this? (</a:t>
            </a:r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16:6ff; 2 The. 3:3f)</a:t>
            </a:r>
            <a:endParaRPr lang="en-US" sz="2400" cap="none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Women (16:13f; 17:4, 12). Cf. 17:6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12437" y="3897745"/>
            <a:ext cx="6280728" cy="2810052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none" dirty="0">
                <a:solidFill>
                  <a:schemeClr val="bg1"/>
                </a:solidFill>
                <a:cs typeface="Arial" panose="020B0604020202020204" pitchFamily="34" charset="0"/>
              </a:rPr>
              <a:t>Preaching Christ crucified </a:t>
            </a:r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(1 Cor. 1:18 – 2:5; 15:3-11)</a:t>
            </a:r>
            <a:endParaRPr lang="en-US" sz="2400" cap="none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Belief &amp; baptism (Acts 18:8; 1 Cor. 1:13ff; 12:13; 16:15-16)</a:t>
            </a:r>
          </a:p>
          <a:p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Preachers are servants (1 Cor. 3:5; 4:1)</a:t>
            </a:r>
          </a:p>
          <a:p>
            <a:r>
              <a:rPr lang="en-US" sz="2400" cap="none" dirty="0" smtClean="0">
                <a:solidFill>
                  <a:schemeClr val="bg1"/>
                </a:solidFill>
                <a:cs typeface="Arial" panose="020B0604020202020204" pitchFamily="34" charset="0"/>
              </a:rPr>
              <a:t>Same rules in every church (4:17; 7:17; 11:2; 14:33; etc.)</a:t>
            </a:r>
          </a:p>
        </p:txBody>
      </p:sp>
    </p:spTree>
    <p:extLst>
      <p:ext uri="{BB962C8B-B14F-4D97-AF65-F5344CB8AC3E}">
        <p14:creationId xmlns:p14="http://schemas.microsoft.com/office/powerpoint/2010/main" val="68723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 uiExpand="1" build="p" animBg="1"/>
      <p:bldP spid="20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896764"/>
              </p:ext>
            </p:extLst>
          </p:nvPr>
        </p:nvGraphicFramePr>
        <p:xfrm>
          <a:off x="0" y="0"/>
          <a:ext cx="12192002" cy="6522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1"/>
                <a:gridCol w="6096001"/>
              </a:tblGrid>
              <a:tr h="289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/>
                    </a:solidFill>
                  </a:tcPr>
                </a:tc>
              </a:tr>
              <a:tr h="289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/>
                    </a:solidFill>
                  </a:tcPr>
                </a:tc>
              </a:tr>
              <a:tr h="289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/>
                    </a:solidFill>
                  </a:tcPr>
                </a:tc>
              </a:tr>
              <a:tr h="289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3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/>
                    </a:solidFill>
                  </a:tcPr>
                </a:tc>
              </a:tr>
              <a:tr h="10385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Settled, comfortable Christianity while you pursue earthly gain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/>
                          </a:solidFill>
                          <a:effectLst/>
                        </a:rPr>
                        <a:t>Adventure in the faith, throwing earthly comfort to the wind while you serve the Lord with your few days</a:t>
                      </a:r>
                      <a:endParaRPr lang="en-US" sz="2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/>
                    </a:solidFill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Be ever vigilant that you’re not pushing your resources too far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/>
                          </a:solidFill>
                          <a:effectLst/>
                        </a:rPr>
                        <a:t>Spend and be spent</a:t>
                      </a:r>
                      <a:endParaRPr lang="en-US" sz="2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/>
                    </a:solidFill>
                  </a:tcPr>
                </a:tc>
              </a:tr>
              <a:tr h="10464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Choices that set you up for success and ease and a good retirement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/>
                          </a:solidFill>
                          <a:effectLst/>
                        </a:rPr>
                        <a:t>Choices that put you in the best position to serve the Lord and then trust in the Lord´s provision</a:t>
                      </a:r>
                      <a:endParaRPr lang="en-US" sz="2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/>
                    </a:solidFill>
                  </a:tcPr>
                </a:tc>
              </a:tr>
              <a:tr h="289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Inward focused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/>
                          </a:solidFill>
                          <a:effectLst/>
                        </a:rPr>
                        <a:t>Outward focused</a:t>
                      </a:r>
                      <a:endParaRPr lang="en-US" sz="2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/>
                    </a:solidFill>
                  </a:tcPr>
                </a:tc>
              </a:tr>
              <a:tr h="5781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Got the heavy lifting done when you got baptized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3"/>
                          </a:solidFill>
                          <a:effectLst/>
                        </a:rPr>
                        <a:t>Push the boundaries of the kingdom</a:t>
                      </a:r>
                      <a:endParaRPr lang="en-US" sz="2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/>
                    </a:solidFill>
                  </a:tcPr>
                </a:tc>
              </a:tr>
              <a:tr h="7113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Everybody in their own bubble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/>
                          </a:solidFill>
                          <a:effectLst/>
                        </a:rPr>
                        <a:t>Real exertion in emotions, sharing of life, real brotherhood</a:t>
                      </a:r>
                      <a:endParaRPr lang="en-US" sz="2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Leave people to themselves when they get troublesome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/>
                          </a:solidFill>
                          <a:effectLst/>
                        </a:rPr>
                        <a:t>Perfect patience</a:t>
                      </a:r>
                      <a:endParaRPr lang="en-US" sz="2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1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0"/>
            <a:ext cx="8676222" cy="8220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Course calendar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62474"/>
          <a:ext cx="12192000" cy="67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474"/>
                <a:gridCol w="1636294"/>
                <a:gridCol w="5181600"/>
                <a:gridCol w="3545306"/>
                <a:gridCol w="1267326"/>
              </a:tblGrid>
              <a:tr h="44612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L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Date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Subject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Texts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Dates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8415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25-Feb-24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800" dirty="0" smtClean="0">
                          <a:latin typeface="+mn-lt"/>
                        </a:rPr>
                        <a:t>Background, youth and persecution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Acts 7-8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0 – 33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4628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28-Feb-24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Conversion until Antioch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Acts 9-11,22,26; Gal. 1-2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33 – 46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786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3-Mar-24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preaching tour; controversy over Gentile converts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Acts 13:1 – 15:35; Gal. 4-6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49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40786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6-Mar-24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preaching tour; controversy over Gentile converts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Acts 13:1 – 15:35; Gal. 4-6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49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3870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5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10-Mar-24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preaching tour; epistles from 2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tour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Acts 15:36 – 18:22; 1&amp;2 Thess.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– 54 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300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13-Mar-24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kern="12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preaching tour; epistles from 2</a:t>
                      </a:r>
                      <a:r>
                        <a:rPr lang="en-US" sz="1800" kern="12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tour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Acts 15:36 – 18:22; 1&amp;2 Thess.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– 54 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8632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7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17-Mar-24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preaching tour; epistles from 3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tour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Acts 18:23 – 20:38; Romans, 1&amp;2 Cor.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– 58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319228">
                <a:tc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20-Mar-24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(No</a:t>
                      </a:r>
                      <a:r>
                        <a:rPr lang="en-US" sz="1800" baseline="0" dirty="0" smtClean="0">
                          <a:latin typeface="+mn-lt"/>
                        </a:rPr>
                        <a:t> class)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40786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24-Mar-24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kern="12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preaching tour; epistles from 3</a:t>
                      </a:r>
                      <a:r>
                        <a:rPr lang="en-US" sz="1800" kern="12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tour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Acts 18:23 – 20:38; Romans, 1&amp;2 Cor.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– 58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31381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9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27-Mar-24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Imprisonment in Caesarea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Acts 21-26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– 59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40786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31-Mar-24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Journey to Rome; prison epistles 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Acts 27-28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Eph., Phi., Col., Phlm.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 – 61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44236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3-Apr-24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Journey to Rome; prison epistles 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Acts 27-28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Eph., Phi., Col., Phlm.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 – 61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9543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7-Apr-24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Life after Acts; preacher epistles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1&amp;2 Timothy, Titus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 – 68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  <a:tr h="39543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10-Apr-24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Overflow and review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2375277"/>
            <a:ext cx="10924104" cy="703384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598588"/>
              </p:ext>
            </p:extLst>
          </p:nvPr>
        </p:nvGraphicFramePr>
        <p:xfrm>
          <a:off x="0" y="0"/>
          <a:ext cx="12192002" cy="6522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1"/>
                <a:gridCol w="6096001"/>
              </a:tblGrid>
              <a:tr h="289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/>
                    </a:solidFill>
                  </a:tcPr>
                </a:tc>
              </a:tr>
              <a:tr h="289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/>
                    </a:solidFill>
                  </a:tcPr>
                </a:tc>
              </a:tr>
              <a:tr h="289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/>
                    </a:solidFill>
                  </a:tcPr>
                </a:tc>
              </a:tr>
              <a:tr h="289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/>
                    </a:solidFill>
                  </a:tcPr>
                </a:tc>
              </a:tr>
              <a:tr h="10385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Settled, comfortable Christianity while you pursue earthly gain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Adventure in the faith, throwing earthly comfort to the wind while you serve the Lord with your few days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/>
                    </a:solidFill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Be ever vigilant that you’re not pushing your resources too far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Spend and be spent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/>
                    </a:solidFill>
                  </a:tcPr>
                </a:tc>
              </a:tr>
              <a:tr h="10464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Choices that set you up for success and ease and a good retirement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Choices that put you in the best position to serve the Lord and then trust in the Lord´s provision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/>
                    </a:solidFill>
                  </a:tcPr>
                </a:tc>
              </a:tr>
              <a:tr h="289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Inward focused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Outward focused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/>
                    </a:solidFill>
                  </a:tcPr>
                </a:tc>
              </a:tr>
              <a:tr h="5781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Got the heavy lifting done when you got baptized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Push the boundaries of the kingdom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/>
                    </a:solidFill>
                  </a:tcPr>
                </a:tc>
              </a:tr>
              <a:tr h="7113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Everybody in their own bubble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Real exertion in emotions, sharing of life, real brotherhood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Leave people to themselves when they get troublesome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Perfect patience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7" y="1616584"/>
            <a:ext cx="5947621" cy="3288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165" y="862364"/>
            <a:ext cx="5114084" cy="51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9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635759"/>
          </a:xfrm>
        </p:spPr>
        <p:txBody>
          <a:bodyPr/>
          <a:lstStyle/>
          <a:p>
            <a:r>
              <a:rPr lang="en-US" dirty="0" smtClean="0"/>
              <a:t>FOR THOUGHT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19" y="2509520"/>
            <a:ext cx="11181531" cy="3698240"/>
          </a:xfrm>
        </p:spPr>
        <p:txBody>
          <a:bodyPr>
            <a:normAutofit/>
          </a:bodyPr>
          <a:lstStyle/>
          <a:p>
            <a:pPr algn="l"/>
            <a:r>
              <a:rPr lang="en-US" sz="24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What kind of model of Christianity are we setting for young people?</a:t>
            </a:r>
            <a:endParaRPr lang="en-US" sz="2400" cap="none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192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1 and 2 Thessalonians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473" y="1828800"/>
            <a:ext cx="10243127" cy="4590473"/>
          </a:xfrm>
        </p:spPr>
        <p:txBody>
          <a:bodyPr>
            <a:normAutofit/>
          </a:bodyPr>
          <a:lstStyle/>
          <a:p>
            <a:r>
              <a:rPr lang="en-US" sz="2400" cap="none" dirty="0">
                <a:effectLst/>
              </a:rPr>
              <a:t>Did Paul have a deep concern for these brethren? Why or why not? (1 The. 1:3 – 2:12)</a:t>
            </a:r>
          </a:p>
          <a:p>
            <a:r>
              <a:rPr lang="en-US" sz="2400" cap="none" dirty="0" smtClean="0">
                <a:effectLst/>
              </a:rPr>
              <a:t>Paul </a:t>
            </a:r>
            <a:r>
              <a:rPr lang="en-US" sz="2400" cap="none" dirty="0">
                <a:effectLst/>
              </a:rPr>
              <a:t>was forced to leave Thessalonica because of persecution. What are some obstacles these new Christians would have faced?  How does 2 The. 1:5-12 address </a:t>
            </a:r>
            <a:r>
              <a:rPr lang="en-US" sz="2400" cap="none" dirty="0" smtClean="0">
                <a:effectLst/>
              </a:rPr>
              <a:t>this?</a:t>
            </a:r>
          </a:p>
          <a:p>
            <a:r>
              <a:rPr lang="en-US" sz="2400" cap="none" dirty="0" smtClean="0">
                <a:effectLst/>
              </a:rPr>
              <a:t>What </a:t>
            </a:r>
            <a:r>
              <a:rPr lang="en-US" sz="2400" cap="none" dirty="0">
                <a:effectLst/>
              </a:rPr>
              <a:t>teaching seems to have come very “early” in their life as Christians? (1 The. 4:13-18; 5:1-8; 2 The. 1,2) What does it suggest about its importance for us?</a:t>
            </a:r>
          </a:p>
          <a:p>
            <a:r>
              <a:rPr lang="en-US" sz="2400" cap="none" dirty="0" smtClean="0">
                <a:effectLst/>
              </a:rPr>
              <a:t>Compare </a:t>
            </a:r>
            <a:r>
              <a:rPr lang="en-US" sz="2400" cap="none" dirty="0">
                <a:effectLst/>
              </a:rPr>
              <a:t>1 </a:t>
            </a:r>
            <a:r>
              <a:rPr lang="en-US" sz="2400" cap="none" dirty="0" err="1">
                <a:effectLst/>
              </a:rPr>
              <a:t>Thess</a:t>
            </a:r>
            <a:r>
              <a:rPr lang="en-US" sz="2400" cap="none" dirty="0">
                <a:effectLst/>
              </a:rPr>
              <a:t> 4:1-8 with the letter from Jerusalem. </a:t>
            </a:r>
            <a:endParaRPr lang="en-US" sz="2400" cap="none" dirty="0" smtClean="0">
              <a:effectLst/>
            </a:endParaRPr>
          </a:p>
          <a:p>
            <a:r>
              <a:rPr lang="en-US" sz="2400" cap="none" dirty="0" smtClean="0">
                <a:effectLst/>
              </a:rPr>
              <a:t>What </a:t>
            </a:r>
            <a:r>
              <a:rPr lang="en-US" sz="2400" cap="none" dirty="0">
                <a:effectLst/>
              </a:rPr>
              <a:t>other area does Paul address in 2 Thess. 3:1-15?</a:t>
            </a: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23813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OBEYABLE ACTS - PAUL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95055"/>
            <a:ext cx="11887199" cy="4710545"/>
          </a:xfrm>
        </p:spPr>
        <p:txBody>
          <a:bodyPr>
            <a:normAutofit/>
          </a:bodyPr>
          <a:lstStyle/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Evangelistic goals:</a:t>
            </a: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Prayer </a:t>
            </a:r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goals</a:t>
            </a:r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Brotherly love goals:</a:t>
            </a: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Mentoring goals: </a:t>
            </a: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Teaching goals: </a:t>
            </a: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Holiness goals:</a:t>
            </a: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Church goals:</a:t>
            </a:r>
          </a:p>
          <a:p>
            <a:r>
              <a:rPr lang="en-US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Knowledge goals:</a:t>
            </a:r>
            <a:endParaRPr lang="en-US" cap="none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309"/>
            <a:ext cx="9905998" cy="97905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JERUSALEM CONFERENCE – THE ISSUE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8365"/>
            <a:ext cx="11887199" cy="55972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 from Judea – teaching (not from apostles), v. 24 (cf. Gal. 2:12; 1 </a:t>
            </a:r>
            <a:r>
              <a:rPr lang="en-US" sz="2400" cap="none" dirty="0" err="1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Jn</a:t>
            </a:r>
            <a:r>
              <a:rPr lang="en-US" sz="24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2:19)</a:t>
            </a:r>
          </a:p>
          <a:p>
            <a:pPr lvl="1"/>
            <a:r>
              <a:rPr lang="en-US" sz="22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Their position stated (2, 5)</a:t>
            </a:r>
          </a:p>
          <a:p>
            <a:pPr lvl="1"/>
            <a:r>
              <a:rPr lang="en-US" sz="22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Their theology: Jesus is the Messiah, but Law is what saves</a:t>
            </a:r>
          </a:p>
          <a:p>
            <a:r>
              <a:rPr lang="en-US" sz="24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Great debate</a:t>
            </a:r>
          </a:p>
          <a:p>
            <a:r>
              <a:rPr lang="en-US" sz="24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Determination: go to Jerusalem.  Is this a church council?</a:t>
            </a:r>
          </a:p>
          <a:p>
            <a:pPr lvl="1"/>
            <a:r>
              <a:rPr lang="en-US" sz="22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Members of church A teach a problematic doctrine in church B.  Church B sends representative members to church A (the source) to address the issue.</a:t>
            </a:r>
          </a:p>
          <a:p>
            <a:pPr lvl="1"/>
            <a:r>
              <a:rPr lang="en-US" sz="22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Paul and Barnabas knew the truth.</a:t>
            </a:r>
          </a:p>
          <a:p>
            <a:pPr lvl="1"/>
            <a:r>
              <a:rPr lang="en-US" sz="22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There are apostles – source of authority. </a:t>
            </a:r>
          </a:p>
          <a:p>
            <a:pPr lvl="1"/>
            <a:r>
              <a:rPr lang="en-US" sz="22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Paul (in my view of chronology) had no doubt what the other apostles would say.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145" y="1017560"/>
            <a:ext cx="4989096" cy="46166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There are two main </a:t>
            </a:r>
            <a:r>
              <a:rPr lang="en-US" b="1" i="1" u="sng" dirty="0">
                <a:solidFill>
                  <a:schemeClr val="bg1"/>
                </a:solidFill>
              </a:rPr>
              <a:t>questions to be answered</a:t>
            </a:r>
            <a:r>
              <a:rPr lang="en-US" dirty="0">
                <a:solidFill>
                  <a:schemeClr val="bg1"/>
                </a:solidFill>
              </a:rPr>
              <a:t> at the </a:t>
            </a:r>
            <a:r>
              <a:rPr lang="en-US" dirty="0">
                <a:solidFill>
                  <a:schemeClr val="bg1"/>
                </a:solidFill>
                <a:hlinkClick r:id="rId3"/>
              </a:rPr>
              <a:t>2024 General Conference of the United Methodist Church.</a:t>
            </a:r>
            <a:r>
              <a:rPr lang="en-US" dirty="0">
                <a:solidFill>
                  <a:schemeClr val="bg1"/>
                </a:solidFill>
              </a:rPr>
              <a:t> The answer to both questions will have a significant impact on the future of the UMC and will require local congregations’ thoughtful consideration regarding their own affiliation with the denomination.</a:t>
            </a:r>
          </a:p>
          <a:p>
            <a:r>
              <a:rPr lang="en-US" dirty="0">
                <a:solidFill>
                  <a:schemeClr val="bg1"/>
                </a:solidFill>
              </a:rPr>
              <a:t>The first question will be whether the </a:t>
            </a:r>
            <a:r>
              <a:rPr lang="en-US" b="1" i="1" u="sng" dirty="0">
                <a:solidFill>
                  <a:schemeClr val="bg1"/>
                </a:solidFill>
              </a:rPr>
              <a:t>delegates will vote </a:t>
            </a:r>
            <a:r>
              <a:rPr lang="en-US" dirty="0">
                <a:solidFill>
                  <a:schemeClr val="bg1"/>
                </a:solidFill>
              </a:rPr>
              <a:t>to adopt the proposed revised social principles, and the second, whether the delegates will vote to adopt a proposed regionalization plan.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https://daltontomich.com/the-two-main-issues-for-the-united-methodist-general-conference-2024-and-how-to-prepare-your-congregation-for-the-outcomes/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58591" y="541423"/>
            <a:ext cx="6196262" cy="566308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b="1" i="1" u="sng" dirty="0">
                <a:solidFill>
                  <a:schemeClr val="bg1"/>
                </a:solidFill>
              </a:rPr>
              <a:t>Southern Baptist Convention</a:t>
            </a:r>
            <a:r>
              <a:rPr lang="en-US" dirty="0">
                <a:solidFill>
                  <a:schemeClr val="bg1"/>
                </a:solidFill>
              </a:rPr>
              <a:t>, the nation's largest Protestant denomination, </a:t>
            </a:r>
            <a:r>
              <a:rPr lang="en-US" b="1" i="1" u="sng" dirty="0">
                <a:solidFill>
                  <a:schemeClr val="bg1"/>
                </a:solidFill>
              </a:rPr>
              <a:t>has moved dramatically to bar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women from holding leadership roles in </a:t>
            </a:r>
            <a:r>
              <a:rPr lang="en-US" b="1" i="1" u="sng" dirty="0">
                <a:solidFill>
                  <a:schemeClr val="bg1"/>
                </a:solidFill>
              </a:rPr>
              <a:t>its churches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organization </a:t>
            </a:r>
            <a:r>
              <a:rPr lang="en-US" b="1" i="1" u="sng" dirty="0">
                <a:solidFill>
                  <a:schemeClr val="bg1"/>
                </a:solidFill>
              </a:rPr>
              <a:t>voted</a:t>
            </a:r>
            <a:r>
              <a:rPr lang="en-US" dirty="0">
                <a:solidFill>
                  <a:schemeClr val="bg1"/>
                </a:solidFill>
              </a:rPr>
              <a:t> overwhelmingly yesterday to finalize the </a:t>
            </a:r>
            <a:r>
              <a:rPr lang="en-US" b="1" i="1" u="sng" dirty="0">
                <a:solidFill>
                  <a:schemeClr val="bg1"/>
                </a:solidFill>
              </a:rPr>
              <a:t>expulsion of two churches </a:t>
            </a:r>
            <a:r>
              <a:rPr lang="en-US" dirty="0">
                <a:solidFill>
                  <a:schemeClr val="bg1"/>
                </a:solidFill>
              </a:rPr>
              <a:t>for having female </a:t>
            </a:r>
            <a:r>
              <a:rPr lang="en-US" dirty="0" smtClean="0">
                <a:solidFill>
                  <a:schemeClr val="bg1"/>
                </a:solidFill>
              </a:rPr>
              <a:t>pastors…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Albert </a:t>
            </a:r>
            <a:r>
              <a:rPr lang="en-US" dirty="0" err="1">
                <a:solidFill>
                  <a:schemeClr val="bg1"/>
                </a:solidFill>
              </a:rPr>
              <a:t>Mohler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i="1" u="sng" dirty="0">
                <a:solidFill>
                  <a:schemeClr val="bg1"/>
                </a:solidFill>
              </a:rPr>
              <a:t>President, Southern Baptist Theological Seminary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It's a matter of biblical commitment, a commitment to the scripture that unequivocally, we believe, limits the office of pastor to men. It is an issue of </a:t>
            </a:r>
            <a:r>
              <a:rPr lang="en-US" b="1" i="1" u="sng" dirty="0">
                <a:solidFill>
                  <a:schemeClr val="bg1"/>
                </a:solidFill>
              </a:rPr>
              <a:t>biblical authority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https://</a:t>
            </a:r>
            <a:r>
              <a:rPr lang="en-US" sz="1400" i="1" dirty="0" smtClean="0">
                <a:solidFill>
                  <a:schemeClr val="bg1"/>
                </a:solidFill>
              </a:rPr>
              <a:t>www.pbs.org/newshour/show/southern-baptist-convention-bans-female-pastors-ejecting-several-churches-in-the-process</a:t>
            </a:r>
            <a:r>
              <a:rPr lang="en-US" sz="1400" i="1" dirty="0">
                <a:solidFill>
                  <a:schemeClr val="bg1"/>
                </a:solidFill>
              </a:rPr>
              <a:t>#:~:text=The%20Southern%20Baptist%20Convention%2C%20the,churches%20for%20having%20female%20pastors.</a:t>
            </a:r>
          </a:p>
        </p:txBody>
      </p:sp>
    </p:spTree>
    <p:extLst>
      <p:ext uri="{BB962C8B-B14F-4D97-AF65-F5344CB8AC3E}">
        <p14:creationId xmlns:p14="http://schemas.microsoft.com/office/powerpoint/2010/main" val="392836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535709"/>
            <a:ext cx="11873344" cy="616989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US" sz="24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Phoenicia/Samaria – describing – joy</a:t>
            </a:r>
          </a:p>
          <a:p>
            <a:r>
              <a:rPr lang="en-US" sz="24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Jerusalem – rec’d – church, apostles, elders</a:t>
            </a:r>
          </a:p>
          <a:p>
            <a:r>
              <a:rPr lang="en-US" sz="24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Much debate.  No opposing arguments mentioned here, but implicit in many places in polemic sections of Paul’s epistles (e.g. Rom. 3:31; 6:1; 7:7; 9:19; 11:1;</a:t>
            </a:r>
            <a:r>
              <a:rPr lang="es-PE" sz="24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Gal. 3</a:t>
            </a:r>
            <a:r>
              <a:rPr lang="en-US" sz="24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:19, 21)</a:t>
            </a:r>
          </a:p>
          <a:p>
            <a:r>
              <a:rPr lang="en-US" sz="24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Peter: </a:t>
            </a:r>
          </a:p>
          <a:p>
            <a:pPr lvl="1"/>
            <a:r>
              <a:rPr lang="en-US" sz="22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God’s choice (15:7)</a:t>
            </a:r>
          </a:p>
          <a:p>
            <a:pPr lvl="1"/>
            <a:r>
              <a:rPr lang="en-US" sz="22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God’s witness (8).  Approved example</a:t>
            </a:r>
          </a:p>
          <a:p>
            <a:pPr lvl="1"/>
            <a:r>
              <a:rPr lang="en-US" sz="22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God’s attitude (9).  Cf. Gal. 3:28</a:t>
            </a:r>
          </a:p>
          <a:p>
            <a:pPr lvl="1"/>
            <a:r>
              <a:rPr lang="en-US" sz="22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Imposing the yoke of the law (10) = opposing (cf. Gal. 5:1-4)</a:t>
            </a:r>
          </a:p>
          <a:p>
            <a:pPr lvl="1"/>
            <a:r>
              <a:rPr lang="en-US" sz="22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Salvation is by grace…for Jews also</a:t>
            </a:r>
          </a:p>
          <a:p>
            <a:r>
              <a:rPr lang="en-US" sz="24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Barnabas (name first) and Paul</a:t>
            </a:r>
          </a:p>
          <a:p>
            <a:pPr lvl="1"/>
            <a:r>
              <a:rPr lang="en-US" sz="22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Signs and wonders – necessary conclusion</a:t>
            </a:r>
          </a:p>
          <a:p>
            <a:r>
              <a:rPr lang="en-US" sz="24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James (Gal. 2:12)</a:t>
            </a:r>
          </a:p>
          <a:p>
            <a:pPr lvl="1"/>
            <a:r>
              <a:rPr lang="en-US" sz="22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Prophets (Amos 9:11,12).  Direct statement</a:t>
            </a:r>
          </a:p>
          <a:p>
            <a:pPr lvl="1"/>
            <a:r>
              <a:rPr lang="en-US" sz="22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Write: No trouble, but holy people (Lev. 17-18)</a:t>
            </a:r>
          </a:p>
          <a:p>
            <a:pPr lvl="1"/>
            <a:r>
              <a:rPr lang="en-US" sz="22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If they want to follow law, they can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173" y="4057086"/>
            <a:ext cx="5601827" cy="2800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9" y="121409"/>
            <a:ext cx="5638799" cy="116597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JERUSALEM CONFERENCE: DEBATE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9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309"/>
            <a:ext cx="9905998" cy="97905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JERUSALEM CONFERENCE - LETTER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845" y="1108365"/>
            <a:ext cx="10096381" cy="55972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Who made the decision? (15:22,28; 16:4)</a:t>
            </a:r>
          </a:p>
          <a:p>
            <a:r>
              <a:rPr lang="en-US" sz="24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Why send Judas and Silas?</a:t>
            </a:r>
          </a:p>
          <a:p>
            <a:r>
              <a:rPr lang="en-US" sz="24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V. 23 – same status</a:t>
            </a:r>
          </a:p>
          <a:p>
            <a:r>
              <a:rPr lang="en-US" sz="24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Result – v. 31</a:t>
            </a:r>
          </a:p>
          <a:p>
            <a:r>
              <a:rPr lang="en-US" sz="24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Who got this letter? (v. 23).  Who else needs it? (15:36, 41; 16:4)</a:t>
            </a:r>
            <a:endParaRPr lang="en-US" sz="2000" cap="none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27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309"/>
            <a:ext cx="6491037" cy="97905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GALATIANS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2" y="992605"/>
            <a:ext cx="7393405" cy="5712996"/>
          </a:xfrm>
        </p:spPr>
        <p:txBody>
          <a:bodyPr>
            <a:normAutofit/>
          </a:bodyPr>
          <a:lstStyle/>
          <a:p>
            <a:r>
              <a:rPr lang="en-US" sz="2800" cap="none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When written? And to whom?</a:t>
            </a:r>
          </a:p>
          <a:p>
            <a:pPr lvl="1"/>
            <a:r>
              <a:rPr lang="en-US" sz="2000" cap="none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Paul preached to them (1:8).  They were Gentiles (4:8).  Some Jews were trying to circumcise them (6:12ff)</a:t>
            </a:r>
          </a:p>
          <a:p>
            <a:pPr lvl="1"/>
            <a:r>
              <a:rPr lang="en-US" sz="2000" cap="none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Galatia is a region. There were important cities in the north and in the south.  Paul visited the south on the first journey.   He “went through” Galatia on second journey (16:6).  He “went from one place to the next through the region of Galatia” on the 3</a:t>
            </a:r>
            <a:r>
              <a:rPr lang="en-US" sz="2000" cap="none" baseline="300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rd</a:t>
            </a:r>
            <a:r>
              <a:rPr lang="en-US" sz="2000" cap="none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journey.  Given the lack of particular indicators in the book, the book could fit in any of these contexts.</a:t>
            </a:r>
          </a:p>
          <a:p>
            <a:pPr lvl="1"/>
            <a:r>
              <a:rPr lang="en-US" sz="2000" cap="none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However, the theme dovetails with the situation of Acts 15, so we will consider it here. </a:t>
            </a:r>
            <a:endParaRPr lang="en-US" sz="2000" cap="none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00" y="0"/>
            <a:ext cx="4457700" cy="3562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332" y="3562350"/>
            <a:ext cx="4064668" cy="330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7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unt Zion in Jerusalem | Frommer's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886186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143000"/>
            <a:ext cx="61722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309"/>
            <a:ext cx="9905998" cy="97905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GALATIANS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2" y="992605"/>
            <a:ext cx="11387889" cy="5712996"/>
          </a:xfrm>
        </p:spPr>
        <p:txBody>
          <a:bodyPr>
            <a:normAutofit lnSpcReduction="10000"/>
          </a:bodyPr>
          <a:lstStyle/>
          <a:p>
            <a:r>
              <a:rPr lang="en-US" sz="28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Defense of apostleship</a:t>
            </a:r>
          </a:p>
          <a:p>
            <a:pPr lvl="1"/>
            <a:r>
              <a:rPr lang="en-US" sz="2400" i="1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“1:11</a:t>
            </a:r>
            <a:r>
              <a:rPr lang="en-US" sz="2400" i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  For I would have you know, brothers, that the gospel that was preached by me is not man's gospel. </a:t>
            </a:r>
            <a:r>
              <a:rPr lang="en-US" sz="2400" i="1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12</a:t>
            </a:r>
            <a:r>
              <a:rPr lang="en-US" sz="2400" i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  For I did not receive it from any man, nor was I taught it, but I received it through a revelation of Jesus Christ</a:t>
            </a:r>
            <a:r>
              <a:rPr lang="en-US" sz="2400" i="1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.”</a:t>
            </a:r>
          </a:p>
          <a:p>
            <a:r>
              <a:rPr lang="en-US" sz="28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Justification by faith, not law</a:t>
            </a:r>
          </a:p>
          <a:p>
            <a:pPr lvl="1"/>
            <a:r>
              <a:rPr lang="en-US" sz="26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3:10-14.  Law doesn’t justify; it curses.  Jesus redeemed us from the curse by becoming a curse, and our faith in Him saves us.</a:t>
            </a:r>
          </a:p>
          <a:p>
            <a:pPr lvl="1"/>
            <a:r>
              <a:rPr lang="en-US" sz="26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Why the law then?  History and the Bible summed up in 3:21ff.</a:t>
            </a:r>
          </a:p>
          <a:p>
            <a:r>
              <a:rPr lang="en-US" sz="28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Exhortations to godliness</a:t>
            </a:r>
          </a:p>
          <a:p>
            <a:pPr lvl="1"/>
            <a:r>
              <a:rPr lang="en-US" sz="2600" i="1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“5:16 But </a:t>
            </a:r>
            <a:r>
              <a:rPr lang="en-US" sz="2600" i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 say, walk by the Spirit, and you will not gratify the desires of the flesh</a:t>
            </a:r>
            <a:r>
              <a:rPr lang="en-US" sz="2600" i="1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.” </a:t>
            </a:r>
            <a:r>
              <a:rPr lang="en-US" sz="2600" i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 </a:t>
            </a:r>
            <a:endParaRPr lang="en-US" sz="2600" i="1" cap="none" dirty="0" smtClean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3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0872" y="609601"/>
            <a:ext cx="3906362" cy="3200400"/>
          </a:xfrm>
        </p:spPr>
        <p:txBody>
          <a:bodyPr/>
          <a:lstStyle/>
          <a:p>
            <a:r>
              <a:rPr lang="en-US" dirty="0" smtClean="0"/>
              <a:t>LIFE and epistles </a:t>
            </a:r>
            <a:br>
              <a:rPr lang="en-US" dirty="0" smtClean="0"/>
            </a:br>
            <a:r>
              <a:rPr lang="en-US" dirty="0" smtClean="0"/>
              <a:t>OF PAUL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20872" y="3886200"/>
            <a:ext cx="3906361" cy="1905000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/>
              <a:t>Embry Hills</a:t>
            </a:r>
          </a:p>
          <a:p>
            <a:r>
              <a:rPr lang="en-US" cap="none" dirty="0"/>
              <a:t>Feb – April, 2024</a:t>
            </a:r>
          </a:p>
          <a:p>
            <a:r>
              <a:rPr lang="en-US" cap="none" dirty="0"/>
              <a:t>LESSONS </a:t>
            </a:r>
            <a:r>
              <a:rPr lang="en-US" cap="none" dirty="0" smtClean="0"/>
              <a:t>5-6</a:t>
            </a:r>
            <a:endParaRPr lang="en-US" cap="none" dirty="0"/>
          </a:p>
          <a:p>
            <a:r>
              <a:rPr lang="en-US" cap="none" dirty="0" smtClean="0"/>
              <a:t>2</a:t>
            </a:r>
            <a:r>
              <a:rPr lang="en-US" cap="none" baseline="30000" dirty="0" smtClean="0"/>
              <a:t>nd</a:t>
            </a:r>
            <a:r>
              <a:rPr lang="en-US" cap="none" dirty="0" smtClean="0"/>
              <a:t> preaching </a:t>
            </a:r>
            <a:r>
              <a:rPr lang="en-US" cap="none" dirty="0"/>
              <a:t>tour, </a:t>
            </a:r>
            <a:r>
              <a:rPr lang="en-US" cap="none" dirty="0" smtClean="0"/>
              <a:t>epistles from 2</a:t>
            </a:r>
            <a:r>
              <a:rPr lang="en-US" cap="none" baseline="30000" dirty="0" smtClean="0"/>
              <a:t>nd</a:t>
            </a:r>
            <a:r>
              <a:rPr lang="en-US" cap="none" dirty="0" smtClean="0"/>
              <a:t> preaching tour</a:t>
            </a:r>
            <a:endParaRPr lang="en-US" cap="none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54883" y="5100782"/>
            <a:ext cx="4756727" cy="1380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/>
              <a:t>https://biblicaljoy.wordpress.com/2010/10/09/heading-to-ephesus-with-priscilla-and-aquila/</a:t>
            </a:r>
          </a:p>
        </p:txBody>
      </p:sp>
      <p:pic>
        <p:nvPicPr>
          <p:cNvPr id="1026" name="Picture 2" descr="https://biblicaljoy.files.wordpress.com/2010/10/pa.jpg?w=450&amp;h=5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34" y="208085"/>
            <a:ext cx="428625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2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99167" y="937870"/>
            <a:ext cx="60756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lang="en-US" b="1" baseline="30000" dirty="0" smtClean="0">
                <a:solidFill>
                  <a:prstClr val="black"/>
                </a:solidFill>
                <a:cs typeface="Arial" panose="020B0604020202020204" pitchFamily="34" charset="0"/>
              </a:rPr>
              <a:t>nd</a:t>
            </a:r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 journey starts</a:t>
            </a:r>
          </a:p>
          <a:p>
            <a:r>
              <a:rPr lang="en-US" b="1" i="1" dirty="0" smtClean="0">
                <a:solidFill>
                  <a:prstClr val="black"/>
                </a:solidFill>
                <a:cs typeface="Arial" panose="020B0604020202020204" pitchFamily="34" charset="0"/>
              </a:rPr>
              <a:t>1 Thessalonians.</a:t>
            </a:r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 At Corinth</a:t>
            </a:r>
          </a:p>
          <a:p>
            <a:r>
              <a:rPr lang="en-US" b="1" i="1" dirty="0" smtClean="0">
                <a:solidFill>
                  <a:prstClr val="black"/>
                </a:solidFill>
                <a:cs typeface="Arial" panose="020B0604020202020204" pitchFamily="34" charset="0"/>
              </a:rPr>
              <a:t>2 Thessalonians.  </a:t>
            </a:r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At Corinth</a:t>
            </a:r>
          </a:p>
          <a:p>
            <a:r>
              <a:rPr lang="en-US" b="1" i="1" dirty="0" smtClean="0">
                <a:solidFill>
                  <a:prstClr val="black"/>
                </a:solidFill>
                <a:cs typeface="Arial" panose="020B0604020202020204" pitchFamily="34" charset="0"/>
              </a:rPr>
              <a:t>Galatians?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Leave Corinth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Jerusalem at Pentecost (?)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Starts 3</a:t>
            </a:r>
            <a:r>
              <a:rPr lang="en-US" b="1" baseline="30000" dirty="0" smtClean="0">
                <a:solidFill>
                  <a:prstClr val="black"/>
                </a:solidFill>
                <a:cs typeface="Arial" panose="020B0604020202020204" pitchFamily="34" charset="0"/>
              </a:rPr>
              <a:t>rd</a:t>
            </a:r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 journey</a:t>
            </a:r>
          </a:p>
          <a:p>
            <a:r>
              <a:rPr lang="en-US" b="1" i="1" dirty="0" smtClean="0">
                <a:solidFill>
                  <a:prstClr val="black"/>
                </a:solidFill>
                <a:cs typeface="Arial" panose="020B0604020202020204" pitchFamily="34" charset="0"/>
              </a:rPr>
              <a:t>1 Corinthians. </a:t>
            </a:r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At Ephesus</a:t>
            </a:r>
            <a:endParaRPr lang="en-US" b="1" i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b="1" i="1" dirty="0" smtClean="0">
                <a:solidFill>
                  <a:prstClr val="black"/>
                </a:solidFill>
                <a:cs typeface="Arial" panose="020B0604020202020204" pitchFamily="34" charset="0"/>
              </a:rPr>
              <a:t>2 Corinthians. </a:t>
            </a:r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At Ephesus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Lands at Caesarea and goes to Jerusalem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Felix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Festus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Arrives in Rome.  Imprisoned. </a:t>
            </a:r>
            <a:b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b="1" i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Philmn</a:t>
            </a:r>
            <a:r>
              <a:rPr lang="en-US" b="1" i="1" dirty="0" smtClean="0">
                <a:solidFill>
                  <a:prstClr val="black"/>
                </a:solidFill>
                <a:cs typeface="Arial" panose="020B0604020202020204" pitchFamily="34" charset="0"/>
              </a:rPr>
              <a:t>, Col, Eph, Phi. </a:t>
            </a:r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At Rome</a:t>
            </a:r>
            <a:endParaRPr lang="en-US" b="1" i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Released from Roman imprisonment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Further missionary work (Macedonia, Asia, Spain?)</a:t>
            </a:r>
          </a:p>
          <a:p>
            <a:r>
              <a:rPr lang="en-US" b="1" i="1" dirty="0" smtClean="0">
                <a:solidFill>
                  <a:prstClr val="black"/>
                </a:solidFill>
                <a:cs typeface="Arial" panose="020B0604020202020204" pitchFamily="34" charset="0"/>
              </a:rPr>
              <a:t>1 Timothy</a:t>
            </a:r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, from Macedonia.  </a:t>
            </a:r>
            <a:r>
              <a:rPr lang="en-US" b="1" i="1" dirty="0" smtClean="0">
                <a:solidFill>
                  <a:prstClr val="black"/>
                </a:solidFill>
                <a:cs typeface="Arial" panose="020B0604020202020204" pitchFamily="34" charset="0"/>
              </a:rPr>
              <a:t>Titus</a:t>
            </a:r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, from Ephesus. </a:t>
            </a:r>
            <a:b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lang="en-US" b="1" baseline="30000" dirty="0" smtClean="0">
                <a:solidFill>
                  <a:prstClr val="black"/>
                </a:solidFill>
                <a:cs typeface="Arial" panose="020B0604020202020204" pitchFamily="34" charset="0"/>
              </a:rPr>
              <a:t>nd</a:t>
            </a:r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 imprisonment and martyrdom under Nero</a:t>
            </a:r>
          </a:p>
          <a:p>
            <a:r>
              <a:rPr lang="en-US" b="1" i="1" dirty="0">
                <a:solidFill>
                  <a:prstClr val="black"/>
                </a:solidFill>
                <a:cs typeface="Arial" panose="020B0604020202020204" pitchFamily="34" charset="0"/>
              </a:rPr>
              <a:t>2 Timothy, 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from Rome</a:t>
            </a:r>
            <a:endParaRPr lang="en-US" b="1" i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US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8327" y="390063"/>
            <a:ext cx="2529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BEE</a:t>
            </a:r>
            <a:endParaRPr lang="en-US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4656" y="970453"/>
            <a:ext cx="9737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50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51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51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51</a:t>
            </a:r>
          </a:p>
          <a:p>
            <a:endParaRPr lang="en-U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U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53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54	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54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57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57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58	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59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61-62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62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62-67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63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67-69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68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71994" y="390063"/>
            <a:ext cx="2529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Stalker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0838" y="970453"/>
            <a:ext cx="8940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51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52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53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57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54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spri</a:t>
            </a:r>
            <a:endParaRPr lang="en-U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54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su</a:t>
            </a:r>
            <a:endParaRPr lang="en-U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54 fall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57	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57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58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59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60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61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62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63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63-66</a:t>
            </a:r>
          </a:p>
          <a:p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68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			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3790" y="261852"/>
            <a:ext cx="1470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Conybeare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&amp; Howson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1460" y="976123"/>
            <a:ext cx="9296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49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51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52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51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53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53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53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54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56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57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57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59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60</a:t>
            </a:r>
          </a:p>
          <a:p>
            <a:endParaRPr lang="en-U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62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63</a:t>
            </a:r>
          </a:p>
          <a:p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66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4573" y="290152"/>
            <a:ext cx="1767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Blue Letter Bible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4170" y="970453"/>
            <a:ext cx="9296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51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52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53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57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54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54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54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57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57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58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59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59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61</a:t>
            </a:r>
          </a:p>
          <a:p>
            <a:endParaRPr lang="en-U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63</a:t>
            </a: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63-66</a:t>
            </a:r>
          </a:p>
          <a:p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67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95008" y="400352"/>
            <a:ext cx="1767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S. Hall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9790" y="970452"/>
            <a:ext cx="9737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50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51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52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?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53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53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54</a:t>
            </a:r>
            <a:endParaRPr lang="en-US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54	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54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57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57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59	</a:t>
            </a:r>
            <a:endParaRPr lang="en-US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60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61-62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63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63-67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63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67-68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68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  <a:endParaRPr lang="en-US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99167" y="936483"/>
            <a:ext cx="5660390" cy="1707820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9632</TotalTime>
  <Words>2192</Words>
  <Application>Microsoft Office PowerPoint</Application>
  <PresentationFormat>Widescreen</PresentationFormat>
  <Paragraphs>500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Mesh</vt:lpstr>
      <vt:lpstr>Warm up - MATCH</vt:lpstr>
      <vt:lpstr>Course calendar</vt:lpstr>
      <vt:lpstr>JERUSALEM CONFERENCE – THE ISSUE</vt:lpstr>
      <vt:lpstr>JERUSALEM CONFERENCE: DEBATE</vt:lpstr>
      <vt:lpstr>JERUSALEM CONFERENCE - LETTER</vt:lpstr>
      <vt:lpstr>GALATIANS</vt:lpstr>
      <vt:lpstr>GALATIANS</vt:lpstr>
      <vt:lpstr>LIFE and epistles  OF PAUL</vt:lpstr>
      <vt:lpstr>PowerPoint Presentation</vt:lpstr>
      <vt:lpstr>APPROX. TIMELINE – PAUL’S LIFE</vt:lpstr>
      <vt:lpstr>2nd journey</vt:lpstr>
      <vt:lpstr>HOMEWORK</vt:lpstr>
      <vt:lpstr>WARM UP - MATCH</vt:lpstr>
      <vt:lpstr>Course calendar</vt:lpstr>
      <vt:lpstr>GENTILES NOT TO OBSERVE THE LAW OF MOSES</vt:lpstr>
      <vt:lpstr>2nd journey</vt:lpstr>
      <vt:lpstr>HOMEWORK</vt:lpstr>
      <vt:lpstr>2nd journey</vt:lpstr>
      <vt:lpstr>PowerPoint Presentation</vt:lpstr>
      <vt:lpstr>PowerPoint Presentation</vt:lpstr>
      <vt:lpstr>FOR THOUGHT</vt:lpstr>
      <vt:lpstr>1 and 2 Thessalonians</vt:lpstr>
      <vt:lpstr>OBEYABLE ACTS - PAUL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OF PAUL</dc:title>
  <dc:creator>Esther Eubanks</dc:creator>
  <cp:lastModifiedBy>Esther Eubanks</cp:lastModifiedBy>
  <cp:revision>249</cp:revision>
  <dcterms:created xsi:type="dcterms:W3CDTF">2023-06-22T12:21:29Z</dcterms:created>
  <dcterms:modified xsi:type="dcterms:W3CDTF">2024-03-13T22:13:32Z</dcterms:modified>
</cp:coreProperties>
</file>