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1" r:id="rId4"/>
    <p:sldId id="282" r:id="rId5"/>
    <p:sldId id="276" r:id="rId6"/>
    <p:sldId id="278" r:id="rId7"/>
    <p:sldId id="281" r:id="rId8"/>
    <p:sldId id="285" r:id="rId9"/>
    <p:sldId id="283" r:id="rId10"/>
    <p:sldId id="286" r:id="rId11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2B8"/>
    <a:srgbClr val="6DDFCF"/>
    <a:srgbClr val="FDD179"/>
    <a:srgbClr val="FF5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7"/>
    <p:restoredTop sz="80476"/>
  </p:normalViewPr>
  <p:slideViewPr>
    <p:cSldViewPr snapToGrid="0">
      <p:cViewPr varScale="1">
        <p:scale>
          <a:sx n="49" d="100"/>
          <a:sy n="49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48532-7BA1-914B-B724-91279985F296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33CB0-1BAF-A44C-A092-47E805333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FE33CB0-1BAF-A44C-A092-47E8053338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7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FE33CB0-1BAF-A44C-A092-47E8053338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FE33CB0-1BAF-A44C-A092-47E8053338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E049EF3-F810-28DF-DDE9-7237B4163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F719015E-46C6-7807-C7DC-8E5E780A1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A991AB21-7671-BACE-8766-1728FF7C9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2520305-96FB-33BF-BFEF-C776034EB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FE33CB0-1BAF-A44C-A092-47E8053338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3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FE33CB0-1BAF-A44C-A092-47E8053338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8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EC65852-678B-C4F6-46D7-59BE77E34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075FA7A4-4FDE-DA79-9F8D-0A0AF30E0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3DE40597-B693-CFCD-43EF-05D68A202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698EA4-0B59-8D22-E163-79B97C48B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FE33CB0-1BAF-A44C-A092-47E8053338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5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3700EE9-3DDC-89CF-DBAA-B7E97E4A8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9EFB99E3-5E80-4012-00A9-4975E358E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DA0F69E2-D1B9-561C-C0E5-C33CDD8BC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6412094-2F50-6CFD-D283-DB4E7BFA2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FE33CB0-1BAF-A44C-A092-47E8053338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0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F364EA8-4F98-A961-EAFC-2AA0300C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A78B3109-A6F4-E88F-8CD9-048D3118E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8CFBA950-8600-5002-F4AF-CBEDFB700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DC72429-80BA-ED1F-5B6C-3BDFF7BC1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FE33CB0-1BAF-A44C-A092-47E8053338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8E6A717-D5F8-05C1-03B6-4CF6C8FEE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9E21A88C-3DD9-6A99-71DB-DCA5CC3FD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2141EB2C-CF5F-89E7-A8EE-F180AE9A0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5E8B282-39BA-C654-4FE3-DD278C8ED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FE33CB0-1BAF-A44C-A092-47E8053338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2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B5DE5F3-C19A-47EE-0DFB-09FC060E2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0973AB74-85CB-1D96-FFAA-69163F409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A25D66C-F7FE-39FB-E757-E06135D0F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8C7646-5904-663A-8C95-F668DFCD4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FE33CB0-1BAF-A44C-A092-47E8053338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7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1A5DCB-6929-8E22-2BB1-FAC7086BD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01953"/>
            <a:ext cx="6858000" cy="1989667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ESENCIALES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CRIANZA DE LOS HIJOS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A58E2E-3BEE-B455-C1E1-221C2DA44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91620"/>
            <a:ext cx="6858000" cy="1379802"/>
          </a:xfrm>
        </p:spPr>
        <p:txBody>
          <a:bodyPr>
            <a:normAutofit/>
          </a:bodyPr>
          <a:lstStyle/>
          <a:p>
            <a:pPr rtl="0"/>
            <a:r>
              <a:rPr lang="en-US" sz="6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pa</a:t>
            </a:r>
            <a:r>
              <a:rPr lang="en-US" sz="6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ra la </a:t>
            </a:r>
            <a:r>
              <a:rPr lang="en-US" sz="60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vida</a:t>
            </a:r>
            <a:r>
              <a:rPr lang="en-US" sz="6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cotidiana</a:t>
            </a:r>
            <a:endParaRPr lang="en-US" sz="6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1A5DCB-6929-8E22-2BB1-FAC7086BD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01953"/>
            <a:ext cx="6858000" cy="1989667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ESENCIALES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CRIANZA DE LOS HIJOS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A58E2E-3BEE-B455-C1E1-221C2DA44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91620"/>
            <a:ext cx="6858000" cy="1379802"/>
          </a:xfrm>
        </p:spPr>
        <p:txBody>
          <a:bodyPr>
            <a:normAutofit/>
          </a:bodyPr>
          <a:lstStyle/>
          <a:p>
            <a:pPr rtl="0"/>
            <a:r>
              <a:rPr lang="en-US" sz="6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pa</a:t>
            </a:r>
            <a:r>
              <a:rPr lang="en-US" sz="6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ra la </a:t>
            </a:r>
            <a:r>
              <a:rPr lang="en-US" sz="60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vida</a:t>
            </a:r>
            <a:r>
              <a:rPr lang="en-US" sz="6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cotidiana</a:t>
            </a:r>
            <a:endParaRPr lang="en-US" sz="6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461E58-E5C7-0938-E96E-CFE8E98C8813}"/>
              </a:ext>
            </a:extLst>
          </p:cNvPr>
          <p:cNvSpPr txBox="1"/>
          <p:nvPr/>
        </p:nvSpPr>
        <p:spPr>
          <a:xfrm>
            <a:off x="581186" y="1736962"/>
            <a:ext cx="7981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r>
              <a:rPr lang="es-ES" sz="2400" b="1" i="1" dirty="0" smtClean="0">
                <a:solidFill>
                  <a:srgbClr val="00C2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Traían </a:t>
            </a:r>
            <a:r>
              <a:rPr lang="es-ES" sz="2400" b="1" i="1" dirty="0">
                <a:solidFill>
                  <a:srgbClr val="00C2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niños a Jesús</a:t>
            </a:r>
            <a:r>
              <a:rPr lang="es-ES" sz="2400" dirty="0">
                <a:solidFill>
                  <a:srgbClr val="00C2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que Él los tocara, pero los discípulos los reprendieron. </a:t>
            </a:r>
            <a:r>
              <a:rPr lang="es-E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r>
              <a:rPr lang="es-E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 Cuando Jesús vio esto, se indignó y les dijo: «</a:t>
            </a:r>
            <a:r>
              <a:rPr lang="es-ES" sz="2400" b="1" i="1" dirty="0">
                <a:solidFill>
                  <a:srgbClr val="00C2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Dejen que los niños vengan a Mí; no se lo impidan</a:t>
            </a:r>
            <a:r>
              <a:rPr lang="es-E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porque de los que son como estos es el reino de Dios. </a:t>
            </a:r>
            <a:r>
              <a:rPr lang="es-E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r>
              <a:rPr lang="es-E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 En verdad les digo, que el que no reciba el reino de Dios como un niño, no entrará en él». </a:t>
            </a:r>
            <a:r>
              <a:rPr lang="es-E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r>
              <a:rPr lang="es-E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 </a:t>
            </a:r>
            <a:r>
              <a:rPr lang="es-ES" sz="2400" b="1" i="1" dirty="0">
                <a:solidFill>
                  <a:srgbClr val="00C2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 tomándolos en los brazos, los bendecía, poniendo las manos sobre ellos</a:t>
            </a:r>
            <a:r>
              <a:rPr lang="es-E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 </a:t>
            </a:r>
            <a:endParaRPr lang="en-US" sz="2400" dirty="0">
              <a:solidFill>
                <a:srgbClr val="6DDFC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C52850-7572-6A1F-5C76-F9DC2FB9E5AE}"/>
              </a:ext>
            </a:extLst>
          </p:cNvPr>
          <p:cNvSpPr txBox="1"/>
          <p:nvPr/>
        </p:nvSpPr>
        <p:spPr>
          <a:xfrm>
            <a:off x="1311489" y="647073"/>
            <a:ext cx="652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Llevando a nuestros hijos a Jesús</a:t>
            </a:r>
          </a:p>
        </p:txBody>
      </p:sp>
    </p:spTree>
    <p:extLst>
      <p:ext uri="{BB962C8B-B14F-4D97-AF65-F5344CB8AC3E}">
        <p14:creationId xmlns:p14="http://schemas.microsoft.com/office/powerpoint/2010/main" val="37666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7F00408-7CAB-BE47-2506-0E002F762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918257-2912-67A1-FC92-CA9C103E8B23}"/>
              </a:ext>
            </a:extLst>
          </p:cNvPr>
          <p:cNvSpPr txBox="1"/>
          <p:nvPr/>
        </p:nvSpPr>
        <p:spPr>
          <a:xfrm>
            <a:off x="0" y="4870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Usamos 7 </a:t>
            </a:r>
            <a:r>
              <a:rPr lang="en-US" sz="3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herramientas</a:t>
            </a:r>
            <a:r>
              <a:rPr lang="en-US" sz="3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bíblicas</a:t>
            </a:r>
            <a:r>
              <a:rPr lang="en-US" sz="3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esenciales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FB323BE-0505-AD9B-E3CE-A59D283456EC}"/>
              </a:ext>
            </a:extLst>
          </p:cNvPr>
          <p:cNvGrpSpPr/>
          <p:nvPr/>
        </p:nvGrpSpPr>
        <p:grpSpPr>
          <a:xfrm>
            <a:off x="261858" y="1435899"/>
            <a:ext cx="1863731" cy="1750615"/>
            <a:chOff x="261858" y="1435899"/>
            <a:chExt cx="1863731" cy="1750615"/>
          </a:xfrm>
        </p:grpSpPr>
        <p:pic>
          <p:nvPicPr>
            <p:cNvPr id="18" name="Graphic 17" descr="Two Hearts with solid fill">
              <a:extLst>
                <a:ext uri="{FF2B5EF4-FFF2-40B4-BE49-F238E27FC236}">
                  <a16:creationId xmlns="" xmlns:a16="http://schemas.microsoft.com/office/drawing/2014/main" id="{94AC2625-96E8-B348-8767-7B4C198A2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4417" y="1435899"/>
              <a:ext cx="640080" cy="6400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E7A403EC-2291-15DC-8719-6B12F412CCC6}"/>
                </a:ext>
              </a:extLst>
            </p:cNvPr>
            <p:cNvSpPr txBox="1"/>
            <p:nvPr/>
          </p:nvSpPr>
          <p:spPr>
            <a:xfrm>
              <a:off x="261858" y="2724849"/>
              <a:ext cx="1849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Deut. 6:6-9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679F7CA5-D297-F094-0933-6F593A9258B0}"/>
                </a:ext>
              </a:extLst>
            </p:cNvPr>
            <p:cNvSpPr/>
            <p:nvPr/>
          </p:nvSpPr>
          <p:spPr>
            <a:xfrm>
              <a:off x="296789" y="2233138"/>
              <a:ext cx="1828800" cy="434520"/>
            </a:xfrm>
            <a:prstGeom prst="roundRect">
              <a:avLst>
                <a:gd name="adj" fmla="val 50000"/>
              </a:avLst>
            </a:prstGeom>
            <a:noFill/>
            <a:ln w="22225">
              <a:gradFill flip="none" rotWithShape="1">
                <a:gsLst>
                  <a:gs pos="0">
                    <a:srgbClr val="FF5165"/>
                  </a:gs>
                  <a:gs pos="33000">
                    <a:schemeClr val="accent2">
                      <a:lumMod val="20000"/>
                      <a:lumOff val="80000"/>
                    </a:schemeClr>
                  </a:gs>
                  <a:gs pos="92000">
                    <a:srgbClr val="FF5165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AMAR</a:t>
              </a:r>
              <a:endPara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8A129CC-CEBF-2E01-0B42-895BAF74C96A}"/>
              </a:ext>
            </a:extLst>
          </p:cNvPr>
          <p:cNvGrpSpPr/>
          <p:nvPr/>
        </p:nvGrpSpPr>
        <p:grpSpPr>
          <a:xfrm>
            <a:off x="2466812" y="1435899"/>
            <a:ext cx="2007577" cy="1733891"/>
            <a:chOff x="2466812" y="1435899"/>
            <a:chExt cx="2007577" cy="1733891"/>
          </a:xfrm>
        </p:grpSpPr>
        <p:pic>
          <p:nvPicPr>
            <p:cNvPr id="16" name="Graphic 15" descr="Bullseye with solid fill">
              <a:extLst>
                <a:ext uri="{FF2B5EF4-FFF2-40B4-BE49-F238E27FC236}">
                  <a16:creationId xmlns="" xmlns:a16="http://schemas.microsoft.com/office/drawing/2014/main" id="{8B8F58C3-FE1E-DEEA-48B7-AA45CEA78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87959" y="1435899"/>
              <a:ext cx="640080" cy="640080"/>
            </a:xfrm>
            <a:prstGeom prst="rect">
              <a:avLst/>
            </a:prstGeom>
          </p:spPr>
        </p:pic>
        <p:sp>
          <p:nvSpPr>
            <p:cNvPr id="36" name="Rounded Rectangle 35">
              <a:extLst>
                <a:ext uri="{FF2B5EF4-FFF2-40B4-BE49-F238E27FC236}">
                  <a16:creationId xmlns="" xmlns:a16="http://schemas.microsoft.com/office/drawing/2014/main" id="{D31394F4-B4DA-0037-C69B-642CF9178065}"/>
                </a:ext>
              </a:extLst>
            </p:cNvPr>
            <p:cNvSpPr/>
            <p:nvPr/>
          </p:nvSpPr>
          <p:spPr>
            <a:xfrm>
              <a:off x="2556201" y="2233138"/>
              <a:ext cx="1828800" cy="434520"/>
            </a:xfrm>
            <a:prstGeom prst="roundRect">
              <a:avLst>
                <a:gd name="adj" fmla="val 50000"/>
              </a:avLst>
            </a:prstGeom>
            <a:noFill/>
            <a:ln w="22225"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33000">
                    <a:schemeClr val="accent1">
                      <a:lumMod val="20000"/>
                      <a:lumOff val="80000"/>
                    </a:schemeClr>
                  </a:gs>
                  <a:gs pos="92000">
                    <a:srgbClr val="00B0F0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2400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APUNTAR</a:t>
              </a:r>
              <a:endPara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9206BA0-0FF7-65E2-4314-5300480A1BBB}"/>
                </a:ext>
              </a:extLst>
            </p:cNvPr>
            <p:cNvSpPr txBox="1"/>
            <p:nvPr/>
          </p:nvSpPr>
          <p:spPr>
            <a:xfrm>
              <a:off x="2466812" y="2708125"/>
              <a:ext cx="2007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Salmo 127:3-5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653FF33-F12B-76B8-69D4-6C2EFBF56817}"/>
              </a:ext>
            </a:extLst>
          </p:cNvPr>
          <p:cNvGrpSpPr/>
          <p:nvPr/>
        </p:nvGrpSpPr>
        <p:grpSpPr>
          <a:xfrm>
            <a:off x="4742267" y="1411706"/>
            <a:ext cx="2007577" cy="1760640"/>
            <a:chOff x="4742267" y="1411706"/>
            <a:chExt cx="2007577" cy="1760640"/>
          </a:xfrm>
        </p:grpSpPr>
        <p:pic>
          <p:nvPicPr>
            <p:cNvPr id="14" name="Graphic 13" descr="Teacher with solid fill">
              <a:extLst>
                <a:ext uri="{FF2B5EF4-FFF2-40B4-BE49-F238E27FC236}">
                  <a16:creationId xmlns="" xmlns:a16="http://schemas.microsoft.com/office/drawing/2014/main" id="{724A0DA6-3660-0F8A-598C-E0235AEC7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7632" y="1411706"/>
              <a:ext cx="640080" cy="640080"/>
            </a:xfrm>
            <a:prstGeom prst="rect">
              <a:avLst/>
            </a:prstGeom>
          </p:spPr>
        </p:pic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F555956D-A6CB-0206-4EBF-85CBF7AAC42F}"/>
                </a:ext>
              </a:extLst>
            </p:cNvPr>
            <p:cNvSpPr/>
            <p:nvPr/>
          </p:nvSpPr>
          <p:spPr>
            <a:xfrm>
              <a:off x="4846319" y="2233138"/>
              <a:ext cx="1798093" cy="431685"/>
            </a:xfrm>
            <a:prstGeom prst="roundRect">
              <a:avLst>
                <a:gd name="adj" fmla="val 50000"/>
              </a:avLst>
            </a:prstGeom>
            <a:noFill/>
            <a:ln w="22225">
              <a:gradFill flip="none" rotWithShape="1">
                <a:gsLst>
                  <a:gs pos="0">
                    <a:srgbClr val="FDD179"/>
                  </a:gs>
                  <a:gs pos="33000">
                    <a:srgbClr val="FFFF00"/>
                  </a:gs>
                  <a:gs pos="92000">
                    <a:srgbClr val="FFC000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2400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INSTRUIR</a:t>
              </a:r>
              <a:endPara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DC4D11D-7934-A4F1-3F2B-CD84D126A588}"/>
                </a:ext>
              </a:extLst>
            </p:cNvPr>
            <p:cNvSpPr txBox="1"/>
            <p:nvPr/>
          </p:nvSpPr>
          <p:spPr>
            <a:xfrm>
              <a:off x="4742267" y="2710681"/>
              <a:ext cx="2007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Ef. 6:1-4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717F291-B8A2-634D-1E3E-A9952D2DC6AD}"/>
              </a:ext>
            </a:extLst>
          </p:cNvPr>
          <p:cNvGrpSpPr/>
          <p:nvPr/>
        </p:nvGrpSpPr>
        <p:grpSpPr>
          <a:xfrm>
            <a:off x="892305" y="3482742"/>
            <a:ext cx="2057400" cy="1742701"/>
            <a:chOff x="892305" y="3482742"/>
            <a:chExt cx="2057400" cy="1742701"/>
          </a:xfrm>
        </p:grpSpPr>
        <p:pic>
          <p:nvPicPr>
            <p:cNvPr id="10" name="Graphic 9" descr="Raised hand with solid fill">
              <a:extLst>
                <a:ext uri="{FF2B5EF4-FFF2-40B4-BE49-F238E27FC236}">
                  <a16:creationId xmlns="" xmlns:a16="http://schemas.microsoft.com/office/drawing/2014/main" id="{9E272592-B3BA-0B43-F30C-85D60B7A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57100" y="3482742"/>
              <a:ext cx="640080" cy="64008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="" xmlns:a16="http://schemas.microsoft.com/office/drawing/2014/main" id="{93FF9ED8-B26F-79FF-79B2-ABBAA69094D2}"/>
                </a:ext>
              </a:extLst>
            </p:cNvPr>
            <p:cNvSpPr/>
            <p:nvPr/>
          </p:nvSpPr>
          <p:spPr>
            <a:xfrm>
              <a:off x="892305" y="4285472"/>
              <a:ext cx="2057400" cy="434520"/>
            </a:xfrm>
            <a:prstGeom prst="roundRect">
              <a:avLst>
                <a:gd name="adj" fmla="val 50000"/>
              </a:avLst>
            </a:prstGeom>
            <a:noFill/>
            <a:ln w="22225">
              <a:gradFill flip="none" rotWithShape="1">
                <a:gsLst>
                  <a:gs pos="0">
                    <a:srgbClr val="FFC000"/>
                  </a:gs>
                  <a:gs pos="47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DISCIPLINA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923311FE-9F23-7010-EA38-391B3F99017C}"/>
                </a:ext>
              </a:extLst>
            </p:cNvPr>
            <p:cNvSpPr txBox="1"/>
            <p:nvPr/>
          </p:nvSpPr>
          <p:spPr>
            <a:xfrm>
              <a:off x="950519" y="4763778"/>
              <a:ext cx="198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Prov. 23:13-14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8182030-13C6-9705-E8C9-D89939B5163A}"/>
              </a:ext>
            </a:extLst>
          </p:cNvPr>
          <p:cNvGrpSpPr/>
          <p:nvPr/>
        </p:nvGrpSpPr>
        <p:grpSpPr>
          <a:xfrm>
            <a:off x="3543299" y="3482742"/>
            <a:ext cx="2057400" cy="1742701"/>
            <a:chOff x="3543299" y="3482742"/>
            <a:chExt cx="2057400" cy="1742701"/>
          </a:xfrm>
        </p:grpSpPr>
        <p:pic>
          <p:nvPicPr>
            <p:cNvPr id="6" name="Graphic 5" descr="Binoculars with solid fill">
              <a:extLst>
                <a:ext uri="{FF2B5EF4-FFF2-40B4-BE49-F238E27FC236}">
                  <a16:creationId xmlns="" xmlns:a16="http://schemas.microsoft.com/office/drawing/2014/main" id="{1F69D05A-467A-44F2-5657-671531267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51960" y="3482742"/>
              <a:ext cx="640080" cy="640080"/>
            </a:xfrm>
            <a:prstGeom prst="rect">
              <a:avLst/>
            </a:prstGeom>
          </p:spPr>
        </p:pic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9005F84D-4F83-19AC-7239-2C9F50D7566A}"/>
                </a:ext>
              </a:extLst>
            </p:cNvPr>
            <p:cNvSpPr/>
            <p:nvPr/>
          </p:nvSpPr>
          <p:spPr>
            <a:xfrm>
              <a:off x="3543299" y="4285472"/>
              <a:ext cx="2057400" cy="434520"/>
            </a:xfrm>
            <a:prstGeom prst="roundRect">
              <a:avLst>
                <a:gd name="adj" fmla="val 50000"/>
              </a:avLst>
            </a:prstGeom>
            <a:noFill/>
            <a:ln w="22225">
              <a:gradFill flip="none" rotWithShape="1">
                <a:gsLst>
                  <a:gs pos="0">
                    <a:srgbClr val="00C2B8"/>
                  </a:gs>
                  <a:gs pos="33000">
                    <a:schemeClr val="accent4">
                      <a:lumMod val="40000"/>
                      <a:lumOff val="60000"/>
                    </a:schemeClr>
                  </a:gs>
                  <a:gs pos="92000">
                    <a:srgbClr val="00C2B8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EJEMPLO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DA806ACF-B624-3868-A770-8A80FD5CF82F}"/>
                </a:ext>
              </a:extLst>
            </p:cNvPr>
            <p:cNvSpPr txBox="1"/>
            <p:nvPr/>
          </p:nvSpPr>
          <p:spPr>
            <a:xfrm>
              <a:off x="3568211" y="4763778"/>
              <a:ext cx="2007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 Tim. 1:5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33D85DA-C843-7620-E5DE-4D5966294BE0}"/>
              </a:ext>
            </a:extLst>
          </p:cNvPr>
          <p:cNvGrpSpPr/>
          <p:nvPr/>
        </p:nvGrpSpPr>
        <p:grpSpPr>
          <a:xfrm>
            <a:off x="6083829" y="3482742"/>
            <a:ext cx="2057400" cy="1742701"/>
            <a:chOff x="6083829" y="3482742"/>
            <a:chExt cx="2057400" cy="1742701"/>
          </a:xfrm>
        </p:grpSpPr>
        <p:pic>
          <p:nvPicPr>
            <p:cNvPr id="8" name="Graphic 7" descr="Present with solid fill">
              <a:extLst>
                <a:ext uri="{FF2B5EF4-FFF2-40B4-BE49-F238E27FC236}">
                  <a16:creationId xmlns="" xmlns:a16="http://schemas.microsoft.com/office/drawing/2014/main" id="{6BBFFAB0-B7C1-1180-6D80-BAF2C9A69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09485" y="3482742"/>
              <a:ext cx="640080" cy="640080"/>
            </a:xfrm>
            <a:prstGeom prst="rect">
              <a:avLst/>
            </a:prstGeom>
          </p:spPr>
        </p:pic>
        <p:sp>
          <p:nvSpPr>
            <p:cNvPr id="40" name="Rounded Rectangle 39">
              <a:extLst>
                <a:ext uri="{FF2B5EF4-FFF2-40B4-BE49-F238E27FC236}">
                  <a16:creationId xmlns="" xmlns:a16="http://schemas.microsoft.com/office/drawing/2014/main" id="{9EDAFC22-BDEC-CC64-124A-BD8DE28049C0}"/>
                </a:ext>
              </a:extLst>
            </p:cNvPr>
            <p:cNvSpPr/>
            <p:nvPr/>
          </p:nvSpPr>
          <p:spPr>
            <a:xfrm>
              <a:off x="6083829" y="4285472"/>
              <a:ext cx="2057400" cy="434520"/>
            </a:xfrm>
            <a:prstGeom prst="roundRect">
              <a:avLst>
                <a:gd name="adj" fmla="val 50000"/>
              </a:avLst>
            </a:prstGeom>
            <a:noFill/>
            <a:ln w="22225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33000">
                    <a:schemeClr val="accent5">
                      <a:lumMod val="20000"/>
                      <a:lumOff val="80000"/>
                    </a:schemeClr>
                  </a:gs>
                  <a:gs pos="92000">
                    <a:schemeClr val="accent5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GRACIA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2C62FD3C-8311-7676-68C4-0D58AF87C67F}"/>
                </a:ext>
              </a:extLst>
            </p:cNvPr>
            <p:cNvSpPr txBox="1"/>
            <p:nvPr/>
          </p:nvSpPr>
          <p:spPr>
            <a:xfrm>
              <a:off x="6116771" y="4763778"/>
              <a:ext cx="2007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Ef. 4:32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8EE0493-8286-DB67-295B-3F41326AAF00}"/>
              </a:ext>
            </a:extLst>
          </p:cNvPr>
          <p:cNvGrpSpPr/>
          <p:nvPr/>
        </p:nvGrpSpPr>
        <p:grpSpPr>
          <a:xfrm>
            <a:off x="6943133" y="1414991"/>
            <a:ext cx="2007577" cy="1735000"/>
            <a:chOff x="6943133" y="1414991"/>
            <a:chExt cx="2007577" cy="1735000"/>
          </a:xfrm>
        </p:grpSpPr>
        <p:sp>
          <p:nvSpPr>
            <p:cNvPr id="2" name="Rounded Rectangle 1">
              <a:extLst>
                <a:ext uri="{FF2B5EF4-FFF2-40B4-BE49-F238E27FC236}">
                  <a16:creationId xmlns="" xmlns:a16="http://schemas.microsoft.com/office/drawing/2014/main" id="{9F44708B-91D1-5C43-8283-9D1A3875D218}"/>
                </a:ext>
              </a:extLst>
            </p:cNvPr>
            <p:cNvSpPr/>
            <p:nvPr/>
          </p:nvSpPr>
          <p:spPr>
            <a:xfrm>
              <a:off x="7075025" y="2226108"/>
              <a:ext cx="1828800" cy="434520"/>
            </a:xfrm>
            <a:prstGeom prst="roundRect">
              <a:avLst>
                <a:gd name="adj" fmla="val 50000"/>
              </a:avLst>
            </a:prstGeom>
            <a:noFill/>
            <a:ln w="22225"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33000">
                    <a:schemeClr val="accent6">
                      <a:lumMod val="20000"/>
                      <a:lumOff val="80000"/>
                    </a:schemeClr>
                  </a:gs>
                  <a:gs pos="92000">
                    <a:srgbClr val="00B050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PROVEER</a:t>
              </a:r>
              <a:endPara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4" name="Graphic 3" descr="Home with solid fill">
              <a:extLst>
                <a:ext uri="{FF2B5EF4-FFF2-40B4-BE49-F238E27FC236}">
                  <a16:creationId xmlns="" xmlns:a16="http://schemas.microsoft.com/office/drawing/2014/main" id="{CE8F8143-0D00-28D5-22EC-45EF217B0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69385" y="1414991"/>
              <a:ext cx="640080" cy="6400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5B77AD7-B948-A6A7-48A0-188174DD3EDD}"/>
                </a:ext>
              </a:extLst>
            </p:cNvPr>
            <p:cNvSpPr txBox="1"/>
            <p:nvPr/>
          </p:nvSpPr>
          <p:spPr>
            <a:xfrm>
              <a:off x="6943133" y="2688326"/>
              <a:ext cx="2007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 Tim. 5:8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9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with a computer and a child on his shoulders  Description automatically generated">
            <a:extLst>
              <a:ext uri="{FF2B5EF4-FFF2-40B4-BE49-F238E27FC236}">
                <a16:creationId xmlns="" xmlns:a16="http://schemas.microsoft.com/office/drawing/2014/main" id="{7289CBD7-00D0-893F-B0B8-53422E9D5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36D74A-2CF7-16E6-742D-EA12432B3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A8DF52-CF6D-58C6-42CF-256338C29985}"/>
              </a:ext>
            </a:extLst>
          </p:cNvPr>
          <p:cNvSpPr txBox="1"/>
          <p:nvPr/>
        </p:nvSpPr>
        <p:spPr>
          <a:xfrm>
            <a:off x="808022" y="1222512"/>
            <a:ext cx="7638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Dirija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con una imagen clara de</a:t>
            </a:r>
            <a:br>
              <a:rPr lang="en-US" sz="4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obediencia y disciplina genuinas.</a:t>
            </a:r>
            <a:endParaRPr lang="en-US" sz="40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2A92ABF4-5095-8B86-5FAB-7309177F1F29}"/>
              </a:ext>
            </a:extLst>
          </p:cNvPr>
          <p:cNvSpPr/>
          <p:nvPr/>
        </p:nvSpPr>
        <p:spPr>
          <a:xfrm>
            <a:off x="2737412" y="476444"/>
            <a:ext cx="3669175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rgbClr val="00C2B8"/>
                </a:gs>
                <a:gs pos="33000">
                  <a:schemeClr val="accent6">
                    <a:lumMod val="20000"/>
                    <a:lumOff val="80000"/>
                  </a:schemeClr>
                </a:gs>
                <a:gs pos="92000">
                  <a:srgbClr val="6DDFC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LA VIDA COTIDIANA…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623A1A0-89E8-AB7D-ECD7-6747552C9C5F}"/>
              </a:ext>
            </a:extLst>
          </p:cNvPr>
          <p:cNvGrpSpPr/>
          <p:nvPr/>
        </p:nvGrpSpPr>
        <p:grpSpPr>
          <a:xfrm>
            <a:off x="702917" y="3048325"/>
            <a:ext cx="3593188" cy="2029069"/>
            <a:chOff x="702917" y="3048325"/>
            <a:chExt cx="3593188" cy="2029069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30E02246-661F-376C-3CCA-CE1568B347D2}"/>
                </a:ext>
              </a:extLst>
            </p:cNvPr>
            <p:cNvSpPr txBox="1"/>
            <p:nvPr/>
          </p:nvSpPr>
          <p:spPr>
            <a:xfrm>
              <a:off x="723937" y="3478098"/>
              <a:ext cx="3040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 err="1" smtClean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Génesis</a:t>
              </a:r>
              <a:r>
                <a:rPr lang="en-US" sz="2000" i="1" dirty="0" smtClean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12:1-5, 22:2-3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4CB0FE7-BDA5-6D54-1ABA-8E68C8BC661F}"/>
                </a:ext>
              </a:extLst>
            </p:cNvPr>
            <p:cNvSpPr txBox="1"/>
            <p:nvPr/>
          </p:nvSpPr>
          <p:spPr>
            <a:xfrm>
              <a:off x="702917" y="3048325"/>
              <a:ext cx="3593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El ejemplo de Abraham</a:t>
              </a:r>
              <a:endParaRPr 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F3C7940-1623-FD95-1C34-D381C07C5F46}"/>
                </a:ext>
              </a:extLst>
            </p:cNvPr>
            <p:cNvSpPr txBox="1"/>
            <p:nvPr/>
          </p:nvSpPr>
          <p:spPr>
            <a:xfrm>
              <a:off x="808022" y="3877065"/>
              <a:ext cx="30408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l" rtl="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Inmediato</a:t>
              </a:r>
            </a:p>
            <a:p>
              <a:pPr marL="342900" indent="-342900" algn="l" rtl="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Completo</a:t>
              </a:r>
            </a:p>
            <a:p>
              <a:pPr marL="342900" indent="-342900" algn="l" rtl="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Sin quejarse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79676A41-B64C-A013-8929-CC66728649C6}"/>
                </a:ext>
              </a:extLst>
            </p:cNvPr>
            <p:cNvCxnSpPr/>
            <p:nvPr/>
          </p:nvCxnSpPr>
          <p:spPr>
            <a:xfrm>
              <a:off x="814020" y="3488504"/>
              <a:ext cx="3291840" cy="0"/>
            </a:xfrm>
            <a:prstGeom prst="line">
              <a:avLst/>
            </a:prstGeom>
            <a:ln>
              <a:solidFill>
                <a:srgbClr val="6DDFC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86D6A94-7BEA-96C7-BB9F-3064D8D71007}"/>
              </a:ext>
            </a:extLst>
          </p:cNvPr>
          <p:cNvGrpSpPr/>
          <p:nvPr/>
        </p:nvGrpSpPr>
        <p:grpSpPr>
          <a:xfrm>
            <a:off x="4904668" y="3048325"/>
            <a:ext cx="4239331" cy="2029069"/>
            <a:chOff x="713426" y="3048325"/>
            <a:chExt cx="4239331" cy="202906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9DD2F4F-7767-176E-B8C5-6F3ADEDD6BF3}"/>
                </a:ext>
              </a:extLst>
            </p:cNvPr>
            <p:cNvSpPr txBox="1"/>
            <p:nvPr/>
          </p:nvSpPr>
          <p:spPr>
            <a:xfrm>
              <a:off x="723937" y="3478098"/>
              <a:ext cx="3040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Hebreos 12:5-6, Prov 19:18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70B5646-C79A-EEB3-CA3B-D534ABFB393D}"/>
                </a:ext>
              </a:extLst>
            </p:cNvPr>
            <p:cNvSpPr txBox="1"/>
            <p:nvPr/>
          </p:nvSpPr>
          <p:spPr>
            <a:xfrm>
              <a:off x="713426" y="3048325"/>
              <a:ext cx="4239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Corrección</a:t>
              </a:r>
              <a:r>
                <a:rPr lang="en-US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motiv</a:t>
              </a:r>
              <a:r>
                <a:rPr lang="en-US" sz="2400" b="1" i="1" dirty="0" err="1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ada</a:t>
              </a:r>
              <a:r>
                <a:rPr lang="en-US" sz="2400" b="1" i="1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por</a:t>
              </a:r>
              <a:r>
                <a:rPr lang="en-US" sz="2400" b="1" i="1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amor</a:t>
              </a:r>
              <a:endParaRPr 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4932EC4-ACC9-9DFC-2A01-DCC187A3041D}"/>
                </a:ext>
              </a:extLst>
            </p:cNvPr>
            <p:cNvSpPr txBox="1"/>
            <p:nvPr/>
          </p:nvSpPr>
          <p:spPr>
            <a:xfrm>
              <a:off x="808022" y="3877065"/>
              <a:ext cx="30408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l" rtl="0"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Discipulado</a:t>
              </a:r>
              <a:endParaRPr lang="en-US" sz="24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342900" indent="-342900" algn="l" rtl="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“Para” su hijo</a:t>
              </a:r>
            </a:p>
            <a:p>
              <a:pPr marL="342900" indent="-342900" algn="l" rtl="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Oportuno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5433841A-5BED-D12A-8EE6-153F72FA0227}"/>
                </a:ext>
              </a:extLst>
            </p:cNvPr>
            <p:cNvCxnSpPr/>
            <p:nvPr/>
          </p:nvCxnSpPr>
          <p:spPr>
            <a:xfrm>
              <a:off x="814020" y="3488504"/>
              <a:ext cx="3291840" cy="0"/>
            </a:xfrm>
            <a:prstGeom prst="line">
              <a:avLst/>
            </a:prstGeom>
            <a:ln>
              <a:solidFill>
                <a:srgbClr val="6DDFC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0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EBB244-A3C0-FBCA-BB54-702F526BA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66E2E0-D263-FD67-6E5F-64A0709D94E5}"/>
              </a:ext>
            </a:extLst>
          </p:cNvPr>
          <p:cNvSpPr txBox="1"/>
          <p:nvPr/>
        </p:nvSpPr>
        <p:spPr>
          <a:xfrm>
            <a:off x="919456" y="2810386"/>
            <a:ext cx="741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s-E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 tanto, tengan cuidado cómo andan; no como insensatos sino como sabios, </a:t>
            </a:r>
            <a:r>
              <a:rPr lang="es-ES" sz="2200" b="1" i="1" dirty="0" smtClean="0">
                <a:solidFill>
                  <a:srgbClr val="00C2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aprovechando bien el tiempo</a:t>
            </a:r>
            <a:r>
              <a:rPr lang="es-ES" sz="2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porque los días son </a:t>
            </a:r>
            <a:r>
              <a:rPr lang="es-ES" sz="2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malos</a:t>
            </a:r>
            <a:r>
              <a:rPr lang="en-US" sz="2200" i="1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”. </a:t>
            </a:r>
            <a:r>
              <a:rPr lang="en-US" sz="220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Efesios 5:15-16</a:t>
            </a:r>
            <a:endParaRPr lang="en-US" sz="2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72523B-317A-FEE5-B348-38E2F03E9486}"/>
              </a:ext>
            </a:extLst>
          </p:cNvPr>
          <p:cNvSpPr txBox="1"/>
          <p:nvPr/>
        </p:nvSpPr>
        <p:spPr>
          <a:xfrm>
            <a:off x="0" y="12225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err="1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Asegurémonos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de que </a:t>
            </a:r>
            <a:r>
              <a:rPr lang="en-US" sz="4000" dirty="0" err="1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nuestro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tiempo y</a:t>
            </a:r>
            <a:br>
              <a:rPr lang="en-US" sz="4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nuestro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tesoro</a:t>
            </a:r>
            <a:r>
              <a:rPr lang="en-US" sz="4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estén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bien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alineados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FB9CF3C-4DB5-0623-0327-DE127BD4955E}"/>
              </a:ext>
            </a:extLst>
          </p:cNvPr>
          <p:cNvSpPr/>
          <p:nvPr/>
        </p:nvSpPr>
        <p:spPr>
          <a:xfrm>
            <a:off x="2737412" y="476444"/>
            <a:ext cx="3669175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rgbClr val="00C2B8"/>
                </a:gs>
                <a:gs pos="33000">
                  <a:schemeClr val="accent6">
                    <a:lumMod val="20000"/>
                    <a:lumOff val="80000"/>
                  </a:schemeClr>
                </a:gs>
                <a:gs pos="92000">
                  <a:srgbClr val="6DDFC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LA VIDA COTIDIANA…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B08A28-4A57-F563-ED32-12A0583D439C}"/>
              </a:ext>
            </a:extLst>
          </p:cNvPr>
          <p:cNvSpPr txBox="1"/>
          <p:nvPr/>
        </p:nvSpPr>
        <p:spPr>
          <a:xfrm>
            <a:off x="919456" y="4084285"/>
            <a:ext cx="7415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s-E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sino acumulen tesoros en el cielo, donde ni la polilla ni la herrumbre destruyen, y donde ladrones no penetran ni roban; </a:t>
            </a:r>
          </a:p>
          <a:p>
            <a:r>
              <a:rPr lang="es-ES" sz="2200" b="1" i="1" dirty="0" smtClean="0">
                <a:solidFill>
                  <a:srgbClr val="00C2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porque </a:t>
            </a:r>
            <a:r>
              <a:rPr lang="es-ES" sz="2200" b="1" i="1" dirty="0">
                <a:solidFill>
                  <a:srgbClr val="00C2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donde esté tu tesoro, allí estará también tu </a:t>
            </a:r>
            <a:r>
              <a:rPr lang="es-ES" sz="2200" b="1" i="1" dirty="0" smtClean="0">
                <a:solidFill>
                  <a:srgbClr val="00C2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corazón</a:t>
            </a:r>
            <a:r>
              <a:rPr lang="en-US" sz="2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”. </a:t>
            </a:r>
            <a:r>
              <a:rPr lang="en-US" sz="2200" i="1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Mateo </a:t>
            </a:r>
            <a:r>
              <a:rPr lang="en-US" sz="220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6:20-21</a:t>
            </a:r>
            <a:endParaRPr lang="en-US" sz="2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6C243C-B793-4CD0-6876-66946CA09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D80D39-DB86-6865-7350-8D31D4878ED8}"/>
              </a:ext>
            </a:extLst>
          </p:cNvPr>
          <p:cNvSpPr txBox="1"/>
          <p:nvPr/>
        </p:nvSpPr>
        <p:spPr>
          <a:xfrm>
            <a:off x="0" y="122759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err="1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Ajustamos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nuestros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niveles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propósito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..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40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A45F556-29A0-ABCD-7CAC-D39684645580}"/>
              </a:ext>
            </a:extLst>
          </p:cNvPr>
          <p:cNvSpPr/>
          <p:nvPr/>
        </p:nvSpPr>
        <p:spPr>
          <a:xfrm>
            <a:off x="2737412" y="476444"/>
            <a:ext cx="3669175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rgbClr val="00C2B8"/>
                </a:gs>
                <a:gs pos="33000">
                  <a:schemeClr val="accent6">
                    <a:lumMod val="20000"/>
                    <a:lumOff val="80000"/>
                  </a:schemeClr>
                </a:gs>
                <a:gs pos="92000">
                  <a:srgbClr val="6DDFC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VIDA COTIDIANA…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close-up of a phone  Description automatically generated">
            <a:extLst>
              <a:ext uri="{FF2B5EF4-FFF2-40B4-BE49-F238E27FC236}">
                <a16:creationId xmlns="" xmlns:a16="http://schemas.microsoft.com/office/drawing/2014/main" id="{0CBC8A70-A245-5DCB-1E8A-63A7B7638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529" y="1935481"/>
            <a:ext cx="6032940" cy="282794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57B47090-F300-C67D-C62D-85B97CFEA26C}"/>
              </a:ext>
            </a:extLst>
          </p:cNvPr>
          <p:cNvSpPr/>
          <p:nvPr/>
        </p:nvSpPr>
        <p:spPr>
          <a:xfrm>
            <a:off x="832832" y="4909487"/>
            <a:ext cx="1828800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3000">
                  <a:srgbClr val="6DDFCF"/>
                </a:gs>
                <a:gs pos="92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FAMILIA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6946DEF-FFA7-D48D-64F2-F844223056E1}"/>
              </a:ext>
            </a:extLst>
          </p:cNvPr>
          <p:cNvSpPr/>
          <p:nvPr/>
        </p:nvSpPr>
        <p:spPr>
          <a:xfrm>
            <a:off x="3657600" y="4909487"/>
            <a:ext cx="1828800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3000">
                  <a:srgbClr val="6DDFCF"/>
                </a:gs>
                <a:gs pos="92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F9F342B-FFF7-E4D7-3FB9-A61CB8EDA82B}"/>
              </a:ext>
            </a:extLst>
          </p:cNvPr>
          <p:cNvSpPr/>
          <p:nvPr/>
        </p:nvSpPr>
        <p:spPr>
          <a:xfrm>
            <a:off x="6482368" y="4909487"/>
            <a:ext cx="1828800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3000">
                  <a:srgbClr val="6DDFCF"/>
                </a:gs>
                <a:gs pos="92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AMIGOS</a:t>
            </a:r>
          </a:p>
        </p:txBody>
      </p:sp>
    </p:spTree>
    <p:extLst>
      <p:ext uri="{BB962C8B-B14F-4D97-AF65-F5344CB8AC3E}">
        <p14:creationId xmlns:p14="http://schemas.microsoft.com/office/powerpoint/2010/main" val="24322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6F79E28-C65C-C4E1-781B-9307FED8D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9C3723-3628-AC8C-754C-42B8D2295841}"/>
              </a:ext>
            </a:extLst>
          </p:cNvPr>
          <p:cNvSpPr txBox="1"/>
          <p:nvPr/>
        </p:nvSpPr>
        <p:spPr>
          <a:xfrm>
            <a:off x="808022" y="1222512"/>
            <a:ext cx="7638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Tome los </a:t>
            </a:r>
            <a:r>
              <a:rPr lang="en-US" sz="4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fracasos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padres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la Biblia en serio.</a:t>
            </a:r>
            <a:endParaRPr lang="en-US" sz="40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077F927-F57F-F54F-496D-E0549A2CD168}"/>
              </a:ext>
            </a:extLst>
          </p:cNvPr>
          <p:cNvSpPr/>
          <p:nvPr/>
        </p:nvSpPr>
        <p:spPr>
          <a:xfrm>
            <a:off x="2737412" y="476444"/>
            <a:ext cx="3669175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rgbClr val="00C2B8"/>
                </a:gs>
                <a:gs pos="33000">
                  <a:schemeClr val="accent6">
                    <a:lumMod val="20000"/>
                    <a:lumOff val="80000"/>
                  </a:schemeClr>
                </a:gs>
                <a:gs pos="92000">
                  <a:srgbClr val="6DDFC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LA VIDA COTIDIANA…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8914E08-A1AE-CA71-718B-7322F5E223D6}"/>
              </a:ext>
            </a:extLst>
          </p:cNvPr>
          <p:cNvGrpSpPr/>
          <p:nvPr/>
        </p:nvGrpSpPr>
        <p:grpSpPr>
          <a:xfrm>
            <a:off x="771427" y="2685933"/>
            <a:ext cx="3547026" cy="829883"/>
            <a:chOff x="808022" y="2685933"/>
            <a:chExt cx="3547026" cy="829883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36ACDAE-243D-6E29-798A-F1663EEA03C7}"/>
                </a:ext>
              </a:extLst>
            </p:cNvPr>
            <p:cNvGrpSpPr/>
            <p:nvPr/>
          </p:nvGrpSpPr>
          <p:grpSpPr>
            <a:xfrm>
              <a:off x="1293154" y="2685933"/>
              <a:ext cx="3061894" cy="829883"/>
              <a:chOff x="702917" y="3048325"/>
              <a:chExt cx="3061894" cy="829883"/>
            </a:xfrm>
          </p:grpSpPr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3BFADC6E-2F38-7F2C-FC01-19210F2ED513}"/>
                  </a:ext>
                </a:extLst>
              </p:cNvPr>
              <p:cNvSpPr txBox="1"/>
              <p:nvPr/>
            </p:nvSpPr>
            <p:spPr>
              <a:xfrm>
                <a:off x="723937" y="3478098"/>
                <a:ext cx="3040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i="1" dirty="0">
                    <a:solidFill>
                      <a:schemeClr val="bg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Génesis 37:3</a:t>
                </a:r>
                <a:endPara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0BA0F79F-DBE7-A437-ADC3-5DD2DF37BA2C}"/>
                  </a:ext>
                </a:extLst>
              </p:cNvPr>
              <p:cNvSpPr txBox="1"/>
              <p:nvPr/>
            </p:nvSpPr>
            <p:spPr>
              <a:xfrm>
                <a:off x="702917" y="3048325"/>
                <a:ext cx="2049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b="1" i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Favoritismo</a:t>
                </a:r>
                <a:endPara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DE95756F-C4A0-8DE8-E6BF-704080CA4C6F}"/>
                  </a:ext>
                </a:extLst>
              </p:cNvPr>
              <p:cNvCxnSpPr/>
              <p:nvPr/>
            </p:nvCxnSpPr>
            <p:spPr>
              <a:xfrm>
                <a:off x="814020" y="3488504"/>
                <a:ext cx="1828800" cy="0"/>
              </a:xfrm>
              <a:prstGeom prst="line">
                <a:avLst/>
              </a:prstGeom>
              <a:ln>
                <a:solidFill>
                  <a:srgbClr val="6DDFC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Graphic 10" descr="Badge Cross with solid fill">
              <a:extLst>
                <a:ext uri="{FF2B5EF4-FFF2-40B4-BE49-F238E27FC236}">
                  <a16:creationId xmlns="" xmlns:a16="http://schemas.microsoft.com/office/drawing/2014/main" id="{C3529CDE-14F4-42FB-227D-67D3DE01B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022" y="2702532"/>
              <a:ext cx="457200" cy="457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0790302-769B-F7C7-A4F5-BDB95DB07C2C}"/>
              </a:ext>
            </a:extLst>
          </p:cNvPr>
          <p:cNvGrpSpPr/>
          <p:nvPr/>
        </p:nvGrpSpPr>
        <p:grpSpPr>
          <a:xfrm>
            <a:off x="771427" y="3608901"/>
            <a:ext cx="3547026" cy="829883"/>
            <a:chOff x="808022" y="2685933"/>
            <a:chExt cx="3547026" cy="829883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7C9BEAF1-A5C7-2A8C-5247-62C0A3A7D388}"/>
                </a:ext>
              </a:extLst>
            </p:cNvPr>
            <p:cNvGrpSpPr/>
            <p:nvPr/>
          </p:nvGrpSpPr>
          <p:grpSpPr>
            <a:xfrm>
              <a:off x="1293154" y="2685933"/>
              <a:ext cx="3061894" cy="829883"/>
              <a:chOff x="702917" y="3048325"/>
              <a:chExt cx="3061894" cy="829883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ED7C3FB3-B643-E637-DFCE-A46E38943874}"/>
                  </a:ext>
                </a:extLst>
              </p:cNvPr>
              <p:cNvSpPr txBox="1"/>
              <p:nvPr/>
            </p:nvSpPr>
            <p:spPr>
              <a:xfrm>
                <a:off x="723937" y="3478098"/>
                <a:ext cx="3040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i="1" dirty="0">
                    <a:solidFill>
                      <a:schemeClr val="bg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Génesis 19:15-16</a:t>
                </a:r>
                <a:endPara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26F77F5E-FD10-DDE8-21B0-1FF0EC2A1FBA}"/>
                  </a:ext>
                </a:extLst>
              </p:cNvPr>
              <p:cNvSpPr txBox="1"/>
              <p:nvPr/>
            </p:nvSpPr>
            <p:spPr>
              <a:xfrm>
                <a:off x="702917" y="3048325"/>
                <a:ext cx="2049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b="1" i="1" dirty="0" err="1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Mundanalidad</a:t>
                </a:r>
                <a:endPara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C03132D4-63CB-84D5-9728-7D11D58AA33F}"/>
                  </a:ext>
                </a:extLst>
              </p:cNvPr>
              <p:cNvCxnSpPr/>
              <p:nvPr/>
            </p:nvCxnSpPr>
            <p:spPr>
              <a:xfrm>
                <a:off x="814020" y="3488504"/>
                <a:ext cx="1828800" cy="0"/>
              </a:xfrm>
              <a:prstGeom prst="line">
                <a:avLst/>
              </a:prstGeom>
              <a:ln>
                <a:solidFill>
                  <a:srgbClr val="6DDFC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Graphic 14" descr="Badge Cross with solid fill">
              <a:extLst>
                <a:ext uri="{FF2B5EF4-FFF2-40B4-BE49-F238E27FC236}">
                  <a16:creationId xmlns="" xmlns:a16="http://schemas.microsoft.com/office/drawing/2014/main" id="{45AE3827-FED3-1949-633E-F103E5638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022" y="2702532"/>
              <a:ext cx="457200" cy="4572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90124F8-B993-A31D-94A0-E503AAD58B51}"/>
              </a:ext>
            </a:extLst>
          </p:cNvPr>
          <p:cNvGrpSpPr/>
          <p:nvPr/>
        </p:nvGrpSpPr>
        <p:grpSpPr>
          <a:xfrm>
            <a:off x="771427" y="4591041"/>
            <a:ext cx="3683006" cy="829883"/>
            <a:chOff x="808022" y="2685933"/>
            <a:chExt cx="3683006" cy="829883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E4495C1C-B0C4-1288-596C-E835AAD65AC2}"/>
                </a:ext>
              </a:extLst>
            </p:cNvPr>
            <p:cNvGrpSpPr/>
            <p:nvPr/>
          </p:nvGrpSpPr>
          <p:grpSpPr>
            <a:xfrm>
              <a:off x="1293153" y="2685933"/>
              <a:ext cx="3197875" cy="829883"/>
              <a:chOff x="702916" y="3048325"/>
              <a:chExt cx="3197875" cy="829883"/>
            </a:xfrm>
          </p:grpSpPr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993CF2BB-BB98-DECD-DFB3-CFBE391C6DE5}"/>
                  </a:ext>
                </a:extLst>
              </p:cNvPr>
              <p:cNvSpPr txBox="1"/>
              <p:nvPr/>
            </p:nvSpPr>
            <p:spPr>
              <a:xfrm>
                <a:off x="723937" y="3478098"/>
                <a:ext cx="3040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i="1" dirty="0">
                    <a:solidFill>
                      <a:schemeClr val="bg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 Samuel 8:1-3</a:t>
                </a:r>
                <a:endPara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2196C5CE-6DD2-4FAC-DF07-D598CD8F0EC6}"/>
                  </a:ext>
                </a:extLst>
              </p:cNvPr>
              <p:cNvSpPr txBox="1"/>
              <p:nvPr/>
            </p:nvSpPr>
            <p:spPr>
              <a:xfrm>
                <a:off x="702916" y="3048325"/>
                <a:ext cx="3197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b="1" i="1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Falta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de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isciplina</a:t>
                </a:r>
                <a:endPara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93D11D42-CB1F-9DD2-720F-581F351A3AB9}"/>
                  </a:ext>
                </a:extLst>
              </p:cNvPr>
              <p:cNvCxnSpPr/>
              <p:nvPr/>
            </p:nvCxnSpPr>
            <p:spPr>
              <a:xfrm>
                <a:off x="814020" y="3488504"/>
                <a:ext cx="1828800" cy="0"/>
              </a:xfrm>
              <a:prstGeom prst="line">
                <a:avLst/>
              </a:prstGeom>
              <a:ln>
                <a:solidFill>
                  <a:srgbClr val="6DDFC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Graphic 30" descr="Badge Cross with solid fill">
              <a:extLst>
                <a:ext uri="{FF2B5EF4-FFF2-40B4-BE49-F238E27FC236}">
                  <a16:creationId xmlns="" xmlns:a16="http://schemas.microsoft.com/office/drawing/2014/main" id="{5E0DA931-DEB9-F311-CB2D-0DEC4A57C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022" y="2702532"/>
              <a:ext cx="457200" cy="45720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590BFD4-3F5E-E15E-49F4-97A7601D9F60}"/>
              </a:ext>
            </a:extLst>
          </p:cNvPr>
          <p:cNvSpPr txBox="1"/>
          <p:nvPr/>
        </p:nvSpPr>
        <p:spPr>
          <a:xfrm>
            <a:off x="4571999" y="2975080"/>
            <a:ext cx="34789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s-E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Padres, </a:t>
            </a:r>
            <a:r>
              <a:rPr lang="es-ES" sz="2200" b="1" i="1" dirty="0">
                <a:solidFill>
                  <a:srgbClr val="00C2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exasperen a sus hijos</a:t>
            </a:r>
            <a:r>
              <a:rPr lang="es-E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para que no se </a:t>
            </a:r>
            <a:r>
              <a:rPr lang="es-ES" sz="2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desalienten</a:t>
            </a:r>
            <a:r>
              <a:rPr lang="en-US" sz="2200" i="1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”.</a:t>
            </a:r>
            <a:endParaRPr lang="en-US" sz="2200" i="1" dirty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/>
            <a:endParaRPr lang="en-US" sz="2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/>
            <a:r>
              <a:rPr lang="en-US" sz="220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Colosenses 3:21</a:t>
            </a:r>
            <a:endParaRPr lang="en-US" sz="2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2EE8679-63AF-E175-69BC-755D551A8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0E9132-2894-4391-E069-5FEAD657EC8D}"/>
              </a:ext>
            </a:extLst>
          </p:cNvPr>
          <p:cNvSpPr txBox="1"/>
          <p:nvPr/>
        </p:nvSpPr>
        <p:spPr>
          <a:xfrm>
            <a:off x="808022" y="1222512"/>
            <a:ext cx="7638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Llene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 corazones con</a:t>
            </a:r>
            <a:b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Escrituras útiles</a:t>
            </a:r>
            <a:r>
              <a:rPr lang="en-US" sz="4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40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89AA9B39-2129-BB95-1B5C-398B3EA280E4}"/>
              </a:ext>
            </a:extLst>
          </p:cNvPr>
          <p:cNvSpPr/>
          <p:nvPr/>
        </p:nvSpPr>
        <p:spPr>
          <a:xfrm>
            <a:off x="2737412" y="476444"/>
            <a:ext cx="3669175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rgbClr val="00C2B8"/>
                </a:gs>
                <a:gs pos="33000">
                  <a:schemeClr val="accent6">
                    <a:lumMod val="20000"/>
                    <a:lumOff val="80000"/>
                  </a:schemeClr>
                </a:gs>
                <a:gs pos="92000">
                  <a:srgbClr val="6DDFC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VIDA COTIDIANA…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F4CFE5-01E8-E24D-9010-512727F8027F}"/>
              </a:ext>
            </a:extLst>
          </p:cNvPr>
          <p:cNvSpPr txBox="1"/>
          <p:nvPr/>
        </p:nvSpPr>
        <p:spPr>
          <a:xfrm>
            <a:off x="987971" y="2985664"/>
            <a:ext cx="2154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4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 </a:t>
            </a:r>
            <a:r>
              <a:rPr lang="en-US" sz="2400" b="1" i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historias</a:t>
            </a:r>
            <a:r>
              <a:rPr lang="en-US" sz="24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bíblicas</a:t>
            </a:r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AF9CB2B-0E7E-ABAF-388D-9A91556540A5}"/>
              </a:ext>
            </a:extLst>
          </p:cNvPr>
          <p:cNvSpPr txBox="1"/>
          <p:nvPr/>
        </p:nvSpPr>
        <p:spPr>
          <a:xfrm>
            <a:off x="683174" y="4001638"/>
            <a:ext cx="250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Respuestas a</a:t>
            </a:r>
            <a:b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en-US" sz="24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D86A5DC-28C3-4509-0DA4-9A1AF4E55BC0}"/>
              </a:ext>
            </a:extLst>
          </p:cNvPr>
          <p:cNvSpPr txBox="1"/>
          <p:nvPr/>
        </p:nvSpPr>
        <p:spPr>
          <a:xfrm>
            <a:off x="6001407" y="2985665"/>
            <a:ext cx="1923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Memorizar</a:t>
            </a:r>
            <a:b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ersículos</a:t>
            </a:r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699FC36-165F-D7D2-3847-61033F0F80F2}"/>
              </a:ext>
            </a:extLst>
          </p:cNvPr>
          <p:cNvSpPr txBox="1"/>
          <p:nvPr/>
        </p:nvSpPr>
        <p:spPr>
          <a:xfrm>
            <a:off x="6001408" y="4001639"/>
            <a:ext cx="232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Sabiduría para</a:t>
            </a:r>
            <a:b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futuro</a:t>
            </a:r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 descr="A child lying on the floor with a heart shaped paper  Description automatically generated">
            <a:extLst>
              <a:ext uri="{FF2B5EF4-FFF2-40B4-BE49-F238E27FC236}">
                <a16:creationId xmlns="" xmlns:a16="http://schemas.microsoft.com/office/drawing/2014/main" id="{A5EFF79B-B091-F7C1-2D58-F508ECD85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27" r="20625"/>
          <a:stretch/>
        </p:blipFill>
        <p:spPr>
          <a:xfrm>
            <a:off x="3410698" y="2829921"/>
            <a:ext cx="2322601" cy="25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239</Words>
  <Application>Microsoft Office PowerPoint</Application>
  <PresentationFormat>On-screen Show (16:10)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Brush Script MT</vt:lpstr>
      <vt:lpstr>Calibri</vt:lpstr>
      <vt:lpstr>Calibri Light</vt:lpstr>
      <vt:lpstr>Office Theme</vt:lpstr>
      <vt:lpstr>HERRAMIENTAS ESENCIALES PARA LA CRIANZA DE LOS HIJOS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HERRAMIENTAS ESENCIALES PARA LA CRIANZA DE LOS HIJOS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Essentials</dc:title>
  <dc:creator>Phillip Shumake</dc:creator>
  <cp:lastModifiedBy>Esther Eubanks</cp:lastModifiedBy>
  <cp:revision>77</cp:revision>
  <dcterms:created xsi:type="dcterms:W3CDTF">2024-03-20T21:21:05Z</dcterms:created>
  <dcterms:modified xsi:type="dcterms:W3CDTF">2024-03-23T12:12:16Z</dcterms:modified>
</cp:coreProperties>
</file>