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70" r:id="rId2"/>
    <p:sldId id="257" r:id="rId3"/>
    <p:sldId id="263" r:id="rId4"/>
    <p:sldId id="259" r:id="rId5"/>
    <p:sldId id="260" r:id="rId6"/>
    <p:sldId id="261" r:id="rId7"/>
    <p:sldId id="264" r:id="rId8"/>
    <p:sldId id="265" r:id="rId9"/>
    <p:sldId id="267" r:id="rId10"/>
    <p:sldId id="268" r:id="rId11"/>
    <p:sldId id="269" r:id="rId1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67143"/>
  </p:normalViewPr>
  <p:slideViewPr>
    <p:cSldViewPr snapToGrid="0">
      <p:cViewPr varScale="1">
        <p:scale>
          <a:sx n="50" d="100"/>
          <a:sy n="50" d="100"/>
        </p:scale>
        <p:origin x="4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B9E01-1E8D-8F4D-B02B-966825E770F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26C69-20B2-D049-BE71-EAE7A949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59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32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5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4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42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62814A6-2BE5-F87F-DD2E-5F7A5D1D4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14779ED6-9FA0-17CE-60DF-97B31386F7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2B709315-76F2-0080-3E68-FB2C6812E4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0708FBA-BB23-81AA-D0F5-AD2BA289E1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1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481CCFE-8E39-1ECA-5FFF-06343136C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769442C8-5C6D-C944-F5BF-8764972321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CB2837DB-E974-3AF2-30C8-BEAC37CC0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9667C18-81C6-B10A-F653-31C3171EB2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29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C6541AB-9338-3CC4-7323-D5DC9530D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15A6E78C-A781-2561-C5A8-4434B9C91B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45791B03-8C46-A3CE-2276-D9CE866FA9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5257907-E480-B192-019B-7F9022BD83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1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54973CD-2E37-35B7-2EFD-A00AF8CE2E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E4D2611F-D0F5-E3CC-0A7E-5FBD8C64C5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23EAC4B2-0EA5-DE79-9C42-0B3EF36BE0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7CE4C55-13B3-5EAF-C4FD-20FF67A1CD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D7126C69-20B2-D049-BE71-EAE7A949A9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0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8.png"/><Relationship Id="rId4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A5DCB-6929-8E22-2BB1-FAC7086BD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700" y="935302"/>
            <a:ext cx="8343900" cy="1989667"/>
          </a:xfrm>
        </p:spPr>
        <p:txBody>
          <a:bodyPr>
            <a:normAutofit/>
          </a:bodyPr>
          <a:lstStyle/>
          <a:p>
            <a:pPr rtl="0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VISI</a:t>
            </a:r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ÓN Y VALORES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A58E2E-3BEE-B455-C1E1-221C2DA44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Para los </a:t>
            </a:r>
            <a:r>
              <a:rPr lang="es-E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adultos jóvenes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2BDD565-3F3D-2ABA-A682-23520C1B8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79858D-2D98-BF75-CCC1-DABDB4A0082F}"/>
              </a:ext>
            </a:extLst>
          </p:cNvPr>
          <p:cNvSpPr txBox="1"/>
          <p:nvPr/>
        </p:nvSpPr>
        <p:spPr>
          <a:xfrm>
            <a:off x="631825" y="1411007"/>
            <a:ext cx="7880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padres sabios invitan a sus hijos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bondad de Dios.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ACECA4E5-843B-5886-0E9A-56D50866A826}"/>
              </a:ext>
            </a:extLst>
          </p:cNvPr>
          <p:cNvSpPr/>
          <p:nvPr/>
        </p:nvSpPr>
        <p:spPr>
          <a:xfrm>
            <a:off x="2730500" y="810042"/>
            <a:ext cx="3683000" cy="431800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000" dirty="0"/>
              <a:t>VISIÓN Y VALORES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23FE132-697C-0A39-08AE-61A0132054E6}"/>
              </a:ext>
            </a:extLst>
          </p:cNvPr>
          <p:cNvSpPr txBox="1"/>
          <p:nvPr/>
        </p:nvSpPr>
        <p:spPr>
          <a:xfrm>
            <a:off x="758064" y="3031355"/>
            <a:ext cx="7627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“…</a:t>
            </a:r>
            <a:r>
              <a:rPr lang="es-E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cuando alababan al SEÑOR diciendo: «Ciertamente Él es bueno porque </a:t>
            </a:r>
            <a:r>
              <a:rPr lang="es-ES" sz="2400" b="1" i="1" u="sng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misericordia es para siempre</a:t>
            </a:r>
            <a:r>
              <a:rPr lang="es-E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», entonces la casa, la casa del SEÑOR, se llenó de una nube, </a:t>
            </a:r>
            <a:r>
              <a:rPr lang="es-E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sacerdotes no pudieron quedarse a ministrar a causa de la nube, porque </a:t>
            </a:r>
            <a:r>
              <a:rPr lang="es-ES" sz="2400" b="1" i="1" u="sng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gloria del SEÑOR llenaba la casa de </a:t>
            </a:r>
            <a:r>
              <a:rPr lang="es-ES" sz="2400" b="1" i="1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</a:t>
            </a:r>
            <a:r>
              <a:rPr lang="es-E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r>
              <a:rPr lang="es-E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 Crónicas 5:13b-14)</a:t>
            </a:r>
          </a:p>
        </p:txBody>
      </p:sp>
    </p:spTree>
    <p:extLst>
      <p:ext uri="{BB962C8B-B14F-4D97-AF65-F5344CB8AC3E}">
        <p14:creationId xmlns:p14="http://schemas.microsoft.com/office/powerpoint/2010/main" val="369962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A5DCB-6929-8E22-2BB1-FAC7086BD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700" y="935302"/>
            <a:ext cx="8343900" cy="1989667"/>
          </a:xfrm>
        </p:spPr>
        <p:txBody>
          <a:bodyPr>
            <a:normAutofit/>
          </a:bodyPr>
          <a:lstStyle/>
          <a:p>
            <a:pPr rtl="0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VISI</a:t>
            </a:r>
            <a:r>
              <a:rPr lang="es-E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ÓN Y VALORES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A58E2E-3BEE-B455-C1E1-221C2DA44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Para los </a:t>
            </a:r>
            <a:r>
              <a:rPr lang="es-E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adultos jóvenes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3A4752-FDC6-8B6D-0B8F-7AA0D860B18E}"/>
              </a:ext>
            </a:extLst>
          </p:cNvPr>
          <p:cNvSpPr txBox="1"/>
          <p:nvPr/>
        </p:nvSpPr>
        <p:spPr>
          <a:xfrm>
            <a:off x="404812" y="890307"/>
            <a:ext cx="8334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Somos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bendecidos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adultos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jóvenes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mpresionantes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Embry Hills.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AC852B-22D6-4B7C-F59A-46B7339BE496}"/>
              </a:ext>
            </a:extLst>
          </p:cNvPr>
          <p:cNvSpPr txBox="1"/>
          <p:nvPr/>
        </p:nvSpPr>
        <p:spPr>
          <a:xfrm>
            <a:off x="1289050" y="2476500"/>
            <a:ext cx="6565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  <a:r>
              <a:rPr lang="es-ES" sz="24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 permitas que nadie menosprecie tu juventud, sino sé ejemplo de los creyentes en palabra, conducta, amor, fe y </a:t>
            </a:r>
            <a:r>
              <a:rPr lang="es-ES" sz="2400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pureza</a:t>
            </a:r>
            <a:r>
              <a:rPr lang="en-US" sz="2400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”. </a:t>
            </a:r>
            <a:r>
              <a:rPr lang="en-US" sz="24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 Timoteo 4:12)</a:t>
            </a:r>
          </a:p>
          <a:p>
            <a:pPr algn="l" rtl="0"/>
            <a:endParaRPr lang="en-US" sz="24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FAAD84B-29C7-C93A-180C-51E6DF3869E8}"/>
              </a:ext>
            </a:extLst>
          </p:cNvPr>
          <p:cNvSpPr txBox="1"/>
          <p:nvPr/>
        </p:nvSpPr>
        <p:spPr>
          <a:xfrm>
            <a:off x="696594" y="4046160"/>
            <a:ext cx="7750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8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Dos cosas que David hizo bien:</a:t>
            </a:r>
            <a:br>
              <a:rPr lang="en-US" sz="28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i="1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Los proverbios de Salomón y el templo de Salomón</a:t>
            </a:r>
            <a:endParaRPr lang="en-US" sz="28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3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9F9A47D8-6EDD-FCD8-BC54-DEE7CB15D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659B039-7749-01A2-49F6-9C6684E7837E}"/>
              </a:ext>
            </a:extLst>
          </p:cNvPr>
          <p:cNvSpPr txBox="1"/>
          <p:nvPr/>
        </p:nvSpPr>
        <p:spPr>
          <a:xfrm>
            <a:off x="404812" y="839507"/>
            <a:ext cx="8334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Proverbios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muestra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temas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/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padres deben discutir...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D1E77133-AE21-1342-8987-B50A552A6C70}"/>
              </a:ext>
            </a:extLst>
          </p:cNvPr>
          <p:cNvGrpSpPr/>
          <p:nvPr/>
        </p:nvGrpSpPr>
        <p:grpSpPr>
          <a:xfrm>
            <a:off x="3497588" y="2313243"/>
            <a:ext cx="5646412" cy="3029234"/>
            <a:chOff x="3129279" y="2303283"/>
            <a:chExt cx="5646412" cy="3029234"/>
          </a:xfrm>
        </p:grpSpPr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C73402B9-3005-BA06-DC31-9B398FD8C91B}"/>
                </a:ext>
              </a:extLst>
            </p:cNvPr>
            <p:cNvSpPr txBox="1"/>
            <p:nvPr/>
          </p:nvSpPr>
          <p:spPr>
            <a:xfrm>
              <a:off x="3280406" y="2772252"/>
              <a:ext cx="54952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baseline="30000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r>
                <a:rPr lang="en-US" sz="20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sz="20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El </a:t>
              </a:r>
              <a:r>
                <a:rPr lang="es-ES" sz="2000" b="1" i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temor del SEÑOR </a:t>
              </a:r>
              <a:r>
                <a:rPr lang="es-ES" sz="20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es el principio de la sabiduría; Los necios desprecian la sabiduría y la instrucción. </a:t>
              </a:r>
            </a:p>
            <a:p>
              <a:r>
                <a:rPr lang="es-ES" sz="20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 Oye</a:t>
              </a:r>
              <a:r>
                <a:rPr lang="es-ES" sz="20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hijo mío, la instrucción de tu padre Y no abandones la enseñanza de tu madre; </a:t>
              </a:r>
              <a:endParaRPr lang="en-US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97B5FE40-B382-6CA9-3EE7-BA952676A4A9}"/>
                </a:ext>
              </a:extLst>
            </p:cNvPr>
            <p:cNvCxnSpPr>
              <a:cxnSpLocks/>
            </p:cNvCxnSpPr>
            <p:nvPr/>
          </p:nvCxnSpPr>
          <p:spPr>
            <a:xfrm>
              <a:off x="3129279" y="2333285"/>
              <a:ext cx="0" cy="299923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7115540-E0E6-C9E5-D9C3-2BDD1364E52B}"/>
                </a:ext>
              </a:extLst>
            </p:cNvPr>
            <p:cNvSpPr txBox="1"/>
            <p:nvPr/>
          </p:nvSpPr>
          <p:spPr>
            <a:xfrm>
              <a:off x="3280405" y="2303283"/>
              <a:ext cx="48448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b="1" i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Instrucción y </a:t>
              </a:r>
              <a:r>
                <a:rPr lang="en-US" sz="2400" b="1" i="1" dirty="0" err="1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enseñanza</a:t>
              </a:r>
              <a:r>
                <a:rPr lang="en-US" sz="2400" b="1" i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, Prov 1:7-8</a:t>
              </a:r>
              <a:endPara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C97FC3D-D3D2-6B11-99BB-068632A8FB5C}"/>
              </a:ext>
            </a:extLst>
          </p:cNvPr>
          <p:cNvSpPr txBox="1"/>
          <p:nvPr/>
        </p:nvSpPr>
        <p:spPr>
          <a:xfrm>
            <a:off x="3860031" y="4119808"/>
            <a:ext cx="38107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2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2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n-US" sz="22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nosotros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i="1" dirty="0" err="1" smtClean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esperamos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2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4C3CA76-5E37-5B7C-6FCA-3505A17B727A}"/>
              </a:ext>
            </a:extLst>
          </p:cNvPr>
          <p:cNvSpPr txBox="1"/>
          <p:nvPr/>
        </p:nvSpPr>
        <p:spPr>
          <a:xfrm>
            <a:off x="3860031" y="4533657"/>
            <a:ext cx="4306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Lo 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n-US" sz="22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tú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i="1" dirty="0" err="1" smtClean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enfrentarás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2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E69F44D-1EB8-D602-685C-5F6926842FB6}"/>
              </a:ext>
            </a:extLst>
          </p:cNvPr>
          <p:cNvSpPr txBox="1"/>
          <p:nvPr/>
        </p:nvSpPr>
        <p:spPr>
          <a:xfrm>
            <a:off x="3860031" y="4940899"/>
            <a:ext cx="40820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 que </a:t>
            </a:r>
            <a:r>
              <a:rPr lang="en-US" sz="2200" b="1" i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2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i="1" dirty="0" err="1" smtClean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piadoso</a:t>
            </a:r>
            <a:r>
              <a:rPr lang="en-US" sz="2200" b="1" i="1" dirty="0" smtClean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i="1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 sabio</a:t>
            </a:r>
            <a:r>
              <a:rPr lang="en-US" sz="22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2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ADE7F90A-D601-DDFD-11CA-0DDEE3D2B877}"/>
              </a:ext>
            </a:extLst>
          </p:cNvPr>
          <p:cNvGrpSpPr/>
          <p:nvPr/>
        </p:nvGrpSpPr>
        <p:grpSpPr>
          <a:xfrm>
            <a:off x="404573" y="2292815"/>
            <a:ext cx="3087149" cy="3153139"/>
            <a:chOff x="404573" y="2292815"/>
            <a:chExt cx="3087149" cy="3153139"/>
          </a:xfrm>
        </p:grpSpPr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88D41537-703B-E602-5313-60D40977FA5A}"/>
                </a:ext>
              </a:extLst>
            </p:cNvPr>
            <p:cNvGrpSpPr/>
            <p:nvPr/>
          </p:nvGrpSpPr>
          <p:grpSpPr>
            <a:xfrm>
              <a:off x="404812" y="2292815"/>
              <a:ext cx="2147876" cy="457200"/>
              <a:chOff x="404812" y="2623015"/>
              <a:chExt cx="2147876" cy="457200"/>
            </a:xfrm>
          </p:grpSpPr>
          <p:pic>
            <p:nvPicPr>
              <p:cNvPr id="19" name="Graphic 18" descr="Chat with solid fill">
                <a:extLst>
                  <a:ext uri="{FF2B5EF4-FFF2-40B4-BE49-F238E27FC236}">
                    <a16:creationId xmlns="" xmlns:a16="http://schemas.microsoft.com/office/drawing/2014/main" id="{B011216A-E105-1A7A-F244-57E0E2F872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04812" y="262301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3279161E-4F5F-1916-5CFA-11BF24D67072}"/>
                  </a:ext>
                </a:extLst>
              </p:cNvPr>
              <p:cNvSpPr txBox="1"/>
              <p:nvPr/>
            </p:nvSpPr>
            <p:spPr>
              <a:xfrm>
                <a:off x="1013137" y="2643443"/>
                <a:ext cx="15395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200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ACTITUD</a:t>
                </a:r>
                <a:endParaRPr lang="en-US" sz="2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37F5C8FF-C941-D55A-D1B1-5BDE92686CFD}"/>
                </a:ext>
              </a:extLst>
            </p:cNvPr>
            <p:cNvGrpSpPr/>
            <p:nvPr/>
          </p:nvGrpSpPr>
          <p:grpSpPr>
            <a:xfrm>
              <a:off x="410371" y="2722512"/>
              <a:ext cx="2287878" cy="457200"/>
              <a:chOff x="404812" y="2623015"/>
              <a:chExt cx="2287878" cy="457200"/>
            </a:xfrm>
          </p:grpSpPr>
          <p:pic>
            <p:nvPicPr>
              <p:cNvPr id="23" name="Graphic 22" descr="Chat with solid fill">
                <a:extLst>
                  <a:ext uri="{FF2B5EF4-FFF2-40B4-BE49-F238E27FC236}">
                    <a16:creationId xmlns="" xmlns:a16="http://schemas.microsoft.com/office/drawing/2014/main" id="{6C7CC0CA-9692-260B-B618-0A6475DB35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04812" y="262301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82CED32E-FBB9-71B5-BEA8-C86C241FDDD0}"/>
                  </a:ext>
                </a:extLst>
              </p:cNvPr>
              <p:cNvSpPr txBox="1"/>
              <p:nvPr/>
            </p:nvSpPr>
            <p:spPr>
              <a:xfrm>
                <a:off x="1013137" y="2643443"/>
                <a:ext cx="167955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200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AMIGOS</a:t>
                </a:r>
                <a:endParaRPr lang="en-US" sz="2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4CAC7711-CB00-5969-EA64-72295D5B9DC1}"/>
                </a:ext>
              </a:extLst>
            </p:cNvPr>
            <p:cNvGrpSpPr/>
            <p:nvPr/>
          </p:nvGrpSpPr>
          <p:grpSpPr>
            <a:xfrm>
              <a:off x="410371" y="3179712"/>
              <a:ext cx="2870034" cy="467961"/>
              <a:chOff x="404812" y="2623015"/>
              <a:chExt cx="2870034" cy="467961"/>
            </a:xfrm>
          </p:grpSpPr>
          <p:pic>
            <p:nvPicPr>
              <p:cNvPr id="26" name="Graphic 25" descr="Chat with solid fill">
                <a:extLst>
                  <a:ext uri="{FF2B5EF4-FFF2-40B4-BE49-F238E27FC236}">
                    <a16:creationId xmlns="" xmlns:a16="http://schemas.microsoft.com/office/drawing/2014/main" id="{9B718EFC-B1A6-5EED-0060-7E63122A9B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04812" y="262301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A3A013C8-BC87-52BC-1BFF-C24498B8F9A5}"/>
                  </a:ext>
                </a:extLst>
              </p:cNvPr>
              <p:cNvSpPr txBox="1"/>
              <p:nvPr/>
            </p:nvSpPr>
            <p:spPr>
              <a:xfrm>
                <a:off x="1013137" y="2643443"/>
                <a:ext cx="2261709" cy="447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200" dirty="0" smtClean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NOVIAZGO</a:t>
                </a:r>
                <a:endParaRPr lang="en-US" sz="2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8E53C91A-BA91-12A6-67BE-C1FD9EF9491C}"/>
                </a:ext>
              </a:extLst>
            </p:cNvPr>
            <p:cNvGrpSpPr/>
            <p:nvPr/>
          </p:nvGrpSpPr>
          <p:grpSpPr>
            <a:xfrm>
              <a:off x="410371" y="3631027"/>
              <a:ext cx="2287878" cy="457200"/>
              <a:chOff x="404812" y="2623015"/>
              <a:chExt cx="2287878" cy="457200"/>
            </a:xfrm>
          </p:grpSpPr>
          <p:pic>
            <p:nvPicPr>
              <p:cNvPr id="29" name="Graphic 28" descr="Chat with solid fill">
                <a:extLst>
                  <a:ext uri="{FF2B5EF4-FFF2-40B4-BE49-F238E27FC236}">
                    <a16:creationId xmlns="" xmlns:a16="http://schemas.microsoft.com/office/drawing/2014/main" id="{06B008CE-3206-131A-E169-E88A06C2C3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04812" y="262301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62A828F3-1716-3265-96D0-8AC4A05F5E27}"/>
                  </a:ext>
                </a:extLst>
              </p:cNvPr>
              <p:cNvSpPr txBox="1"/>
              <p:nvPr/>
            </p:nvSpPr>
            <p:spPr>
              <a:xfrm>
                <a:off x="1013137" y="2643443"/>
                <a:ext cx="167955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200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SALUD</a:t>
                </a:r>
                <a:endParaRPr lang="en-US" sz="2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A48AF07F-1E1E-21AE-09BE-91AF3D9441C3}"/>
                </a:ext>
              </a:extLst>
            </p:cNvPr>
            <p:cNvGrpSpPr/>
            <p:nvPr/>
          </p:nvGrpSpPr>
          <p:grpSpPr>
            <a:xfrm>
              <a:off x="404573" y="4082342"/>
              <a:ext cx="2287878" cy="457200"/>
              <a:chOff x="404812" y="2623015"/>
              <a:chExt cx="2287878" cy="457200"/>
            </a:xfrm>
          </p:grpSpPr>
          <p:pic>
            <p:nvPicPr>
              <p:cNvPr id="32" name="Graphic 31" descr="Chat with solid fill">
                <a:extLst>
                  <a:ext uri="{FF2B5EF4-FFF2-40B4-BE49-F238E27FC236}">
                    <a16:creationId xmlns="" xmlns:a16="http://schemas.microsoft.com/office/drawing/2014/main" id="{93210FC2-11EE-89CE-1079-B0A13379F9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04812" y="262301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id="{E16EE3A5-67FB-F81D-F63B-D6124BD2152D}"/>
                  </a:ext>
                </a:extLst>
              </p:cNvPr>
              <p:cNvSpPr txBox="1"/>
              <p:nvPr/>
            </p:nvSpPr>
            <p:spPr>
              <a:xfrm>
                <a:off x="1013137" y="2643443"/>
                <a:ext cx="167955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2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DILIGENCIA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="" xmlns:a16="http://schemas.microsoft.com/office/drawing/2014/main" id="{BF4B37AC-3810-CF43-B47C-684CF4497A87}"/>
                </a:ext>
              </a:extLst>
            </p:cNvPr>
            <p:cNvGrpSpPr/>
            <p:nvPr/>
          </p:nvGrpSpPr>
          <p:grpSpPr>
            <a:xfrm>
              <a:off x="404573" y="4554085"/>
              <a:ext cx="3087149" cy="457200"/>
              <a:chOff x="404812" y="2623015"/>
              <a:chExt cx="3087149" cy="457200"/>
            </a:xfrm>
          </p:grpSpPr>
          <p:pic>
            <p:nvPicPr>
              <p:cNvPr id="35" name="Graphic 34" descr="Chat with solid fill">
                <a:extLst>
                  <a:ext uri="{FF2B5EF4-FFF2-40B4-BE49-F238E27FC236}">
                    <a16:creationId xmlns="" xmlns:a16="http://schemas.microsoft.com/office/drawing/2014/main" id="{F3A32227-A6DB-63F9-A56F-5AB335A97B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04812" y="262301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0A389E4C-7C1D-9889-72F1-C3959D34E003}"/>
                  </a:ext>
                </a:extLst>
              </p:cNvPr>
              <p:cNvSpPr txBox="1"/>
              <p:nvPr/>
            </p:nvSpPr>
            <p:spPr>
              <a:xfrm>
                <a:off x="1013137" y="2643443"/>
                <a:ext cx="247882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s-ES" sz="2200" dirty="0" smtClean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FORMA DE HABLAR</a:t>
                </a:r>
                <a:endParaRPr lang="en-US" sz="2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19BA8E3E-770C-4C69-9440-00481300B8C4}"/>
                </a:ext>
              </a:extLst>
            </p:cNvPr>
            <p:cNvGrpSpPr/>
            <p:nvPr/>
          </p:nvGrpSpPr>
          <p:grpSpPr>
            <a:xfrm>
              <a:off x="404573" y="4988754"/>
              <a:ext cx="2287878" cy="457200"/>
              <a:chOff x="404812" y="2623015"/>
              <a:chExt cx="2287878" cy="457200"/>
            </a:xfrm>
          </p:grpSpPr>
          <p:pic>
            <p:nvPicPr>
              <p:cNvPr id="38" name="Graphic 37" descr="Chat with solid fill">
                <a:extLst>
                  <a:ext uri="{FF2B5EF4-FFF2-40B4-BE49-F238E27FC236}">
                    <a16:creationId xmlns="" xmlns:a16="http://schemas.microsoft.com/office/drawing/2014/main" id="{F0C118FB-D898-0F39-A9F8-0564D8AD06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04812" y="262301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39" name="TextBox 38">
                <a:extLst>
                  <a:ext uri="{FF2B5EF4-FFF2-40B4-BE49-F238E27FC236}">
                    <a16:creationId xmlns="" xmlns:a16="http://schemas.microsoft.com/office/drawing/2014/main" id="{24605443-CB1F-FB38-DF49-78F506C7F2D8}"/>
                  </a:ext>
                </a:extLst>
              </p:cNvPr>
              <p:cNvSpPr txBox="1"/>
              <p:nvPr/>
            </p:nvSpPr>
            <p:spPr>
              <a:xfrm>
                <a:off x="1013137" y="2643443"/>
                <a:ext cx="167955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200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TIEMPO</a:t>
                </a:r>
                <a:endParaRPr lang="en-US" sz="2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87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C256233-B17D-67D3-4244-E2B3966DDF18}"/>
              </a:ext>
            </a:extLst>
          </p:cNvPr>
          <p:cNvSpPr txBox="1"/>
          <p:nvPr/>
        </p:nvSpPr>
        <p:spPr>
          <a:xfrm>
            <a:off x="427318" y="421952"/>
            <a:ext cx="8417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Proverbios nos muestra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cualidades que los adolescentes necesitan desarrollar...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5F33846D-9269-83C4-CF08-799E9BD1AB8E}"/>
              </a:ext>
            </a:extLst>
          </p:cNvPr>
          <p:cNvGrpSpPr/>
          <p:nvPr/>
        </p:nvGrpSpPr>
        <p:grpSpPr>
          <a:xfrm>
            <a:off x="860953" y="2617316"/>
            <a:ext cx="3241147" cy="688769"/>
            <a:chOff x="4847005" y="4849976"/>
            <a:chExt cx="3241147" cy="688769"/>
          </a:xfrm>
        </p:grpSpPr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01555074-BD7F-FF94-7523-429242C0B1FC}"/>
                </a:ext>
              </a:extLst>
            </p:cNvPr>
            <p:cNvGrpSpPr/>
            <p:nvPr/>
          </p:nvGrpSpPr>
          <p:grpSpPr>
            <a:xfrm>
              <a:off x="4847005" y="4849976"/>
              <a:ext cx="3241147" cy="688769"/>
              <a:chOff x="3762066" y="852919"/>
              <a:chExt cx="3241147" cy="688769"/>
            </a:xfrm>
          </p:grpSpPr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DF8BEFCD-FCCE-C655-9DDB-9AF2173940AB}"/>
                  </a:ext>
                </a:extLst>
              </p:cNvPr>
              <p:cNvSpPr/>
              <p:nvPr/>
            </p:nvSpPr>
            <p:spPr>
              <a:xfrm>
                <a:off x="3762066" y="852919"/>
                <a:ext cx="3241147" cy="68876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2CC91011-BF22-9403-55BC-A65F3908360D}"/>
                  </a:ext>
                </a:extLst>
              </p:cNvPr>
              <p:cNvSpPr txBox="1"/>
              <p:nvPr/>
            </p:nvSpPr>
            <p:spPr>
              <a:xfrm>
                <a:off x="4528911" y="986493"/>
                <a:ext cx="22838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000" i="1" dirty="0">
                    <a:solidFill>
                      <a:schemeClr val="bg1"/>
                    </a:solidFill>
                  </a:rPr>
                  <a:t>Madurez personal</a:t>
                </a:r>
              </a:p>
            </p:txBody>
          </p:sp>
        </p:grpSp>
        <p:pic>
          <p:nvPicPr>
            <p:cNvPr id="5" name="Graphic 4" descr="Badge Heart with solid fill">
              <a:extLst>
                <a:ext uri="{FF2B5EF4-FFF2-40B4-BE49-F238E27FC236}">
                  <a16:creationId xmlns="" xmlns:a16="http://schemas.microsoft.com/office/drawing/2014/main" id="{41A711A4-12A0-E54C-7A10-579C324D2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978" y="4885174"/>
              <a:ext cx="583349" cy="583349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B4AB16C4-E43D-A9CA-FCBD-D1B14207AE0C}"/>
              </a:ext>
            </a:extLst>
          </p:cNvPr>
          <p:cNvGrpSpPr/>
          <p:nvPr/>
        </p:nvGrpSpPr>
        <p:grpSpPr>
          <a:xfrm>
            <a:off x="4905927" y="2606560"/>
            <a:ext cx="3241147" cy="688769"/>
            <a:chOff x="4847005" y="4849976"/>
            <a:chExt cx="3241147" cy="688769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EEF508DD-7255-191A-EB0B-E709B476437B}"/>
                </a:ext>
              </a:extLst>
            </p:cNvPr>
            <p:cNvGrpSpPr/>
            <p:nvPr/>
          </p:nvGrpSpPr>
          <p:grpSpPr>
            <a:xfrm>
              <a:off x="4847005" y="4849976"/>
              <a:ext cx="3241147" cy="688769"/>
              <a:chOff x="3762066" y="852919"/>
              <a:chExt cx="3241147" cy="688769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0AB556C2-0A15-0E2F-B782-06F490D15494}"/>
                  </a:ext>
                </a:extLst>
              </p:cNvPr>
              <p:cNvSpPr/>
              <p:nvPr/>
            </p:nvSpPr>
            <p:spPr>
              <a:xfrm>
                <a:off x="3762066" y="852919"/>
                <a:ext cx="3241147" cy="68876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9A716666-5CDD-2175-81EF-862ED5D22E54}"/>
                  </a:ext>
                </a:extLst>
              </p:cNvPr>
              <p:cNvSpPr txBox="1"/>
              <p:nvPr/>
            </p:nvSpPr>
            <p:spPr>
              <a:xfrm>
                <a:off x="4528911" y="986493"/>
                <a:ext cx="22838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000" i="1" dirty="0">
                    <a:solidFill>
                      <a:schemeClr val="bg1"/>
                    </a:solidFill>
                  </a:rPr>
                  <a:t>Paz legítima</a:t>
                </a:r>
              </a:p>
            </p:txBody>
          </p:sp>
        </p:grpSp>
        <p:pic>
          <p:nvPicPr>
            <p:cNvPr id="10" name="Graphic 9" descr="Badge Heart with solid fill">
              <a:extLst>
                <a:ext uri="{FF2B5EF4-FFF2-40B4-BE49-F238E27FC236}">
                  <a16:creationId xmlns="" xmlns:a16="http://schemas.microsoft.com/office/drawing/2014/main" id="{388C16C4-C955-3847-CFC5-4FAD941735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978" y="4885174"/>
              <a:ext cx="583349" cy="58334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4C739E42-2D05-A046-B652-CA436EBDBFC3}"/>
              </a:ext>
            </a:extLst>
          </p:cNvPr>
          <p:cNvGrpSpPr/>
          <p:nvPr/>
        </p:nvGrpSpPr>
        <p:grpSpPr>
          <a:xfrm>
            <a:off x="860953" y="3569898"/>
            <a:ext cx="3241147" cy="688769"/>
            <a:chOff x="4847005" y="4849976"/>
            <a:chExt cx="3241147" cy="688769"/>
          </a:xfrm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BBFB4DF-975F-7714-F394-4B98E5DD3488}"/>
                </a:ext>
              </a:extLst>
            </p:cNvPr>
            <p:cNvGrpSpPr/>
            <p:nvPr/>
          </p:nvGrpSpPr>
          <p:grpSpPr>
            <a:xfrm>
              <a:off x="4847005" y="4849976"/>
              <a:ext cx="3241147" cy="688769"/>
              <a:chOff x="3762066" y="852919"/>
              <a:chExt cx="3241147" cy="68876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4ACBF102-3C66-5B81-EE09-91D67C8C66CF}"/>
                  </a:ext>
                </a:extLst>
              </p:cNvPr>
              <p:cNvSpPr/>
              <p:nvPr/>
            </p:nvSpPr>
            <p:spPr>
              <a:xfrm>
                <a:off x="3762066" y="852919"/>
                <a:ext cx="3241147" cy="68876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865C94C2-DE1D-942E-C2C4-3457BE72409F}"/>
                  </a:ext>
                </a:extLst>
              </p:cNvPr>
              <p:cNvSpPr txBox="1"/>
              <p:nvPr/>
            </p:nvSpPr>
            <p:spPr>
              <a:xfrm>
                <a:off x="4528911" y="986493"/>
                <a:ext cx="22838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000" i="1" dirty="0">
                    <a:solidFill>
                      <a:schemeClr val="bg1"/>
                    </a:solidFill>
                  </a:rPr>
                  <a:t>Respeto sincero</a:t>
                </a:r>
              </a:p>
            </p:txBody>
          </p:sp>
        </p:grpSp>
        <p:pic>
          <p:nvPicPr>
            <p:cNvPr id="20" name="Graphic 19" descr="Badge Heart with solid fill">
              <a:extLst>
                <a:ext uri="{FF2B5EF4-FFF2-40B4-BE49-F238E27FC236}">
                  <a16:creationId xmlns="" xmlns:a16="http://schemas.microsoft.com/office/drawing/2014/main" id="{972B2B98-9011-7CD3-9B41-60F9B115A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978" y="4885174"/>
              <a:ext cx="583349" cy="583349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49BAAAEE-802C-7EE7-2AE8-07A6B6512475}"/>
              </a:ext>
            </a:extLst>
          </p:cNvPr>
          <p:cNvGrpSpPr/>
          <p:nvPr/>
        </p:nvGrpSpPr>
        <p:grpSpPr>
          <a:xfrm>
            <a:off x="4905927" y="3552385"/>
            <a:ext cx="3241147" cy="688769"/>
            <a:chOff x="4847005" y="4849976"/>
            <a:chExt cx="3241147" cy="688769"/>
          </a:xfrm>
        </p:grpSpPr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B251BCC9-7E32-E574-B229-43D078BC877D}"/>
                </a:ext>
              </a:extLst>
            </p:cNvPr>
            <p:cNvGrpSpPr/>
            <p:nvPr/>
          </p:nvGrpSpPr>
          <p:grpSpPr>
            <a:xfrm>
              <a:off x="4847005" y="4849976"/>
              <a:ext cx="3241147" cy="688769"/>
              <a:chOff x="3762066" y="852919"/>
              <a:chExt cx="3241147" cy="688769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id="{07AF4EB0-EDFD-8DBE-5595-5C9AADBCB2CC}"/>
                  </a:ext>
                </a:extLst>
              </p:cNvPr>
              <p:cNvSpPr/>
              <p:nvPr/>
            </p:nvSpPr>
            <p:spPr>
              <a:xfrm>
                <a:off x="3762066" y="852919"/>
                <a:ext cx="3241147" cy="68876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8194AD85-7640-CC25-4A71-2AC38194E404}"/>
                  </a:ext>
                </a:extLst>
              </p:cNvPr>
              <p:cNvSpPr txBox="1"/>
              <p:nvPr/>
            </p:nvSpPr>
            <p:spPr>
              <a:xfrm>
                <a:off x="4528911" y="986493"/>
                <a:ext cx="22838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sz="2000" i="1" dirty="0">
                    <a:solidFill>
                      <a:schemeClr val="bg1"/>
                    </a:solidFill>
                  </a:rPr>
                  <a:t>Hábitos piadosos</a:t>
                </a:r>
              </a:p>
            </p:txBody>
          </p:sp>
        </p:grpSp>
        <p:pic>
          <p:nvPicPr>
            <p:cNvPr id="25" name="Graphic 24" descr="Badge Heart with solid fill">
              <a:extLst>
                <a:ext uri="{FF2B5EF4-FFF2-40B4-BE49-F238E27FC236}">
                  <a16:creationId xmlns="" xmlns:a16="http://schemas.microsoft.com/office/drawing/2014/main" id="{367A10E3-07E0-6280-404D-994FDB637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978" y="4885174"/>
              <a:ext cx="583349" cy="583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942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B158099-8015-AC87-738E-DCEA0D821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82DD072-822D-C191-03F9-CF6EDD83C053}"/>
              </a:ext>
            </a:extLst>
          </p:cNvPr>
          <p:cNvSpPr txBox="1"/>
          <p:nvPr/>
        </p:nvSpPr>
        <p:spPr>
          <a:xfrm>
            <a:off x="315912" y="877607"/>
            <a:ext cx="8512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Crónicas nos </a:t>
            </a:r>
            <a:r>
              <a:rPr lang="en-US" sz="4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muestra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visión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valores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necesarios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el éxito.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B353625-FA04-D5DF-675F-A98CF3CD836F}"/>
              </a:ext>
            </a:extLst>
          </p:cNvPr>
          <p:cNvSpPr txBox="1"/>
          <p:nvPr/>
        </p:nvSpPr>
        <p:spPr>
          <a:xfrm>
            <a:off x="569912" y="2362200"/>
            <a:ext cx="80041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  <a:r>
              <a:rPr lang="es-E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«Mi hijo Salomón», dijo David, «es joven y sin experiencia, y la casa que ha de edificarse al SEÑOR será de gran magnificencia, de renombre y de gloria por todas las tierras. Por tanto haré preparativos para ella». Así que David hizo grandes preparativos antes de su muerte. </a:t>
            </a:r>
            <a:r>
              <a:rPr lang="es-ES" sz="2200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</a:t>
            </a:r>
            <a:r>
              <a:rPr lang="es-E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 Entonces llamó a su hijo Salomón, y le encargó que edificara una casa al SEÑOR, Dios de </a:t>
            </a:r>
            <a:r>
              <a:rPr lang="es-ES" sz="2200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Israel”.</a:t>
            </a:r>
            <a:r>
              <a:rPr lang="es-E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es-ES" sz="2200" i="1" dirty="0" smtClean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s-ES" sz="2200" i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i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2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Crónicas 22:5-6</a:t>
            </a:r>
          </a:p>
        </p:txBody>
      </p:sp>
    </p:spTree>
    <p:extLst>
      <p:ext uri="{BB962C8B-B14F-4D97-AF65-F5344CB8AC3E}">
        <p14:creationId xmlns:p14="http://schemas.microsoft.com/office/powerpoint/2010/main" val="14299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CA972EC-253E-F29E-C5F3-56CE5C544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F8EB449-8BC3-7B42-D277-274790239BC3}"/>
              </a:ext>
            </a:extLst>
          </p:cNvPr>
          <p:cNvSpPr txBox="1"/>
          <p:nvPr/>
        </p:nvSpPr>
        <p:spPr>
          <a:xfrm>
            <a:off x="419081" y="1411007"/>
            <a:ext cx="8337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padres sabios hacen preparativos útiles y explican su propósito.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3C03DA4C-07CB-E797-D103-9C293DDA6CE3}"/>
              </a:ext>
            </a:extLst>
          </p:cNvPr>
          <p:cNvSpPr/>
          <p:nvPr/>
        </p:nvSpPr>
        <p:spPr>
          <a:xfrm>
            <a:off x="2730500" y="810042"/>
            <a:ext cx="3683000" cy="431800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000" dirty="0"/>
              <a:t>VISIÓN Y VALORES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F3C78CE-4F6A-53B9-4F5F-C7B64D5E2128}"/>
              </a:ext>
            </a:extLst>
          </p:cNvPr>
          <p:cNvGrpSpPr/>
          <p:nvPr/>
        </p:nvGrpSpPr>
        <p:grpSpPr>
          <a:xfrm>
            <a:off x="543453" y="2903611"/>
            <a:ext cx="2555347" cy="2094384"/>
            <a:chOff x="4847005" y="4849976"/>
            <a:chExt cx="2555347" cy="2094384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572229C5-DA8C-4C1C-0119-3DB13E9A6AD7}"/>
                </a:ext>
              </a:extLst>
            </p:cNvPr>
            <p:cNvGrpSpPr/>
            <p:nvPr/>
          </p:nvGrpSpPr>
          <p:grpSpPr>
            <a:xfrm>
              <a:off x="4847005" y="4849976"/>
              <a:ext cx="2555347" cy="2094384"/>
              <a:chOff x="3762066" y="852919"/>
              <a:chExt cx="2555347" cy="2094384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3FCC6787-E36D-D7D6-BE34-2A16AA87005E}"/>
                  </a:ext>
                </a:extLst>
              </p:cNvPr>
              <p:cNvSpPr/>
              <p:nvPr/>
            </p:nvSpPr>
            <p:spPr>
              <a:xfrm>
                <a:off x="3762066" y="852919"/>
                <a:ext cx="2555347" cy="2094384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78D3C769-9587-0866-0296-2480EEEA2CA5}"/>
                  </a:ext>
                </a:extLst>
              </p:cNvPr>
              <p:cNvSpPr txBox="1"/>
              <p:nvPr/>
            </p:nvSpPr>
            <p:spPr>
              <a:xfrm>
                <a:off x="3999438" y="1573066"/>
                <a:ext cx="21274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n-US" sz="2000" i="1" dirty="0">
                    <a:solidFill>
                      <a:schemeClr val="bg1"/>
                    </a:solidFill>
                  </a:rPr>
                  <a:t>Conocimiento de la Biblia</a:t>
                </a:r>
              </a:p>
            </p:txBody>
          </p:sp>
        </p:grpSp>
        <p:pic>
          <p:nvPicPr>
            <p:cNvPr id="6" name="Graphic 5" descr="Badge Heart with solid fill">
              <a:extLst>
                <a:ext uri="{FF2B5EF4-FFF2-40B4-BE49-F238E27FC236}">
                  <a16:creationId xmlns="" xmlns:a16="http://schemas.microsoft.com/office/drawing/2014/main" id="{34B60DC9-FF70-C32C-8475-DE8255CAD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33003" y="4974074"/>
              <a:ext cx="583349" cy="58334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DC59892A-835D-2B05-ECDE-8C9E5B7C3E33}"/>
              </a:ext>
            </a:extLst>
          </p:cNvPr>
          <p:cNvGrpSpPr/>
          <p:nvPr/>
        </p:nvGrpSpPr>
        <p:grpSpPr>
          <a:xfrm>
            <a:off x="3273955" y="2903611"/>
            <a:ext cx="2555347" cy="2094384"/>
            <a:chOff x="4847005" y="4849976"/>
            <a:chExt cx="2555347" cy="2094384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CE27CC8B-C099-D208-2786-173AB58245D0}"/>
                </a:ext>
              </a:extLst>
            </p:cNvPr>
            <p:cNvGrpSpPr/>
            <p:nvPr/>
          </p:nvGrpSpPr>
          <p:grpSpPr>
            <a:xfrm>
              <a:off x="4847005" y="4849976"/>
              <a:ext cx="2555347" cy="2094384"/>
              <a:chOff x="3762066" y="852919"/>
              <a:chExt cx="2555347" cy="209438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="" xmlns:a16="http://schemas.microsoft.com/office/drawing/2014/main" id="{20B7A734-E709-39AA-5825-18F978486BFB}"/>
                  </a:ext>
                </a:extLst>
              </p:cNvPr>
              <p:cNvSpPr/>
              <p:nvPr/>
            </p:nvSpPr>
            <p:spPr>
              <a:xfrm>
                <a:off x="3762066" y="852919"/>
                <a:ext cx="2555347" cy="2094384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D752DC2F-660B-73C8-D399-5AFEDD689FB0}"/>
                  </a:ext>
                </a:extLst>
              </p:cNvPr>
              <p:cNvSpPr txBox="1"/>
              <p:nvPr/>
            </p:nvSpPr>
            <p:spPr>
              <a:xfrm>
                <a:off x="4202638" y="1573066"/>
                <a:ext cx="17464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n-US" sz="2000" i="1" dirty="0">
                    <a:solidFill>
                      <a:schemeClr val="bg1"/>
                    </a:solidFill>
                  </a:rPr>
                  <a:t>Amor </a:t>
                </a:r>
                <a:r>
                  <a:rPr lang="en-US" sz="2000" i="1" dirty="0" smtClean="0">
                    <a:solidFill>
                      <a:schemeClr val="bg1"/>
                    </a:solidFill>
                  </a:rPr>
                  <a:t>a </a:t>
                </a:r>
                <a:r>
                  <a:rPr lang="en-US" sz="2000" i="1" dirty="0">
                    <a:solidFill>
                      <a:schemeClr val="bg1"/>
                    </a:solidFill>
                  </a:rPr>
                  <a:t>Dios</a:t>
                </a:r>
              </a:p>
            </p:txBody>
          </p:sp>
        </p:grpSp>
        <p:pic>
          <p:nvPicPr>
            <p:cNvPr id="11" name="Graphic 10" descr="Badge Heart with solid fill">
              <a:extLst>
                <a:ext uri="{FF2B5EF4-FFF2-40B4-BE49-F238E27FC236}">
                  <a16:creationId xmlns="" xmlns:a16="http://schemas.microsoft.com/office/drawing/2014/main" id="{31730273-D800-CF7F-9F8D-854A12CF3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33003" y="4974074"/>
              <a:ext cx="583349" cy="583349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FEED5B86-C294-5C09-B1A5-E9B35F8708A9}"/>
              </a:ext>
            </a:extLst>
          </p:cNvPr>
          <p:cNvGrpSpPr/>
          <p:nvPr/>
        </p:nvGrpSpPr>
        <p:grpSpPr>
          <a:xfrm>
            <a:off x="5994402" y="2903611"/>
            <a:ext cx="2555347" cy="2094384"/>
            <a:chOff x="4847005" y="4849976"/>
            <a:chExt cx="2555347" cy="2094384"/>
          </a:xfrm>
        </p:grpSpPr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63E2A70E-B949-840C-FE0A-17337EAAF88A}"/>
                </a:ext>
              </a:extLst>
            </p:cNvPr>
            <p:cNvGrpSpPr/>
            <p:nvPr/>
          </p:nvGrpSpPr>
          <p:grpSpPr>
            <a:xfrm>
              <a:off x="4847005" y="4849976"/>
              <a:ext cx="2555347" cy="2094384"/>
              <a:chOff x="3762066" y="852919"/>
              <a:chExt cx="2555347" cy="209438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D85DACFE-1EA3-D8CD-076D-50AE2996354A}"/>
                  </a:ext>
                </a:extLst>
              </p:cNvPr>
              <p:cNvSpPr/>
              <p:nvPr/>
            </p:nvSpPr>
            <p:spPr>
              <a:xfrm>
                <a:off x="3762066" y="852919"/>
                <a:ext cx="2555347" cy="2094384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BF8325B9-44E6-6FCF-CC50-E85F79000AC7}"/>
                  </a:ext>
                </a:extLst>
              </p:cNvPr>
              <p:cNvSpPr txBox="1"/>
              <p:nvPr/>
            </p:nvSpPr>
            <p:spPr>
              <a:xfrm>
                <a:off x="4160844" y="1573066"/>
                <a:ext cx="17856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n-US" sz="2000" i="1" dirty="0">
                    <a:solidFill>
                      <a:schemeClr val="bg1"/>
                    </a:solidFill>
                  </a:rPr>
                  <a:t>Prioridades sólidas</a:t>
                </a:r>
              </a:p>
            </p:txBody>
          </p:sp>
        </p:grpSp>
        <p:pic>
          <p:nvPicPr>
            <p:cNvPr id="16" name="Graphic 15" descr="Badge Heart with solid fill">
              <a:extLst>
                <a:ext uri="{FF2B5EF4-FFF2-40B4-BE49-F238E27FC236}">
                  <a16:creationId xmlns="" xmlns:a16="http://schemas.microsoft.com/office/drawing/2014/main" id="{1094830C-1816-80FE-04FB-DFD5C6707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33003" y="4974074"/>
              <a:ext cx="583349" cy="583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458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78F48E3-4D27-7153-F0C9-034D0625D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5F38000-F497-DEB1-4820-00C2BE8BA996}"/>
              </a:ext>
            </a:extLst>
          </p:cNvPr>
          <p:cNvSpPr txBox="1"/>
          <p:nvPr/>
        </p:nvSpPr>
        <p:spPr>
          <a:xfrm>
            <a:off x="631825" y="1411007"/>
            <a:ext cx="7880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padres sabios expresan confianza en lo que sus hijos pueden lograr.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ABBCA6FC-C0F3-FB0F-1966-C251B88405A3}"/>
              </a:ext>
            </a:extLst>
          </p:cNvPr>
          <p:cNvSpPr/>
          <p:nvPr/>
        </p:nvSpPr>
        <p:spPr>
          <a:xfrm>
            <a:off x="2730500" y="810042"/>
            <a:ext cx="3683000" cy="431800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000" dirty="0"/>
              <a:t>VISIÓN Y VALORES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AD04EFEE-6703-00FD-E750-5300F1DE7177}"/>
              </a:ext>
            </a:extLst>
          </p:cNvPr>
          <p:cNvGrpSpPr/>
          <p:nvPr/>
        </p:nvGrpSpPr>
        <p:grpSpPr>
          <a:xfrm>
            <a:off x="1828800" y="3670840"/>
            <a:ext cx="6197600" cy="548640"/>
            <a:chOff x="1816100" y="3030611"/>
            <a:chExt cx="6197600" cy="548640"/>
          </a:xfrm>
        </p:grpSpPr>
        <p:pic>
          <p:nvPicPr>
            <p:cNvPr id="20" name="Graphic 19" descr="Architecture with solid fill">
              <a:extLst>
                <a:ext uri="{FF2B5EF4-FFF2-40B4-BE49-F238E27FC236}">
                  <a16:creationId xmlns="" xmlns:a16="http://schemas.microsoft.com/office/drawing/2014/main" id="{B58195C6-E75E-7BB5-414F-6BC1C4AD7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16100" y="3030611"/>
              <a:ext cx="548640" cy="54864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37B54F34-85A5-E74A-CD04-92D25E4950C5}"/>
                </a:ext>
              </a:extLst>
            </p:cNvPr>
            <p:cNvSpPr txBox="1"/>
            <p:nvPr/>
          </p:nvSpPr>
          <p:spPr>
            <a:xfrm>
              <a:off x="2628900" y="3097256"/>
              <a:ext cx="538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La responsabilidad que tienes ante Dios...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DE5638DB-83FD-E436-E3E3-FA79FD8FB143}"/>
              </a:ext>
            </a:extLst>
          </p:cNvPr>
          <p:cNvGrpSpPr/>
          <p:nvPr/>
        </p:nvGrpSpPr>
        <p:grpSpPr>
          <a:xfrm>
            <a:off x="1842247" y="4437652"/>
            <a:ext cx="5282453" cy="491705"/>
            <a:chOff x="1829547" y="4000623"/>
            <a:chExt cx="5282453" cy="491705"/>
          </a:xfrm>
        </p:grpSpPr>
        <p:pic>
          <p:nvPicPr>
            <p:cNvPr id="22" name="Graphic 21" descr="Tools with solid fill">
              <a:extLst>
                <a:ext uri="{FF2B5EF4-FFF2-40B4-BE49-F238E27FC236}">
                  <a16:creationId xmlns="" xmlns:a16="http://schemas.microsoft.com/office/drawing/2014/main" id="{2FFA4F64-8F19-E1FE-FF6A-2B064B8CA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829547" y="4000623"/>
              <a:ext cx="457200" cy="4572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EAA80F95-1DC5-E9F8-E709-53FDCA1A3CA9}"/>
                </a:ext>
              </a:extLst>
            </p:cNvPr>
            <p:cNvSpPr txBox="1"/>
            <p:nvPr/>
          </p:nvSpPr>
          <p:spPr>
            <a:xfrm>
              <a:off x="2692400" y="4030663"/>
              <a:ext cx="441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La </a:t>
              </a:r>
              <a:r>
                <a:rPr lang="en-US" sz="2400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obra</a:t>
              </a:r>
              <a:r>
                <a:rPr lang="en-US" sz="24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que </a:t>
              </a:r>
              <a:r>
                <a:rPr lang="en-US" sz="24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harás...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91DF647D-FA31-2382-433A-292DCA062B53}"/>
              </a:ext>
            </a:extLst>
          </p:cNvPr>
          <p:cNvGrpSpPr/>
          <p:nvPr/>
        </p:nvGrpSpPr>
        <p:grpSpPr>
          <a:xfrm>
            <a:off x="1828800" y="2927564"/>
            <a:ext cx="6540500" cy="548640"/>
            <a:chOff x="1828800" y="2833435"/>
            <a:chExt cx="6540500" cy="548640"/>
          </a:xfrm>
        </p:grpSpPr>
        <p:pic>
          <p:nvPicPr>
            <p:cNvPr id="28" name="Graphic 27" descr="Lights On with solid fill">
              <a:extLst>
                <a:ext uri="{FF2B5EF4-FFF2-40B4-BE49-F238E27FC236}">
                  <a16:creationId xmlns="" xmlns:a16="http://schemas.microsoft.com/office/drawing/2014/main" id="{F5FB2A78-668A-BB26-1E94-A985C89E9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28800" y="2833435"/>
              <a:ext cx="548640" cy="54864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A5DB725F-0334-A8B3-D94F-07781131A3AA}"/>
                </a:ext>
              </a:extLst>
            </p:cNvPr>
            <p:cNvSpPr txBox="1"/>
            <p:nvPr/>
          </p:nvSpPr>
          <p:spPr>
            <a:xfrm>
              <a:off x="2641600" y="2920410"/>
              <a:ext cx="572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La persona en la que te estás convirtiendo...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35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27C1A10C-8235-C34F-231A-5AFB522B5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223F745-B62C-BB11-41A1-274004EF5589}"/>
              </a:ext>
            </a:extLst>
          </p:cNvPr>
          <p:cNvSpPr txBox="1"/>
          <p:nvPr/>
        </p:nvSpPr>
        <p:spPr>
          <a:xfrm>
            <a:off x="631825" y="1411007"/>
            <a:ext cx="7880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padres sabios refuerzan el papel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oración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4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sz="4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fidelidad</a:t>
            </a: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03E891C7-D3CC-DE33-F3E4-5244F1F85717}"/>
              </a:ext>
            </a:extLst>
          </p:cNvPr>
          <p:cNvSpPr/>
          <p:nvPr/>
        </p:nvSpPr>
        <p:spPr>
          <a:xfrm>
            <a:off x="2730500" y="810042"/>
            <a:ext cx="3683000" cy="431800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000" dirty="0"/>
              <a:t>VISIÓN Y VALORES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B2674CBB-1548-B8F3-05CB-43B0C121355F}"/>
              </a:ext>
            </a:extLst>
          </p:cNvPr>
          <p:cNvGrpSpPr/>
          <p:nvPr/>
        </p:nvGrpSpPr>
        <p:grpSpPr>
          <a:xfrm>
            <a:off x="1933575" y="2943952"/>
            <a:ext cx="5838825" cy="548640"/>
            <a:chOff x="1933575" y="3320468"/>
            <a:chExt cx="5838825" cy="548640"/>
          </a:xfrm>
        </p:grpSpPr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11E5E3E1-B514-0447-BBA0-0B7FA8743D07}"/>
                </a:ext>
              </a:extLst>
            </p:cNvPr>
            <p:cNvSpPr txBox="1"/>
            <p:nvPr/>
          </p:nvSpPr>
          <p:spPr>
            <a:xfrm>
              <a:off x="2641600" y="3363956"/>
              <a:ext cx="513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 sabiduría, obediencia y liderazgo</a:t>
              </a:r>
            </a:p>
          </p:txBody>
        </p:sp>
        <p:pic>
          <p:nvPicPr>
            <p:cNvPr id="7" name="Graphic 6" descr="Map compass with solid fill">
              <a:extLst>
                <a:ext uri="{FF2B5EF4-FFF2-40B4-BE49-F238E27FC236}">
                  <a16:creationId xmlns="" xmlns:a16="http://schemas.microsoft.com/office/drawing/2014/main" id="{DCB1ADBC-7B45-DC2B-A4C9-DB2534EDD4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33575" y="3320468"/>
              <a:ext cx="548640" cy="54864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C04C842E-D795-24E4-0C83-316DBD3EF6E3}"/>
              </a:ext>
            </a:extLst>
          </p:cNvPr>
          <p:cNvGrpSpPr/>
          <p:nvPr/>
        </p:nvGrpSpPr>
        <p:grpSpPr>
          <a:xfrm>
            <a:off x="1933575" y="3769783"/>
            <a:ext cx="5179550" cy="548640"/>
            <a:chOff x="1933575" y="4253875"/>
            <a:chExt cx="5179550" cy="548640"/>
          </a:xfrm>
        </p:grpSpPr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27339554-F10F-0659-429F-9550A207E214}"/>
                </a:ext>
              </a:extLst>
            </p:cNvPr>
            <p:cNvSpPr txBox="1"/>
            <p:nvPr/>
          </p:nvSpPr>
          <p:spPr>
            <a:xfrm>
              <a:off x="2693525" y="4297363"/>
              <a:ext cx="441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El </a:t>
              </a:r>
              <a:r>
                <a:rPr lang="en-US" sz="2400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éxito</a:t>
              </a:r>
              <a:r>
                <a:rPr lang="en-US" sz="24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i="1" u="sng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en-US" sz="2400" i="1" u="sng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equiere</a:t>
              </a:r>
              <a:r>
                <a:rPr lang="en-US" sz="24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i="1" dirty="0" err="1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</a:t>
              </a:r>
              <a:r>
                <a:rPr lang="en-US" sz="24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 </a:t>
              </a:r>
              <a:r>
                <a:rPr lang="en-US" sz="2400" i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valor</a:t>
              </a:r>
              <a:endPara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24717970-504C-757D-A028-9A398A8EAB15}"/>
                </a:ext>
              </a:extLst>
            </p:cNvPr>
            <p:cNvGrpSpPr/>
            <p:nvPr/>
          </p:nvGrpSpPr>
          <p:grpSpPr>
            <a:xfrm>
              <a:off x="1933575" y="4253875"/>
              <a:ext cx="548640" cy="548640"/>
              <a:chOff x="1933575" y="4253875"/>
              <a:chExt cx="548640" cy="548640"/>
            </a:xfrm>
          </p:grpSpPr>
          <p:pic>
            <p:nvPicPr>
              <p:cNvPr id="5" name="Graphic 4" descr="Shield with solid fill">
                <a:extLst>
                  <a:ext uri="{FF2B5EF4-FFF2-40B4-BE49-F238E27FC236}">
                    <a16:creationId xmlns="" xmlns:a16="http://schemas.microsoft.com/office/drawing/2014/main" id="{4F3E1E6C-9584-A8BC-12E3-18DDA461D6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=""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33575" y="4253875"/>
                <a:ext cx="548640" cy="548640"/>
              </a:xfrm>
              <a:prstGeom prst="rect">
                <a:avLst/>
              </a:prstGeom>
            </p:spPr>
          </p:pic>
          <p:cxnSp>
            <p:nvCxnSpPr>
              <p:cNvPr id="9" name="Straight Connector 8">
                <a:extLst>
                  <a:ext uri="{FF2B5EF4-FFF2-40B4-BE49-F238E27FC236}">
                    <a16:creationId xmlns="" xmlns:a16="http://schemas.microsoft.com/office/drawing/2014/main" id="{214E861B-13E9-55F7-CE42-25DB4B9C3470}"/>
                  </a:ext>
                </a:extLst>
              </p:cNvPr>
              <p:cNvCxnSpPr/>
              <p:nvPr/>
            </p:nvCxnSpPr>
            <p:spPr>
              <a:xfrm>
                <a:off x="2207895" y="4376246"/>
                <a:ext cx="0" cy="274320"/>
              </a:xfrm>
              <a:prstGeom prst="line">
                <a:avLst/>
              </a:prstGeom>
              <a:ln w="31750">
                <a:solidFill>
                  <a:srgbClr val="263A7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="" xmlns:a16="http://schemas.microsoft.com/office/drawing/2014/main" id="{AE7CBE09-B020-1CE0-939F-1E8937C4BF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30557" y="4472465"/>
                <a:ext cx="155448" cy="0"/>
              </a:xfrm>
              <a:prstGeom prst="line">
                <a:avLst/>
              </a:prstGeom>
              <a:ln w="31750">
                <a:solidFill>
                  <a:srgbClr val="263A7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7D922061-B665-3143-C714-0255C4E024C6}"/>
              </a:ext>
            </a:extLst>
          </p:cNvPr>
          <p:cNvGrpSpPr/>
          <p:nvPr/>
        </p:nvGrpSpPr>
        <p:grpSpPr>
          <a:xfrm>
            <a:off x="1933575" y="4588118"/>
            <a:ext cx="5199081" cy="548640"/>
            <a:chOff x="1933575" y="4588118"/>
            <a:chExt cx="5199081" cy="548640"/>
          </a:xfrm>
        </p:grpSpPr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4476E3D9-1F84-CBCB-A25D-A1DD14474EDD}"/>
                </a:ext>
              </a:extLst>
            </p:cNvPr>
            <p:cNvSpPr txBox="1"/>
            <p:nvPr/>
          </p:nvSpPr>
          <p:spPr>
            <a:xfrm>
              <a:off x="2713056" y="4619613"/>
              <a:ext cx="441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Efesios 1:15-21</a:t>
              </a:r>
            </a:p>
          </p:txBody>
        </p:sp>
        <p:pic>
          <p:nvPicPr>
            <p:cNvPr id="29" name="Graphic 28" descr="Arrow: Straight with solid fill">
              <a:extLst>
                <a:ext uri="{FF2B5EF4-FFF2-40B4-BE49-F238E27FC236}">
                  <a16:creationId xmlns="" xmlns:a16="http://schemas.microsoft.com/office/drawing/2014/main" id="{96F0F5E2-4E42-CC75-0717-15795007C6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0800000">
              <a:off x="1933575" y="4588118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37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8581A228-D575-755B-CD48-03AC9F1BB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1315817-E9F6-1F8E-658F-205D5F864E15}"/>
              </a:ext>
            </a:extLst>
          </p:cNvPr>
          <p:cNvSpPr txBox="1"/>
          <p:nvPr/>
        </p:nvSpPr>
        <p:spPr>
          <a:xfrm>
            <a:off x="631825" y="1411007"/>
            <a:ext cx="7880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padres sabios ayudan a sus hijos a ver los sacrificios que han hecho.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E3B8009F-9723-3EDC-AC93-1B35253AEB6D}"/>
              </a:ext>
            </a:extLst>
          </p:cNvPr>
          <p:cNvSpPr/>
          <p:nvPr/>
        </p:nvSpPr>
        <p:spPr>
          <a:xfrm>
            <a:off x="2730500" y="810042"/>
            <a:ext cx="3683000" cy="431800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000" dirty="0"/>
              <a:t>VISIÓN Y VALORES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E8477F8-DAB2-459F-9FAE-08B6FA42DBE1}"/>
              </a:ext>
            </a:extLst>
          </p:cNvPr>
          <p:cNvSpPr txBox="1"/>
          <p:nvPr/>
        </p:nvSpPr>
        <p:spPr>
          <a:xfrm>
            <a:off x="1392088" y="3105773"/>
            <a:ext cx="635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“Con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grandes </a:t>
            </a:r>
            <a:r>
              <a:rPr lang="en-US" sz="24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esfuerzos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</a:t>
            </a: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preparado…”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82B20A6-D2B0-B22C-C82F-3912BEDFCC01}"/>
              </a:ext>
            </a:extLst>
          </p:cNvPr>
          <p:cNvSpPr txBox="1"/>
          <p:nvPr/>
        </p:nvSpPr>
        <p:spPr>
          <a:xfrm>
            <a:off x="1392088" y="3710248"/>
            <a:ext cx="635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“Además, </a:t>
            </a:r>
            <a:r>
              <a:rPr lang="en-US" sz="2400" i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tienes</a:t>
            </a: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contigo</a:t>
            </a: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muchos</a:t>
            </a: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obreros</a:t>
            </a: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…”</a:t>
            </a:r>
            <a:endParaRPr lang="en-US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DCBBF41-30C6-9A40-8953-BC960B8F9942}"/>
              </a:ext>
            </a:extLst>
          </p:cNvPr>
          <p:cNvSpPr txBox="1"/>
          <p:nvPr/>
        </p:nvSpPr>
        <p:spPr>
          <a:xfrm>
            <a:off x="1392088" y="4314723"/>
            <a:ext cx="700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“Levántate y trabaja, y que el </a:t>
            </a: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SEÑOR sea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contigo”.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7F9FDE1-5838-DE20-47DD-0BC6A831EFFC}"/>
              </a:ext>
            </a:extLst>
          </p:cNvPr>
          <p:cNvSpPr txBox="1"/>
          <p:nvPr/>
        </p:nvSpPr>
        <p:spPr>
          <a:xfrm>
            <a:off x="1392088" y="4884638"/>
            <a:ext cx="635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“…</a:t>
            </a:r>
            <a:r>
              <a:rPr lang="en-US" sz="2400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 </a:t>
            </a:r>
            <a:r>
              <a:rPr lang="en-US" sz="2400" i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cual</a:t>
            </a:r>
            <a:r>
              <a:rPr lang="en-US" sz="2400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tú</a:t>
            </a:r>
            <a:r>
              <a:rPr lang="en-US" sz="2400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podrás</a:t>
            </a:r>
            <a:r>
              <a:rPr lang="en-US" sz="2400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añadir</a:t>
            </a:r>
            <a:r>
              <a:rPr lang="en-US" sz="2400" i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…”</a:t>
            </a:r>
            <a:endParaRPr lang="en-US" sz="2400" i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3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  <p:bldP spid="6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404</Words>
  <Application>Microsoft Office PowerPoint</Application>
  <PresentationFormat>On-screen Show (16:10)</PresentationFormat>
  <Paragraphs>66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Book Antiqua</vt:lpstr>
      <vt:lpstr>Brush Script MT</vt:lpstr>
      <vt:lpstr>Calibri</vt:lpstr>
      <vt:lpstr>Calibri Light</vt:lpstr>
      <vt:lpstr>Office Theme</vt:lpstr>
      <vt:lpstr>VISIÓN Y VALORES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VISIÓN Y VALORES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Essentials</dc:title>
  <dc:creator>Phillip Shumake</dc:creator>
  <cp:lastModifiedBy>Esther Eubanks</cp:lastModifiedBy>
  <cp:revision>48</cp:revision>
  <dcterms:created xsi:type="dcterms:W3CDTF">2024-03-20T21:21:05Z</dcterms:created>
  <dcterms:modified xsi:type="dcterms:W3CDTF">2024-03-24T01:17:07Z</dcterms:modified>
</cp:coreProperties>
</file>