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64" r:id="rId2"/>
    <p:sldId id="266" r:id="rId3"/>
    <p:sldId id="352" r:id="rId4"/>
    <p:sldId id="338" r:id="rId5"/>
    <p:sldId id="353" r:id="rId6"/>
    <p:sldId id="354" r:id="rId7"/>
    <p:sldId id="355" r:id="rId8"/>
    <p:sldId id="356" r:id="rId9"/>
    <p:sldId id="357" r:id="rId10"/>
    <p:sldId id="358"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70"/>
    <p:restoredTop sz="95840"/>
  </p:normalViewPr>
  <p:slideViewPr>
    <p:cSldViewPr snapToGrid="0">
      <p:cViewPr varScale="1">
        <p:scale>
          <a:sx n="76" d="100"/>
          <a:sy n="76" d="100"/>
        </p:scale>
        <p:origin x="216" y="9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4/7/24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4/7/24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4/7/24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4/7/24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4/7/24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12</a:t>
            </a:r>
          </a:p>
          <a:p>
            <a:r>
              <a:rPr lang="en-US" dirty="0"/>
              <a:t>The End of the matter</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200329"/>
          </a:xfrm>
          <a:prstGeom prst="rect">
            <a:avLst/>
          </a:prstGeom>
          <a:noFill/>
        </p:spPr>
        <p:txBody>
          <a:bodyPr wrap="square" rtlCol="0">
            <a:spAutoFit/>
          </a:bodyPr>
          <a:lstStyle/>
          <a:p>
            <a:pPr algn="ctr"/>
            <a:r>
              <a:rPr lang="en-US" b="1" dirty="0"/>
              <a:t>Thought Question:</a:t>
            </a:r>
            <a:endParaRPr lang="en-US" dirty="0"/>
          </a:p>
          <a:p>
            <a:pPr algn="ctr"/>
            <a:r>
              <a:rPr lang="en-US" dirty="0"/>
              <a:t>How well do you know the book of Proverbs?</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12:13-14</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The end of the matter; all has been heard.  Fear God and keep his commandments, for this is the whole duty of man.</a:t>
            </a:r>
          </a:p>
          <a:p>
            <a:pPr marL="0" indent="0">
              <a:buNone/>
            </a:pPr>
            <a:r>
              <a:rPr lang="en-US" sz="2800" dirty="0">
                <a:latin typeface="Times New Roman" panose="02020603050405020304" pitchFamily="18" charset="0"/>
                <a:ea typeface="Calibri" panose="020F0502020204030204" pitchFamily="34" charset="0"/>
              </a:rPr>
              <a:t>For God will bring every deed into judgment, with every secret thing, whether good or evil.</a:t>
            </a:r>
            <a:endParaRPr lang="en-US" sz="2800" dirty="0">
              <a:effectLst/>
              <a:latin typeface="Times New Roman" panose="02020603050405020304" pitchFamily="18" charset="0"/>
              <a:ea typeface="Calibri" panose="020F0502020204030204" pitchFamily="34" charset="0"/>
            </a:endParaRP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58374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000" dirty="0"/>
              <a:t>Review and conclusion</a:t>
            </a:r>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2745397801"/>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Finding Wisdom (You Cannot Find It Out)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0" name="Rectangle 9">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Freeform: Shape 11">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a:xfrm>
            <a:off x="612989" y="776175"/>
            <a:ext cx="3990455" cy="5305650"/>
          </a:xfrm>
        </p:spPr>
        <p:txBody>
          <a:bodyPr anchor="b">
            <a:normAutofit/>
          </a:bodyPr>
          <a:lstStyle/>
          <a:p>
            <a:r>
              <a:rPr lang="en-US" sz="4000" dirty="0"/>
              <a:t>“You do</a:t>
            </a:r>
            <a:br>
              <a:rPr lang="en-US" sz="4000" dirty="0"/>
            </a:br>
            <a:r>
              <a:rPr lang="en-US" sz="4000" dirty="0"/>
              <a:t>not know”</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3916680" y="455266"/>
            <a:ext cx="7818120" cy="5947467"/>
          </a:xfrm>
        </p:spPr>
        <p:txBody>
          <a:bodyPr anchor="ctr">
            <a:normAutofit lnSpcReduction="10000"/>
          </a:bodyPr>
          <a:lstStyle/>
          <a:p>
            <a:pPr marL="0" indent="0">
              <a:lnSpc>
                <a:spcPct val="100000"/>
              </a:lnSpc>
              <a:buNone/>
            </a:pPr>
            <a:r>
              <a:rPr lang="en-US" sz="2400" b="1" baseline="30000" dirty="0">
                <a:latin typeface="system-ui"/>
              </a:rPr>
              <a:t>1</a:t>
            </a:r>
            <a:r>
              <a:rPr lang="en-US" sz="2400" b="1" i="0" u="none" strike="noStrike" baseline="30000" dirty="0">
                <a:effectLst/>
                <a:latin typeface="system-ui"/>
              </a:rPr>
              <a:t> </a:t>
            </a:r>
            <a:r>
              <a:rPr lang="en-US" sz="2400" b="0" i="0" u="none" strike="noStrike" dirty="0">
                <a:effectLst/>
                <a:latin typeface="system-ui"/>
              </a:rPr>
              <a:t>Cast your bread upon the waters,</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you will find it after many days.</a:t>
            </a:r>
            <a:br>
              <a:rPr lang="en-US" sz="2400" b="0" i="0" u="none" strike="noStrike" dirty="0">
                <a:effectLst/>
                <a:latin typeface="system-ui"/>
              </a:rPr>
            </a:br>
            <a:r>
              <a:rPr lang="en-US" sz="2400" b="1" i="0" u="none" strike="noStrike" baseline="30000" dirty="0">
                <a:effectLst/>
                <a:latin typeface="system-ui"/>
              </a:rPr>
              <a:t>2 </a:t>
            </a:r>
            <a:r>
              <a:rPr lang="en-US" sz="2400" b="0" i="0" u="none" strike="noStrike" dirty="0">
                <a:effectLst/>
                <a:latin typeface="system-ui"/>
              </a:rPr>
              <a:t>Give a portion to seven, or even to eight,</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for </a:t>
            </a:r>
            <a:r>
              <a:rPr lang="en-US" sz="2400" b="0" i="0" u="none" strike="noStrike" dirty="0">
                <a:solidFill>
                  <a:srgbClr val="FFFF00"/>
                </a:solidFill>
                <a:effectLst/>
                <a:latin typeface="system-ui"/>
              </a:rPr>
              <a:t>you know not </a:t>
            </a:r>
            <a:r>
              <a:rPr lang="en-US" sz="2400" b="0" i="0" u="none" strike="noStrike" dirty="0">
                <a:effectLst/>
                <a:latin typeface="system-ui"/>
              </a:rPr>
              <a:t>what disaster may happen on earth.</a:t>
            </a:r>
            <a:br>
              <a:rPr lang="en-US" sz="2400" b="0" i="0" u="none" strike="noStrike" dirty="0">
                <a:effectLst/>
                <a:latin typeface="system-ui"/>
              </a:rPr>
            </a:br>
            <a:r>
              <a:rPr lang="en-US" sz="2400" b="1" i="0" u="none" strike="noStrike" baseline="30000" dirty="0">
                <a:effectLst/>
                <a:latin typeface="system-ui"/>
              </a:rPr>
              <a:t>3 </a:t>
            </a:r>
            <a:r>
              <a:rPr lang="en-US" sz="2400" b="0" i="0" u="none" strike="noStrike" dirty="0">
                <a:effectLst/>
                <a:latin typeface="system-ui"/>
              </a:rPr>
              <a:t>If the </a:t>
            </a:r>
            <a:r>
              <a:rPr lang="en-US" sz="2400" b="0" i="0" u="none" strike="noStrike" dirty="0">
                <a:solidFill>
                  <a:srgbClr val="FFC000"/>
                </a:solidFill>
                <a:effectLst/>
                <a:latin typeface="system-ui"/>
              </a:rPr>
              <a:t>clouds</a:t>
            </a:r>
            <a:r>
              <a:rPr lang="en-US" sz="2400" b="0" i="0" u="none" strike="noStrike" dirty="0">
                <a:effectLst/>
                <a:latin typeface="system-ui"/>
              </a:rPr>
              <a:t> are full of rain,</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they empty themselves on the earth,</a:t>
            </a:r>
            <a:br>
              <a:rPr lang="en-US" sz="2400" b="0" i="0" u="none" strike="noStrike" dirty="0">
                <a:effectLst/>
                <a:latin typeface="system-ui"/>
              </a:rPr>
            </a:br>
            <a:r>
              <a:rPr lang="en-US" sz="2400" b="0" i="0" u="none" strike="noStrike" dirty="0">
                <a:effectLst/>
                <a:latin typeface="system-ui"/>
              </a:rPr>
              <a:t>and if a </a:t>
            </a:r>
            <a:r>
              <a:rPr lang="en-US" sz="2400" b="0" i="0" u="none" strike="noStrike" dirty="0">
                <a:solidFill>
                  <a:srgbClr val="FFC000"/>
                </a:solidFill>
                <a:effectLst/>
                <a:latin typeface="system-ui"/>
              </a:rPr>
              <a:t>tree falls </a:t>
            </a:r>
            <a:r>
              <a:rPr lang="en-US" sz="2400" b="0" i="0" u="none" strike="noStrike" dirty="0">
                <a:effectLst/>
                <a:latin typeface="system-ui"/>
              </a:rPr>
              <a:t>to the south or to the north,</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in the place where the tree falls, there it will lie.</a:t>
            </a:r>
            <a:br>
              <a:rPr lang="en-US" sz="2400" b="0" i="0" u="none" strike="noStrike" dirty="0">
                <a:effectLst/>
                <a:latin typeface="system-ui"/>
              </a:rPr>
            </a:br>
            <a:r>
              <a:rPr lang="en-US" sz="2400" b="1" i="0" u="none" strike="noStrike" baseline="30000" dirty="0">
                <a:effectLst/>
                <a:latin typeface="system-ui"/>
              </a:rPr>
              <a:t>4 </a:t>
            </a:r>
            <a:r>
              <a:rPr lang="en-US" sz="2400" b="0" i="0" u="none" strike="noStrike" dirty="0">
                <a:effectLst/>
                <a:latin typeface="system-ui"/>
              </a:rPr>
              <a:t>He who observes the </a:t>
            </a:r>
            <a:r>
              <a:rPr lang="en-US" sz="2400" b="0" i="0" u="none" strike="noStrike" dirty="0">
                <a:solidFill>
                  <a:srgbClr val="FFC000"/>
                </a:solidFill>
                <a:effectLst/>
                <a:latin typeface="system-ui"/>
              </a:rPr>
              <a:t>wind </a:t>
            </a:r>
            <a:r>
              <a:rPr lang="en-US" sz="2400" b="0" i="0" u="none" strike="noStrike" dirty="0">
                <a:effectLst/>
                <a:latin typeface="system-ui"/>
              </a:rPr>
              <a:t>will not sow,</a:t>
            </a:r>
            <a:br>
              <a:rPr lang="en-US" sz="2400" b="0" i="0" u="none" strike="noStrike" dirty="0">
                <a:effectLst/>
                <a:latin typeface="system-ui"/>
              </a:rPr>
            </a:br>
            <a:r>
              <a:rPr lang="en-US" sz="2400" b="0" i="0" u="none" strike="noStrike" dirty="0">
                <a:effectLst/>
                <a:latin typeface="Courier New" panose="02070309020205020404" pitchFamily="49" charset="0"/>
              </a:rPr>
              <a:t>    </a:t>
            </a:r>
            <a:r>
              <a:rPr lang="en-US" sz="2400" b="0" i="0" u="none" strike="noStrike" dirty="0">
                <a:effectLst/>
                <a:latin typeface="system-ui"/>
              </a:rPr>
              <a:t>and he who regards the </a:t>
            </a:r>
            <a:r>
              <a:rPr lang="en-US" sz="2400" b="0" i="0" u="none" strike="noStrike" dirty="0">
                <a:solidFill>
                  <a:srgbClr val="FFC000"/>
                </a:solidFill>
                <a:effectLst/>
                <a:latin typeface="system-ui"/>
              </a:rPr>
              <a:t>clouds</a:t>
            </a:r>
            <a:r>
              <a:rPr lang="en-US" sz="2400" b="0" i="0" u="none" strike="noStrike" dirty="0">
                <a:effectLst/>
                <a:latin typeface="system-ui"/>
              </a:rPr>
              <a:t> will not reap.</a:t>
            </a:r>
          </a:p>
          <a:p>
            <a:pPr marL="0" indent="0">
              <a:lnSpc>
                <a:spcPct val="100000"/>
              </a:lnSpc>
              <a:buNone/>
            </a:pPr>
            <a:r>
              <a:rPr lang="en-US" sz="2400" b="1" i="0" u="none" strike="noStrike" baseline="30000" dirty="0">
                <a:effectLst/>
                <a:latin typeface="system-ui"/>
              </a:rPr>
              <a:t>5 </a:t>
            </a:r>
            <a:r>
              <a:rPr lang="en-US" sz="2400" b="0" i="0" u="none" strike="noStrike" dirty="0">
                <a:effectLst/>
                <a:latin typeface="system-ui"/>
              </a:rPr>
              <a:t>As </a:t>
            </a:r>
            <a:r>
              <a:rPr lang="en-US" sz="2400" b="0" i="0" u="none" strike="noStrike" dirty="0">
                <a:solidFill>
                  <a:srgbClr val="FFFF00"/>
                </a:solidFill>
                <a:effectLst/>
                <a:latin typeface="system-ui"/>
              </a:rPr>
              <a:t>you do not know </a:t>
            </a:r>
            <a:r>
              <a:rPr lang="en-US" sz="2400" b="0" i="0" u="none" strike="noStrike" dirty="0">
                <a:effectLst/>
                <a:latin typeface="system-ui"/>
              </a:rPr>
              <a:t>the way the spirit comes to the bones in the womb of a woman with child, so you do not know the work of God who makes everything.</a:t>
            </a:r>
          </a:p>
          <a:p>
            <a:pPr marL="0" indent="0">
              <a:lnSpc>
                <a:spcPct val="100000"/>
              </a:lnSpc>
              <a:buNone/>
            </a:pPr>
            <a:r>
              <a:rPr lang="en-US" sz="2400" b="1" i="0" u="none" strike="noStrike" baseline="30000" dirty="0">
                <a:effectLst/>
                <a:latin typeface="system-ui"/>
              </a:rPr>
              <a:t>6 </a:t>
            </a:r>
            <a:r>
              <a:rPr lang="en-US" sz="2400" b="0" i="0" u="none" strike="noStrike" dirty="0">
                <a:effectLst/>
                <a:latin typeface="system-ui"/>
              </a:rPr>
              <a:t>In the morning sow your seed, and at evening withhold not your hand, </a:t>
            </a:r>
            <a:r>
              <a:rPr lang="en-US" sz="2400" b="0" i="0" u="none" strike="noStrike" dirty="0">
                <a:solidFill>
                  <a:srgbClr val="FFFF00"/>
                </a:solidFill>
                <a:effectLst/>
                <a:latin typeface="system-ui"/>
              </a:rPr>
              <a:t>for you do not know </a:t>
            </a:r>
            <a:r>
              <a:rPr lang="en-US" sz="2400" b="0" i="0" u="none" strike="noStrike" dirty="0">
                <a:effectLst/>
                <a:latin typeface="system-ui"/>
              </a:rPr>
              <a:t>which will prosper, this or that, or whether both alike will be good.</a:t>
            </a:r>
          </a:p>
        </p:txBody>
      </p:sp>
    </p:spTree>
    <p:extLst>
      <p:ext uri="{BB962C8B-B14F-4D97-AF65-F5344CB8AC3E}">
        <p14:creationId xmlns:p14="http://schemas.microsoft.com/office/powerpoint/2010/main" val="19274597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11:7</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Light is sweet, and it is pleasant for the eyes to see the sun.</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44615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Rejoice! Remember!</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sz="2800" b="1" i="0" u="none" strike="noStrike" baseline="30000" dirty="0">
                <a:solidFill>
                  <a:srgbClr val="000000"/>
                </a:solidFill>
                <a:effectLst/>
                <a:latin typeface="system-ui"/>
              </a:rPr>
              <a:t>8 </a:t>
            </a:r>
            <a:r>
              <a:rPr lang="en-US" sz="2800" b="0" i="0" u="none" strike="noStrike" dirty="0">
                <a:solidFill>
                  <a:srgbClr val="000000"/>
                </a:solidFill>
                <a:effectLst/>
                <a:latin typeface="system-ui"/>
              </a:rPr>
              <a:t>So if a person lives many years, let him rejoice in them all; but let him remember that the days of darkness will be many. All that comes is vanity.</a:t>
            </a:r>
          </a:p>
          <a:p>
            <a:pPr marL="0" indent="0" algn="l">
              <a:buNone/>
            </a:pPr>
            <a:r>
              <a:rPr lang="en-US" sz="2800" b="1" i="0" u="none" strike="noStrike" baseline="30000" dirty="0">
                <a:solidFill>
                  <a:srgbClr val="000000"/>
                </a:solidFill>
                <a:effectLst/>
                <a:latin typeface="system-ui"/>
              </a:rPr>
              <a:t>9 </a:t>
            </a:r>
            <a:r>
              <a:rPr lang="en-US" sz="2800" b="0" i="0" u="none" strike="noStrike" dirty="0">
                <a:solidFill>
                  <a:srgbClr val="000000"/>
                </a:solidFill>
                <a:effectLst/>
                <a:latin typeface="system-ui"/>
              </a:rPr>
              <a:t>Rejoice, O young man, in your youth, and let your heart cheer you in the days of your youth. Walk in the ways of your heart and the sight of your eyes. But know that for all these things God will bring you into judgment.</a:t>
            </a:r>
          </a:p>
          <a:p>
            <a:pPr marL="0" indent="0" algn="l">
              <a:buNone/>
            </a:pPr>
            <a:r>
              <a:rPr lang="en-US" sz="2800" b="1" i="0" u="none" strike="noStrike" baseline="30000" dirty="0">
                <a:solidFill>
                  <a:srgbClr val="000000"/>
                </a:solidFill>
                <a:effectLst/>
                <a:latin typeface="system-ui"/>
              </a:rPr>
              <a:t>10 </a:t>
            </a:r>
            <a:r>
              <a:rPr lang="en-US" sz="2800" b="0" i="0" u="none" strike="noStrike" dirty="0">
                <a:solidFill>
                  <a:srgbClr val="000000"/>
                </a:solidFill>
                <a:effectLst/>
                <a:latin typeface="system-ui"/>
              </a:rPr>
              <a:t>Remove vexation from your heart, and put away pain from your body, for youth and the dawn of life are vanity.</a:t>
            </a:r>
          </a:p>
        </p:txBody>
      </p:sp>
    </p:spTree>
    <p:extLst>
      <p:ext uri="{BB962C8B-B14F-4D97-AF65-F5344CB8AC3E}">
        <p14:creationId xmlns:p14="http://schemas.microsoft.com/office/powerpoint/2010/main" val="722612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7625-E113-79AF-807B-8C064B6DEA7E}"/>
              </a:ext>
            </a:extLst>
          </p:cNvPr>
          <p:cNvSpPr>
            <a:spLocks noGrp="1"/>
          </p:cNvSpPr>
          <p:nvPr>
            <p:ph type="title"/>
          </p:nvPr>
        </p:nvSpPr>
        <p:spPr>
          <a:xfrm>
            <a:off x="1252728" y="381000"/>
            <a:ext cx="10172700" cy="632529"/>
          </a:xfrm>
        </p:spPr>
        <p:txBody>
          <a:bodyPr>
            <a:normAutofit/>
          </a:bodyPr>
          <a:lstStyle/>
          <a:p>
            <a:r>
              <a:rPr lang="en-US" sz="3600" dirty="0"/>
              <a:t>Before the evil days come (12:2-7)</a:t>
            </a:r>
          </a:p>
        </p:txBody>
      </p:sp>
      <p:sp>
        <p:nvSpPr>
          <p:cNvPr id="3" name="Text Placeholder 2">
            <a:extLst>
              <a:ext uri="{FF2B5EF4-FFF2-40B4-BE49-F238E27FC236}">
                <a16:creationId xmlns:a16="http://schemas.microsoft.com/office/drawing/2014/main" id="{AAC9C780-17D7-6298-5A5E-25FAC21B7C92}"/>
              </a:ext>
            </a:extLst>
          </p:cNvPr>
          <p:cNvSpPr>
            <a:spLocks noGrp="1"/>
          </p:cNvSpPr>
          <p:nvPr>
            <p:ph type="body" idx="1"/>
          </p:nvPr>
        </p:nvSpPr>
        <p:spPr>
          <a:xfrm>
            <a:off x="1252728" y="1290316"/>
            <a:ext cx="4800600" cy="632529"/>
          </a:xfrm>
        </p:spPr>
        <p:txBody>
          <a:bodyPr/>
          <a:lstStyle/>
          <a:p>
            <a:r>
              <a:rPr lang="en-US" dirty="0"/>
              <a:t>figure</a:t>
            </a:r>
          </a:p>
        </p:txBody>
      </p:sp>
      <p:sp>
        <p:nvSpPr>
          <p:cNvPr id="4" name="Content Placeholder 3">
            <a:extLst>
              <a:ext uri="{FF2B5EF4-FFF2-40B4-BE49-F238E27FC236}">
                <a16:creationId xmlns:a16="http://schemas.microsoft.com/office/drawing/2014/main" id="{08624DD4-3783-267C-EFDF-6A619C78D8DC}"/>
              </a:ext>
            </a:extLst>
          </p:cNvPr>
          <p:cNvSpPr>
            <a:spLocks noGrp="1"/>
          </p:cNvSpPr>
          <p:nvPr>
            <p:ph sz="half" idx="2"/>
          </p:nvPr>
        </p:nvSpPr>
        <p:spPr>
          <a:xfrm>
            <a:off x="1257300" y="2054431"/>
            <a:ext cx="4800600" cy="4334494"/>
          </a:xfrm>
        </p:spPr>
        <p:txBody>
          <a:bodyPr>
            <a:normAutofit/>
          </a:bodyPr>
          <a:lstStyle/>
          <a:p>
            <a:r>
              <a:rPr lang="en-CA" sz="2000" i="1" dirty="0"/>
              <a:t>“Keepers of the house tremble”</a:t>
            </a:r>
          </a:p>
          <a:p>
            <a:r>
              <a:rPr lang="en-CA" sz="2000" i="1" dirty="0"/>
              <a:t>“Strong men bow down”</a:t>
            </a:r>
          </a:p>
          <a:p>
            <a:r>
              <a:rPr lang="en-CA" sz="2000" i="1" dirty="0"/>
              <a:t>“Grinders cease because they are few”</a:t>
            </a:r>
          </a:p>
          <a:p>
            <a:r>
              <a:rPr lang="en-CA" sz="2000" i="1" dirty="0"/>
              <a:t>“Those that look through the windows grow dim”</a:t>
            </a:r>
          </a:p>
          <a:p>
            <a:r>
              <a:rPr lang="en-CA" sz="2000" i="1" dirty="0"/>
              <a:t>“Doors are shut in the street”</a:t>
            </a:r>
          </a:p>
          <a:p>
            <a:r>
              <a:rPr lang="en-CA" sz="2000" i="1" dirty="0"/>
              <a:t>“Sound of grinding is low”</a:t>
            </a:r>
          </a:p>
          <a:p>
            <a:r>
              <a:rPr lang="en-CA" sz="2000" i="1" dirty="0"/>
              <a:t>“When one rises up at the sound of a bird”</a:t>
            </a:r>
          </a:p>
          <a:p>
            <a:r>
              <a:rPr lang="en-CA" sz="2000" i="1" dirty="0"/>
              <a:t>“All the daughters of music are brought low”</a:t>
            </a:r>
          </a:p>
        </p:txBody>
      </p:sp>
      <p:sp>
        <p:nvSpPr>
          <p:cNvPr id="5" name="Text Placeholder 4">
            <a:extLst>
              <a:ext uri="{FF2B5EF4-FFF2-40B4-BE49-F238E27FC236}">
                <a16:creationId xmlns:a16="http://schemas.microsoft.com/office/drawing/2014/main" id="{5D3BC431-7F7F-7007-B7B5-43F95028CCC2}"/>
              </a:ext>
            </a:extLst>
          </p:cNvPr>
          <p:cNvSpPr>
            <a:spLocks noGrp="1"/>
          </p:cNvSpPr>
          <p:nvPr>
            <p:ph type="body" sz="quarter" idx="3"/>
          </p:nvPr>
        </p:nvSpPr>
        <p:spPr>
          <a:xfrm>
            <a:off x="6624828" y="1290315"/>
            <a:ext cx="4800600" cy="632529"/>
          </a:xfrm>
        </p:spPr>
        <p:txBody>
          <a:bodyPr/>
          <a:lstStyle/>
          <a:p>
            <a:r>
              <a:rPr lang="en-US" dirty="0"/>
              <a:t>Meaning?</a:t>
            </a:r>
          </a:p>
        </p:txBody>
      </p:sp>
      <p:sp>
        <p:nvSpPr>
          <p:cNvPr id="6" name="Content Placeholder 5">
            <a:extLst>
              <a:ext uri="{FF2B5EF4-FFF2-40B4-BE49-F238E27FC236}">
                <a16:creationId xmlns:a16="http://schemas.microsoft.com/office/drawing/2014/main" id="{DC935F99-092E-A48B-00F0-ABE7E6105C9B}"/>
              </a:ext>
            </a:extLst>
          </p:cNvPr>
          <p:cNvSpPr>
            <a:spLocks noGrp="1"/>
          </p:cNvSpPr>
          <p:nvPr>
            <p:ph sz="quarter" idx="4"/>
          </p:nvPr>
        </p:nvSpPr>
        <p:spPr>
          <a:xfrm>
            <a:off x="6633864" y="2054431"/>
            <a:ext cx="4800600" cy="4334494"/>
          </a:xfrm>
        </p:spPr>
        <p:txBody>
          <a:bodyPr>
            <a:normAutofit/>
          </a:bodyPr>
          <a:lstStyle/>
          <a:p>
            <a:r>
              <a:rPr lang="en-CA" sz="2000" dirty="0"/>
              <a:t>The arms and hands tremble in old age.</a:t>
            </a:r>
          </a:p>
          <a:p>
            <a:r>
              <a:rPr lang="en-CA" sz="2000" dirty="0"/>
              <a:t>The legs are bent in feebleness.</a:t>
            </a:r>
          </a:p>
          <a:p>
            <a:r>
              <a:rPr lang="en-CA" sz="2000" dirty="0"/>
              <a:t>The teeth lose their ability to chew.</a:t>
            </a:r>
          </a:p>
          <a:p>
            <a:r>
              <a:rPr lang="en-CA" sz="2000" dirty="0"/>
              <a:t>The eyes begin to lose their sight, the pupils become contracted.</a:t>
            </a:r>
          </a:p>
          <a:p>
            <a:r>
              <a:rPr lang="en-CA" sz="2000" dirty="0"/>
              <a:t>Perhaps referring to lips (cf. Job 41:14)</a:t>
            </a:r>
          </a:p>
          <a:p>
            <a:r>
              <a:rPr lang="en-CA" sz="2000" dirty="0"/>
              <a:t>Loss of hearing, or eating of softer foods</a:t>
            </a:r>
          </a:p>
          <a:p>
            <a:r>
              <a:rPr lang="en-CA" dirty="0"/>
              <a:t>L</a:t>
            </a:r>
            <a:r>
              <a:rPr lang="en-CA" sz="2000" dirty="0"/>
              <a:t>east amount of morning noise awakens</a:t>
            </a:r>
          </a:p>
          <a:p>
            <a:r>
              <a:rPr lang="en-CA" sz="2000" dirty="0"/>
              <a:t>Hearing again? </a:t>
            </a:r>
            <a:r>
              <a:rPr lang="en-CA" dirty="0"/>
              <a:t>P</a:t>
            </a:r>
            <a:r>
              <a:rPr lang="en-CA" sz="2000" dirty="0"/>
              <a:t>ower to make music?</a:t>
            </a:r>
          </a:p>
          <a:p>
            <a:pPr marL="0" indent="0">
              <a:buNone/>
            </a:pPr>
            <a:endParaRPr lang="en-US" dirty="0"/>
          </a:p>
        </p:txBody>
      </p:sp>
    </p:spTree>
    <p:extLst>
      <p:ext uri="{BB962C8B-B14F-4D97-AF65-F5344CB8AC3E}">
        <p14:creationId xmlns:p14="http://schemas.microsoft.com/office/powerpoint/2010/main" val="1561396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C7625-E113-79AF-807B-8C064B6DEA7E}"/>
              </a:ext>
            </a:extLst>
          </p:cNvPr>
          <p:cNvSpPr>
            <a:spLocks noGrp="1"/>
          </p:cNvSpPr>
          <p:nvPr>
            <p:ph type="title"/>
          </p:nvPr>
        </p:nvSpPr>
        <p:spPr>
          <a:xfrm>
            <a:off x="1252728" y="381000"/>
            <a:ext cx="10172700" cy="632529"/>
          </a:xfrm>
        </p:spPr>
        <p:txBody>
          <a:bodyPr>
            <a:normAutofit/>
          </a:bodyPr>
          <a:lstStyle/>
          <a:p>
            <a:r>
              <a:rPr lang="en-US" sz="3600" dirty="0"/>
              <a:t>Before the evil days come (12:2-7)</a:t>
            </a:r>
          </a:p>
        </p:txBody>
      </p:sp>
      <p:sp>
        <p:nvSpPr>
          <p:cNvPr id="3" name="Text Placeholder 2">
            <a:extLst>
              <a:ext uri="{FF2B5EF4-FFF2-40B4-BE49-F238E27FC236}">
                <a16:creationId xmlns:a16="http://schemas.microsoft.com/office/drawing/2014/main" id="{AAC9C780-17D7-6298-5A5E-25FAC21B7C92}"/>
              </a:ext>
            </a:extLst>
          </p:cNvPr>
          <p:cNvSpPr>
            <a:spLocks noGrp="1"/>
          </p:cNvSpPr>
          <p:nvPr>
            <p:ph type="body" idx="1"/>
          </p:nvPr>
        </p:nvSpPr>
        <p:spPr>
          <a:xfrm>
            <a:off x="1252728" y="1290316"/>
            <a:ext cx="4800600" cy="632529"/>
          </a:xfrm>
        </p:spPr>
        <p:txBody>
          <a:bodyPr/>
          <a:lstStyle/>
          <a:p>
            <a:r>
              <a:rPr lang="en-US" dirty="0"/>
              <a:t>figure</a:t>
            </a:r>
          </a:p>
        </p:txBody>
      </p:sp>
      <p:sp>
        <p:nvSpPr>
          <p:cNvPr id="4" name="Content Placeholder 3">
            <a:extLst>
              <a:ext uri="{FF2B5EF4-FFF2-40B4-BE49-F238E27FC236}">
                <a16:creationId xmlns:a16="http://schemas.microsoft.com/office/drawing/2014/main" id="{08624DD4-3783-267C-EFDF-6A619C78D8DC}"/>
              </a:ext>
            </a:extLst>
          </p:cNvPr>
          <p:cNvSpPr>
            <a:spLocks noGrp="1"/>
          </p:cNvSpPr>
          <p:nvPr>
            <p:ph sz="half" idx="2"/>
          </p:nvPr>
        </p:nvSpPr>
        <p:spPr>
          <a:xfrm>
            <a:off x="1257300" y="2054431"/>
            <a:ext cx="4800600" cy="4334494"/>
          </a:xfrm>
        </p:spPr>
        <p:txBody>
          <a:bodyPr>
            <a:normAutofit/>
          </a:bodyPr>
          <a:lstStyle/>
          <a:p>
            <a:r>
              <a:rPr lang="en-CA" sz="2000" i="1" dirty="0"/>
              <a:t>“Also they are afraid of height, and terrors in the way;”</a:t>
            </a:r>
          </a:p>
          <a:p>
            <a:r>
              <a:rPr lang="en-CA" sz="2000" i="1" dirty="0"/>
              <a:t>“Almond tree blossoms”</a:t>
            </a:r>
          </a:p>
          <a:p>
            <a:r>
              <a:rPr lang="en-CA" sz="2000" i="1" dirty="0"/>
              <a:t>“Grasshopper drags himself along”</a:t>
            </a:r>
            <a:r>
              <a:rPr lang="en-CA" sz="2000" dirty="0"/>
              <a:t> (NASV)</a:t>
            </a:r>
            <a:endParaRPr lang="en-CA" sz="2000" i="1" dirty="0"/>
          </a:p>
          <a:p>
            <a:r>
              <a:rPr lang="en-CA" sz="2000" i="1" dirty="0"/>
              <a:t>“desire fails/caperberry is ineffective”</a:t>
            </a:r>
          </a:p>
          <a:p>
            <a:r>
              <a:rPr lang="en-CA" sz="2000" i="1" dirty="0"/>
              <a:t>“Man goes to his eternal home ...”</a:t>
            </a:r>
          </a:p>
          <a:p>
            <a:r>
              <a:rPr lang="en-CA" sz="2000" i="1" dirty="0"/>
              <a:t>Silver cord, golden bowl, pitcher, wheel broken at the cistern</a:t>
            </a:r>
          </a:p>
          <a:p>
            <a:r>
              <a:rPr lang="en-CA" i="1" dirty="0"/>
              <a:t>“And the dust returns to the earth as it was, and the spirit returns to God who gave it.”</a:t>
            </a:r>
            <a:endParaRPr lang="en-CA" sz="2000" i="1" dirty="0"/>
          </a:p>
        </p:txBody>
      </p:sp>
      <p:sp>
        <p:nvSpPr>
          <p:cNvPr id="5" name="Text Placeholder 4">
            <a:extLst>
              <a:ext uri="{FF2B5EF4-FFF2-40B4-BE49-F238E27FC236}">
                <a16:creationId xmlns:a16="http://schemas.microsoft.com/office/drawing/2014/main" id="{5D3BC431-7F7F-7007-B7B5-43F95028CCC2}"/>
              </a:ext>
            </a:extLst>
          </p:cNvPr>
          <p:cNvSpPr>
            <a:spLocks noGrp="1"/>
          </p:cNvSpPr>
          <p:nvPr>
            <p:ph type="body" sz="quarter" idx="3"/>
          </p:nvPr>
        </p:nvSpPr>
        <p:spPr>
          <a:xfrm>
            <a:off x="6624828" y="1290315"/>
            <a:ext cx="4800600" cy="632529"/>
          </a:xfrm>
        </p:spPr>
        <p:txBody>
          <a:bodyPr/>
          <a:lstStyle/>
          <a:p>
            <a:r>
              <a:rPr lang="en-US" dirty="0"/>
              <a:t>Meaning?</a:t>
            </a:r>
          </a:p>
        </p:txBody>
      </p:sp>
      <p:sp>
        <p:nvSpPr>
          <p:cNvPr id="6" name="Content Placeholder 5">
            <a:extLst>
              <a:ext uri="{FF2B5EF4-FFF2-40B4-BE49-F238E27FC236}">
                <a16:creationId xmlns:a16="http://schemas.microsoft.com/office/drawing/2014/main" id="{DC935F99-092E-A48B-00F0-ABE7E6105C9B}"/>
              </a:ext>
            </a:extLst>
          </p:cNvPr>
          <p:cNvSpPr>
            <a:spLocks noGrp="1"/>
          </p:cNvSpPr>
          <p:nvPr>
            <p:ph sz="quarter" idx="4"/>
          </p:nvPr>
        </p:nvSpPr>
        <p:spPr>
          <a:xfrm>
            <a:off x="6633864" y="2054431"/>
            <a:ext cx="4800600" cy="4334494"/>
          </a:xfrm>
        </p:spPr>
        <p:txBody>
          <a:bodyPr>
            <a:normAutofit/>
          </a:bodyPr>
          <a:lstStyle/>
          <a:p>
            <a:r>
              <a:rPr lang="en-CA" sz="2000" dirty="0"/>
              <a:t>Developing a fear of heights and stumbling along familiar paths</a:t>
            </a:r>
          </a:p>
          <a:p>
            <a:r>
              <a:rPr lang="en-CA" sz="2000" dirty="0"/>
              <a:t>Hair turning white</a:t>
            </a:r>
          </a:p>
          <a:p>
            <a:r>
              <a:rPr lang="en-CA" sz="2000" dirty="0"/>
              <a:t>Slowing of bodily mobility</a:t>
            </a:r>
          </a:p>
          <a:p>
            <a:r>
              <a:rPr lang="en-CA" sz="2000" dirty="0"/>
              <a:t>Caperberry supposedly an </a:t>
            </a:r>
            <a:r>
              <a:rPr lang="en-CA" sz="2000" dirty="0" err="1"/>
              <a:t>aphrodesiac</a:t>
            </a:r>
            <a:endParaRPr lang="en-CA" sz="2000" dirty="0"/>
          </a:p>
          <a:p>
            <a:r>
              <a:rPr lang="en-CA" sz="2000" dirty="0"/>
              <a:t>This phrase is understood literally</a:t>
            </a:r>
          </a:p>
          <a:p>
            <a:r>
              <a:rPr lang="en-CA" sz="2000" dirty="0"/>
              <a:t>Perhaps spinal cord, brain, heart, circulatory system ... </a:t>
            </a:r>
            <a:r>
              <a:rPr lang="en-CA" sz="2000" i="1" dirty="0"/>
              <a:t>the body</a:t>
            </a:r>
            <a:endParaRPr lang="en-CA" sz="2000" dirty="0"/>
          </a:p>
        </p:txBody>
      </p:sp>
    </p:spTree>
    <p:extLst>
      <p:ext uri="{BB962C8B-B14F-4D97-AF65-F5344CB8AC3E}">
        <p14:creationId xmlns:p14="http://schemas.microsoft.com/office/powerpoint/2010/main" val="29792051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12:8</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2" y="605790"/>
            <a:ext cx="6008198" cy="5189220"/>
          </a:xfrm>
        </p:spPr>
        <p:txBody>
          <a:bodyPr anchor="ctr">
            <a:normAutofit/>
          </a:bodyPr>
          <a:lstStyle/>
          <a:p>
            <a:pPr marL="0" indent="0">
              <a:buNone/>
            </a:pPr>
            <a:r>
              <a:rPr lang="en-US" sz="2800" dirty="0">
                <a:effectLst/>
                <a:latin typeface="Times New Roman" panose="02020603050405020304" pitchFamily="18" charset="0"/>
                <a:ea typeface="Calibri" panose="020F0502020204030204" pitchFamily="34" charset="0"/>
              </a:rPr>
              <a:t>Vanity of vanities, says the Preacher;</a:t>
            </a:r>
          </a:p>
          <a:p>
            <a:pPr marL="0" indent="0">
              <a:buNone/>
            </a:pPr>
            <a:r>
              <a:rPr lang="en-US" sz="2800" dirty="0">
                <a:effectLst/>
                <a:latin typeface="Times New Roman" panose="02020603050405020304" pitchFamily="18" charset="0"/>
                <a:ea typeface="Calibri" panose="020F0502020204030204" pitchFamily="34" charset="0"/>
              </a:rPr>
              <a:t>all is vanity.</a:t>
            </a:r>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0594156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02758-661C-A0F0-E946-FD47D3B84229}"/>
              </a:ext>
            </a:extLst>
          </p:cNvPr>
          <p:cNvSpPr>
            <a:spLocks noGrp="1"/>
          </p:cNvSpPr>
          <p:nvPr>
            <p:ph type="title"/>
          </p:nvPr>
        </p:nvSpPr>
        <p:spPr/>
        <p:txBody>
          <a:bodyPr>
            <a:normAutofit/>
          </a:bodyPr>
          <a:lstStyle/>
          <a:p>
            <a:r>
              <a:rPr lang="en-US" sz="3600" dirty="0"/>
              <a:t>The preacher’s Words</a:t>
            </a:r>
          </a:p>
        </p:txBody>
      </p:sp>
      <p:sp>
        <p:nvSpPr>
          <p:cNvPr id="3" name="Content Placeholder 2">
            <a:extLst>
              <a:ext uri="{FF2B5EF4-FFF2-40B4-BE49-F238E27FC236}">
                <a16:creationId xmlns:a16="http://schemas.microsoft.com/office/drawing/2014/main" id="{ED468A3D-F77D-CE2B-A8A5-536EEF364855}"/>
              </a:ext>
            </a:extLst>
          </p:cNvPr>
          <p:cNvSpPr>
            <a:spLocks noGrp="1"/>
          </p:cNvSpPr>
          <p:nvPr>
            <p:ph idx="1"/>
          </p:nvPr>
        </p:nvSpPr>
        <p:spPr>
          <a:xfrm>
            <a:off x="1251678" y="1097280"/>
            <a:ext cx="10178322" cy="5378335"/>
          </a:xfrm>
        </p:spPr>
        <p:txBody>
          <a:bodyPr>
            <a:normAutofit/>
          </a:bodyPr>
          <a:lstStyle/>
          <a:p>
            <a:pPr marL="0" indent="0" algn="l">
              <a:buNone/>
            </a:pPr>
            <a:r>
              <a:rPr lang="en-US" sz="2800" b="1" i="0" u="none" strike="noStrike" baseline="30000" dirty="0">
                <a:solidFill>
                  <a:srgbClr val="000000"/>
                </a:solidFill>
                <a:effectLst/>
                <a:latin typeface="system-ui"/>
              </a:rPr>
              <a:t>9 </a:t>
            </a:r>
            <a:r>
              <a:rPr lang="en-US" sz="2800" b="0" i="0" u="none" strike="noStrike" dirty="0">
                <a:solidFill>
                  <a:srgbClr val="000000"/>
                </a:solidFill>
                <a:effectLst/>
                <a:latin typeface="system-ui"/>
              </a:rPr>
              <a:t>Besides being wise, the Preacher also taught the people knowledge, weighing and studying and arranging many proverbs with great care.</a:t>
            </a:r>
          </a:p>
          <a:p>
            <a:pPr marL="0" indent="0" algn="l">
              <a:buNone/>
            </a:pPr>
            <a:r>
              <a:rPr lang="en-US" sz="2800" b="1" i="0" u="none" strike="noStrike" baseline="30000" dirty="0">
                <a:solidFill>
                  <a:srgbClr val="000000"/>
                </a:solidFill>
                <a:effectLst/>
                <a:latin typeface="system-ui"/>
              </a:rPr>
              <a:t>10 </a:t>
            </a:r>
            <a:r>
              <a:rPr lang="en-US" sz="2800" b="0" i="0" u="none" strike="noStrike" dirty="0">
                <a:solidFill>
                  <a:srgbClr val="000000"/>
                </a:solidFill>
                <a:effectLst/>
                <a:latin typeface="system-ui"/>
              </a:rPr>
              <a:t>The Preacher sought to find words of delight, and uprightly he wrote words of truth.</a:t>
            </a:r>
          </a:p>
          <a:p>
            <a:pPr marL="0" indent="0" algn="l">
              <a:buNone/>
            </a:pPr>
            <a:r>
              <a:rPr lang="en-US" sz="2800" b="1" i="0" u="none" strike="noStrike" baseline="30000" dirty="0">
                <a:solidFill>
                  <a:srgbClr val="000000"/>
                </a:solidFill>
                <a:effectLst/>
                <a:latin typeface="system-ui"/>
              </a:rPr>
              <a:t>11 </a:t>
            </a:r>
            <a:r>
              <a:rPr lang="en-US" sz="2800" b="0" i="0" u="none" strike="noStrike" dirty="0">
                <a:solidFill>
                  <a:srgbClr val="000000"/>
                </a:solidFill>
                <a:effectLst/>
                <a:latin typeface="system-ui"/>
              </a:rPr>
              <a:t>The words of the wise are like goads, and like nails firmly fixed are the collected sayings; they are given by one Shepherd.</a:t>
            </a:r>
          </a:p>
          <a:p>
            <a:pPr marL="0" indent="0" algn="l">
              <a:buNone/>
            </a:pPr>
            <a:r>
              <a:rPr lang="en-US" sz="2800" b="1" i="0" u="none" strike="noStrike" baseline="30000" dirty="0">
                <a:solidFill>
                  <a:srgbClr val="000000"/>
                </a:solidFill>
                <a:effectLst/>
                <a:latin typeface="system-ui"/>
              </a:rPr>
              <a:t>12 </a:t>
            </a:r>
            <a:r>
              <a:rPr lang="en-US" sz="2800" b="0" i="0" u="none" strike="noStrike" dirty="0">
                <a:solidFill>
                  <a:srgbClr val="000000"/>
                </a:solidFill>
                <a:effectLst/>
                <a:latin typeface="system-ui"/>
              </a:rPr>
              <a:t>My son, beware of anything beyond these. Of making many books there is no end, and much study is a weariness of the flesh.</a:t>
            </a:r>
          </a:p>
        </p:txBody>
      </p:sp>
    </p:spTree>
    <p:extLst>
      <p:ext uri="{BB962C8B-B14F-4D97-AF65-F5344CB8AC3E}">
        <p14:creationId xmlns:p14="http://schemas.microsoft.com/office/powerpoint/2010/main" val="34596442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2565</TotalTime>
  <Words>927</Words>
  <Application>Microsoft Macintosh PowerPoint</Application>
  <PresentationFormat>Widescreen</PresentationFormat>
  <Paragraphs>139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Courier New</vt:lpstr>
      <vt:lpstr>Gill Sans MT</vt:lpstr>
      <vt:lpstr>Impact</vt:lpstr>
      <vt:lpstr>system-ui</vt:lpstr>
      <vt:lpstr>Times New Roman</vt:lpstr>
      <vt:lpstr>Badge</vt:lpstr>
      <vt:lpstr>Ecclesiastes</vt:lpstr>
      <vt:lpstr>schedule</vt:lpstr>
      <vt:lpstr>“You do not know”</vt:lpstr>
      <vt:lpstr>11:7</vt:lpstr>
      <vt:lpstr>Rejoice! Remember!</vt:lpstr>
      <vt:lpstr>Before the evil days come (12:2-7)</vt:lpstr>
      <vt:lpstr>Before the evil days come (12:2-7)</vt:lpstr>
      <vt:lpstr>12:8</vt:lpstr>
      <vt:lpstr>The preacher’s Words</vt:lpstr>
      <vt:lpstr>12:13-14</vt:lpstr>
      <vt:lpstr>Review and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41</cp:revision>
  <dcterms:created xsi:type="dcterms:W3CDTF">2024-02-25T02:51:32Z</dcterms:created>
  <dcterms:modified xsi:type="dcterms:W3CDTF">2024-04-07T12:04:02Z</dcterms:modified>
</cp:coreProperties>
</file>