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4"/>
  </p:notesMasterIdLst>
  <p:sldIdLst>
    <p:sldId id="256" r:id="rId2"/>
    <p:sldId id="275" r:id="rId3"/>
    <p:sldId id="264" r:id="rId4"/>
    <p:sldId id="266" r:id="rId5"/>
    <p:sldId id="267" r:id="rId6"/>
    <p:sldId id="268" r:id="rId7"/>
    <p:sldId id="269" r:id="rId8"/>
    <p:sldId id="270" r:id="rId9"/>
    <p:sldId id="272" r:id="rId10"/>
    <p:sldId id="273" r:id="rId11"/>
    <p:sldId id="274" r:id="rId12"/>
    <p:sldId id="258" r:id="rId13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80"/>
    <a:srgbClr val="005D8F"/>
    <a:srgbClr val="0754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61"/>
    <p:restoredTop sz="81905"/>
  </p:normalViewPr>
  <p:slideViewPr>
    <p:cSldViewPr snapToGrid="0">
      <p:cViewPr>
        <p:scale>
          <a:sx n="120" d="100"/>
          <a:sy n="120" d="100"/>
        </p:scale>
        <p:origin x="1368" y="2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761E5-3E8E-0B41-B23C-89D9F3398F2C}" type="datetimeFigureOut">
              <a:rPr lang="en-US" smtClean="0"/>
              <a:t>4/19/24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8274C-82F6-EA4C-8647-A94253A5E6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254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we have a question that may not be on the top of your mind… but how we answer it has a HUGE impact on our walk with CHRIST.</a:t>
            </a:r>
          </a:p>
          <a:p>
            <a:endParaRPr lang="en-US" dirty="0"/>
          </a:p>
          <a:p>
            <a:r>
              <a:rPr lang="en-US" dirty="0"/>
              <a:t>Every day we meet people who are wresting with a TENSION between OBEDIENCE and GRACE.</a:t>
            </a:r>
          </a:p>
          <a:p>
            <a:endParaRPr lang="en-US" dirty="0"/>
          </a:p>
          <a:p>
            <a:r>
              <a:rPr lang="en-US" dirty="0"/>
              <a:t>Every day we meet people who want to re-interpret Jesus’ teachings to permit whatever is popular – and who will accuse anyone who disagrees of being “a legalist”</a:t>
            </a:r>
          </a:p>
          <a:p>
            <a:endParaRPr lang="en-US" dirty="0"/>
          </a:p>
          <a:p>
            <a:r>
              <a:rPr lang="en-US" dirty="0"/>
              <a:t>Every day we meet people who have good hearts – but who don’t know the difference between the Law of Moses – and the Law of Christ.</a:t>
            </a:r>
          </a:p>
          <a:p>
            <a:endParaRPr lang="en-US" dirty="0"/>
          </a:p>
          <a:p>
            <a:endParaRPr lang="en-US" dirty="0"/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* Quick Note:  I’m focusing on Jesus in this sermon.  There is more we could say about the OT vs. NT… that’s a whole separate discussion.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274C-82F6-EA4C-8647-A94253A5E6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80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Relationship with God Is So Much More Than A Check-List…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Legalism Hollows out relationships.  The problem isn’t that we need to add more boxes to check… like if we just get 100 boxes and check them all – we are ok.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 The problem is the entire “Check-Box” Mentality.</a:t>
            </a:r>
          </a:p>
          <a:p>
            <a:endParaRPr lang="en-US" dirty="0"/>
          </a:p>
          <a:p>
            <a:r>
              <a:rPr lang="en-US" dirty="0"/>
              <a:t>God is our FATHER and we are HIS CHILDREN.</a:t>
            </a:r>
          </a:p>
          <a:p>
            <a:r>
              <a:rPr lang="en-US" dirty="0"/>
              <a:t>Jesus is our SHEPHERD and we are HIS SHEEP.</a:t>
            </a:r>
          </a:p>
          <a:p>
            <a:r>
              <a:rPr lang="en-US" dirty="0"/>
              <a:t>The NT is overflowing with the language of love, and friendship, and family, and care, and support…</a:t>
            </a:r>
          </a:p>
          <a:p>
            <a:endParaRPr lang="en-US" dirty="0"/>
          </a:p>
          <a:p>
            <a:r>
              <a:rPr lang="en-US" dirty="0"/>
              <a:t>But LEGALISM can creep in, and it can be hard to know what to do about it…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274C-82F6-EA4C-8647-A94253A5E6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321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All you care about is following rules…</a:t>
            </a:r>
          </a:p>
          <a:p>
            <a:endParaRPr lang="en-US" dirty="0"/>
          </a:p>
          <a:p>
            <a:r>
              <a:rPr lang="en-US" dirty="0"/>
              <a:t>What DO WE CARE ABOUT… ? </a:t>
            </a:r>
          </a:p>
          <a:p>
            <a:endParaRPr lang="en-US" dirty="0"/>
          </a:p>
          <a:p>
            <a:r>
              <a:rPr lang="en-US" dirty="0"/>
              <a:t>Do we care about THE SOULS of those around us?  Do we begin by introducing them to Jesus or condemning their choices?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274C-82F6-EA4C-8647-A94253A5E6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426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describe sins…</a:t>
            </a:r>
          </a:p>
          <a:p>
            <a:endParaRPr lang="en-US" dirty="0"/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Sins of Self-Righteousness (Luke 18:9)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Sins of Hypocrisy (Mark 7 – our key text today.)</a:t>
            </a:r>
          </a:p>
          <a:p>
            <a:pPr marL="171450" indent="-171450">
              <a:buFont typeface="Wingdings" pitchFamily="2" charset="2"/>
              <a:buChar char="Ø"/>
            </a:pPr>
            <a:r>
              <a:rPr lang="en-US" dirty="0"/>
              <a:t>Sins of Ignoring the Heart.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274C-82F6-EA4C-8647-A94253A5E6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02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 this is a real issue to address and avoid…</a:t>
            </a:r>
          </a:p>
          <a:p>
            <a:endParaRPr lang="en-US" dirty="0"/>
          </a:p>
          <a:p>
            <a:r>
              <a:rPr lang="en-US" dirty="0"/>
              <a:t>But as we respond to it – we just have to </a:t>
            </a:r>
            <a:r>
              <a:rPr lang="en-US" dirty="0" err="1"/>
              <a:t>acknowlege</a:t>
            </a:r>
            <a:r>
              <a:rPr lang="en-US" dirty="0"/>
              <a:t> the reality that in the rush AWAY from legalism, we can also go right off of the Narrow Way and into the Broad way of the world.  </a:t>
            </a:r>
          </a:p>
          <a:p>
            <a:endParaRPr lang="en-US" dirty="0"/>
          </a:p>
          <a:p>
            <a:r>
              <a:rPr lang="en-US" dirty="0"/>
              <a:t>So – all the more reason we truly want Jesus to guide us not only OUT of legalism but INTO His footsteps.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274C-82F6-EA4C-8647-A94253A5E6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90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That is exactly what Jesus does….  He points us to the righteousness that HE provides.  To a righteousness that is not boastful and showy, but it humble and sincere.</a:t>
            </a:r>
          </a:p>
          <a:p>
            <a:endParaRPr lang="en-US" dirty="0"/>
          </a:p>
          <a:p>
            <a:r>
              <a:rPr lang="en-US" dirty="0"/>
              <a:t>Jesus confronts these attitudes head on in Mark 7.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274C-82F6-EA4C-8647-A94253A5E6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051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to make sure that we aren’t building a JOY-stealing prison of our own traditions.</a:t>
            </a:r>
          </a:p>
          <a:p>
            <a:endParaRPr lang="en-US" dirty="0"/>
          </a:p>
          <a:p>
            <a:r>
              <a:rPr lang="en-US" dirty="0"/>
              <a:t>We need to avoid judging one another when we have different personal practices in areas where God gives us Freedom.</a:t>
            </a:r>
          </a:p>
          <a:p>
            <a:endParaRPr lang="en-US" dirty="0"/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Should Examine The Value of Our Traditions.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 Should Expect These Conversations.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1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EXCUSES… </a:t>
            </a:r>
            <a: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  <a:t>LEGALISM DODGES THE PERSONAL APPLICATION OF GOD’S HOLINESS, BUT PRETENDS OUTWARDL Y TO HONOR IT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  <a:t>(11:47-51).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  <a:t>The religious leaders of Jesus’ day did not submit their lives personally to the message of the Old Testament prophets, but they built</a:t>
            </a:r>
          </a:p>
          <a:p>
            <a:r>
              <a:rPr lang="en-US" sz="2000" dirty="0">
                <a:solidFill>
                  <a:srgbClr val="000000"/>
                </a:solidFill>
                <a:effectLst/>
                <a:latin typeface="Helvetica" pitchFamily="2" charset="0"/>
              </a:rPr>
              <a:t>monuments to them to make it look as if they honored them.</a:t>
            </a: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000" i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274C-82F6-EA4C-8647-A94253A5E6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8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must evaluate our relationship with God based on more than a set of rules….</a:t>
            </a:r>
          </a:p>
          <a:p>
            <a:endParaRPr lang="en-US" dirty="0"/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Breaking Sinful Habits &amp; Growing In Godliness</a:t>
            </a:r>
          </a:p>
          <a:p>
            <a:pPr algn="ctr"/>
            <a:r>
              <a:rPr lang="en-US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Requires Addressing our Hearts.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Vs. 14 – Listen to me all of you and understand…</a:t>
            </a:r>
          </a:p>
          <a:p>
            <a:endParaRPr lang="en-US" dirty="0"/>
          </a:p>
          <a:p>
            <a:r>
              <a:rPr lang="en-US" dirty="0"/>
              <a:t>Vs. 19 – into His HEART…</a:t>
            </a:r>
          </a:p>
          <a:p>
            <a:endParaRPr lang="en-US" dirty="0"/>
          </a:p>
          <a:p>
            <a:r>
              <a:rPr lang="en-US" dirty="0"/>
              <a:t>Vs. 21 – out of the HEART of men…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the apostle Paul helps us in…</a:t>
            </a:r>
          </a:p>
          <a:p>
            <a:endParaRPr lang="en-US" dirty="0">
              <a:solidFill>
                <a:srgbClr val="262626"/>
              </a:solidFill>
              <a:effectLst/>
              <a:latin typeface="Merriweather Light" pitchFamily="2" charset="77"/>
            </a:endParaRPr>
          </a:p>
          <a:p>
            <a:r>
              <a:rPr lang="en-US" dirty="0">
                <a:solidFill>
                  <a:srgbClr val="535353"/>
                </a:solidFill>
                <a:effectLst/>
                <a:latin typeface="Merriweather Light" pitchFamily="2" charset="77"/>
              </a:rPr>
              <a:t>1</a:t>
            </a:r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 </a:t>
            </a:r>
            <a:r>
              <a:rPr lang="en-US" dirty="0">
                <a:solidFill>
                  <a:srgbClr val="535353"/>
                </a:solidFill>
                <a:effectLst/>
                <a:latin typeface="Merriweather Light" pitchFamily="2" charset="77"/>
              </a:rPr>
              <a:t>Corinthians 9:24–27</a:t>
            </a:r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:</a:t>
            </a:r>
            <a:endParaRPr lang="en-US" dirty="0">
              <a:solidFill>
                <a:srgbClr val="535353"/>
              </a:solidFill>
              <a:effectLst/>
              <a:latin typeface="Merriweather Light" pitchFamily="2" charset="77"/>
            </a:endParaRPr>
          </a:p>
          <a:p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Do you not know that in a race all the runners run, but only one receives the prize? So run that you</a:t>
            </a:r>
          </a:p>
          <a:p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may obtain it. Every athlete exercises self-control in all things. They do it to receive a perishable</a:t>
            </a:r>
          </a:p>
          <a:p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wreath, but we an imperishable. So I do not run aimlessly; I do not box as one beating the air. But I</a:t>
            </a:r>
          </a:p>
          <a:p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discipline my body and keep it under control, lest after preaching to others I myself should be</a:t>
            </a:r>
          </a:p>
          <a:p>
            <a:r>
              <a:rPr lang="en-US" dirty="0">
                <a:solidFill>
                  <a:srgbClr val="262626"/>
                </a:solidFill>
                <a:effectLst/>
                <a:latin typeface="Merriweather Light" pitchFamily="2" charset="77"/>
              </a:rPr>
              <a:t>disqualified.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274C-82F6-EA4C-8647-A94253A5E6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6118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want to KNOW GOD.  To know His nature, His plans, His Will, His hopes.  We want to know HIIM.</a:t>
            </a:r>
          </a:p>
          <a:p>
            <a:endParaRPr lang="en-US" dirty="0">
              <a:solidFill>
                <a:schemeClr val="tx1"/>
              </a:solidFill>
            </a:endParaRPr>
          </a:p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Resisting Sin &amp; Obeying Jesus Out of Love &amp; Loyalty Is NOT Legalism.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18274C-82F6-EA4C-8647-A94253A5E6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8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397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593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0814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29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969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316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137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7232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91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98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28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smtClean="0"/>
              <a:t>4/19/24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2546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g"/><Relationship Id="rId4" Type="http://schemas.openxmlformats.org/officeDocument/2006/relationships/image" Target="../media/image10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E049-A35D-9D5B-50C0-0537E9474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Jesus Legalism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BCF10-0C74-0A69-8BC1-C42CD09D3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ECC90107-25B2-F006-09C6-0F58CA714D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3313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CB4154-82A9-E903-0614-EA84C1D1F913}"/>
              </a:ext>
            </a:extLst>
          </p:cNvPr>
          <p:cNvSpPr txBox="1"/>
          <p:nvPr/>
        </p:nvSpPr>
        <p:spPr>
          <a:xfrm>
            <a:off x="691816" y="1160185"/>
            <a:ext cx="7760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When Jesus Teaches Against Legalism,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It Is To Encourage Faithfulness to God!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D4958C61-702E-8AF6-E8A9-A88C0C4BCBE4}"/>
              </a:ext>
            </a:extLst>
          </p:cNvPr>
          <p:cNvSpPr/>
          <p:nvPr/>
        </p:nvSpPr>
        <p:spPr>
          <a:xfrm>
            <a:off x="3135977" y="733715"/>
            <a:ext cx="2872045" cy="342008"/>
          </a:xfrm>
          <a:prstGeom prst="parallelogram">
            <a:avLst>
              <a:gd name="adj" fmla="val 43838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 7:14-20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6D6310B-66F7-0C99-4F40-9436137DE3B9}"/>
              </a:ext>
            </a:extLst>
          </p:cNvPr>
          <p:cNvGrpSpPr/>
          <p:nvPr/>
        </p:nvGrpSpPr>
        <p:grpSpPr>
          <a:xfrm>
            <a:off x="1125637" y="2628341"/>
            <a:ext cx="6390625" cy="830997"/>
            <a:chOff x="1125637" y="2916015"/>
            <a:chExt cx="6390625" cy="83099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98DA2BA-33BC-03C7-06A7-99F01515926D}"/>
                </a:ext>
              </a:extLst>
            </p:cNvPr>
            <p:cNvSpPr txBox="1"/>
            <p:nvPr/>
          </p:nvSpPr>
          <p:spPr>
            <a:xfrm>
              <a:off x="1627732" y="2916015"/>
              <a:ext cx="5888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When running from legalism, make sure you are running in the right direction!</a:t>
              </a:r>
            </a:p>
          </p:txBody>
        </p:sp>
        <p:pic>
          <p:nvPicPr>
            <p:cNvPr id="5" name="Picture 4" descr="A white arrow pointing to the left&#10;&#10;Description automatically generated">
              <a:extLst>
                <a:ext uri="{FF2B5EF4-FFF2-40B4-BE49-F238E27FC236}">
                  <a16:creationId xmlns:a16="http://schemas.microsoft.com/office/drawing/2014/main" id="{C07A129D-283B-682A-9D2E-8EA0E5A72E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1174514" y="2915144"/>
              <a:ext cx="388801" cy="486556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40CA29-A3FC-7D58-B5F9-026400751F9D}"/>
              </a:ext>
            </a:extLst>
          </p:cNvPr>
          <p:cNvGrpSpPr/>
          <p:nvPr/>
        </p:nvGrpSpPr>
        <p:grpSpPr>
          <a:xfrm>
            <a:off x="1177939" y="3531529"/>
            <a:ext cx="6390625" cy="830997"/>
            <a:chOff x="1177939" y="4014413"/>
            <a:chExt cx="6390625" cy="830997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51BF274-FBD2-51FD-770D-F7834F6F594C}"/>
                </a:ext>
              </a:extLst>
            </p:cNvPr>
            <p:cNvSpPr txBox="1"/>
            <p:nvPr/>
          </p:nvSpPr>
          <p:spPr>
            <a:xfrm>
              <a:off x="1680034" y="4014413"/>
              <a:ext cx="5888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Our attention to God’s word and obedience comes from our love and loyalty TO HIM.</a:t>
              </a:r>
            </a:p>
          </p:txBody>
        </p:sp>
        <p:pic>
          <p:nvPicPr>
            <p:cNvPr id="7" name="Picture 6" descr="A white arrow pointing to the left&#10;&#10;Description automatically generated">
              <a:extLst>
                <a:ext uri="{FF2B5EF4-FFF2-40B4-BE49-F238E27FC236}">
                  <a16:creationId xmlns:a16="http://schemas.microsoft.com/office/drawing/2014/main" id="{551BE93C-EBDB-5632-59E1-1628272EF4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1226816" y="4013542"/>
              <a:ext cx="388801" cy="48655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B821C5-13D3-7BA1-1086-0490A8640E66}"/>
              </a:ext>
            </a:extLst>
          </p:cNvPr>
          <p:cNvGrpSpPr/>
          <p:nvPr/>
        </p:nvGrpSpPr>
        <p:grpSpPr>
          <a:xfrm>
            <a:off x="1533538" y="4446738"/>
            <a:ext cx="6035026" cy="830997"/>
            <a:chOff x="1533538" y="4014413"/>
            <a:chExt cx="6035026" cy="83099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0438B9C3-C050-B0BB-9385-25D7CA60D0E0}"/>
                </a:ext>
              </a:extLst>
            </p:cNvPr>
            <p:cNvSpPr txBox="1"/>
            <p:nvPr/>
          </p:nvSpPr>
          <p:spPr>
            <a:xfrm>
              <a:off x="1680034" y="4014413"/>
              <a:ext cx="588853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Breaking sinful habits and growing in godliness requires </a:t>
              </a:r>
              <a:r>
                <a:rPr lang="en-US" sz="2400" i="1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addressing our hearts</a:t>
              </a:r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pic>
          <p:nvPicPr>
            <p:cNvPr id="16" name="Picture 15" descr="A white arrow pointing to the left&#10;&#10;Description automatically generated">
              <a:extLst>
                <a:ext uri="{FF2B5EF4-FFF2-40B4-BE49-F238E27FC236}">
                  <a16:creationId xmlns:a16="http://schemas.microsoft.com/office/drawing/2014/main" id="{DFA1B88E-2F7D-5BC7-F777-9A8314CB77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1582415" y="4013542"/>
              <a:ext cx="388801" cy="486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52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F5BE64F-8000-03EB-628D-A96A1AE53B6C}"/>
              </a:ext>
            </a:extLst>
          </p:cNvPr>
          <p:cNvSpPr txBox="1"/>
          <p:nvPr/>
        </p:nvSpPr>
        <p:spPr>
          <a:xfrm>
            <a:off x="533313" y="693970"/>
            <a:ext cx="48305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Faithfulness To God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52E633-98A8-ACBB-4323-0FD86E2A1E42}"/>
              </a:ext>
            </a:extLst>
          </p:cNvPr>
          <p:cNvGrpSpPr/>
          <p:nvPr/>
        </p:nvGrpSpPr>
        <p:grpSpPr>
          <a:xfrm>
            <a:off x="676390" y="1817173"/>
            <a:ext cx="4687458" cy="800037"/>
            <a:chOff x="1034611" y="1986858"/>
            <a:chExt cx="4687458" cy="80003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BCD466-5AED-0B18-E8FA-602E7CD1AB70}"/>
                </a:ext>
              </a:extLst>
            </p:cNvPr>
            <p:cNvSpPr txBox="1"/>
            <p:nvPr/>
          </p:nvSpPr>
          <p:spPr>
            <a:xfrm>
              <a:off x="1622642" y="2017454"/>
              <a:ext cx="40994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Loving God With All Our Heart Is The Best Way To Avoid Legalism.</a:t>
              </a:r>
            </a:p>
          </p:txBody>
        </p:sp>
        <p:pic>
          <p:nvPicPr>
            <p:cNvPr id="2" name="Graphic 1" descr="Circle with left arrow outline">
              <a:extLst>
                <a:ext uri="{FF2B5EF4-FFF2-40B4-BE49-F238E27FC236}">
                  <a16:creationId xmlns:a16="http://schemas.microsoft.com/office/drawing/2014/main" id="{F58B53C4-9358-E297-DB0A-7437C697D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54E6CA35-871E-4B82-BF85-1817A3DF0FB2}"/>
              </a:ext>
            </a:extLst>
          </p:cNvPr>
          <p:cNvGrpSpPr/>
          <p:nvPr/>
        </p:nvGrpSpPr>
        <p:grpSpPr>
          <a:xfrm>
            <a:off x="676390" y="2857500"/>
            <a:ext cx="4687458" cy="800037"/>
            <a:chOff x="1034611" y="1986858"/>
            <a:chExt cx="4687458" cy="80003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F822CB-77B9-4FBA-23BC-98521136FE92}"/>
                </a:ext>
              </a:extLst>
            </p:cNvPr>
            <p:cNvSpPr txBox="1"/>
            <p:nvPr/>
          </p:nvSpPr>
          <p:spPr>
            <a:xfrm>
              <a:off x="1622642" y="2017454"/>
              <a:ext cx="409942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Placing Our Confidence In Christ, Not Our Traditions, Is Critical.</a:t>
              </a:r>
            </a:p>
          </p:txBody>
        </p:sp>
        <p:pic>
          <p:nvPicPr>
            <p:cNvPr id="11" name="Graphic 10" descr="Circle with left arrow outline">
              <a:extLst>
                <a:ext uri="{FF2B5EF4-FFF2-40B4-BE49-F238E27FC236}">
                  <a16:creationId xmlns:a16="http://schemas.microsoft.com/office/drawing/2014/main" id="{FB77A691-7AF8-56E6-92F2-11B1B359AA1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6DF17AD-DA8C-8721-2CE4-0186D5C70764}"/>
              </a:ext>
            </a:extLst>
          </p:cNvPr>
          <p:cNvGrpSpPr/>
          <p:nvPr/>
        </p:nvGrpSpPr>
        <p:grpSpPr>
          <a:xfrm>
            <a:off x="674504" y="3897827"/>
            <a:ext cx="4892919" cy="1138592"/>
            <a:chOff x="1034611" y="1986858"/>
            <a:chExt cx="4892919" cy="113859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306E8EA-EEE7-FB91-4B66-01FCEED0CAAE}"/>
                </a:ext>
              </a:extLst>
            </p:cNvPr>
            <p:cNvSpPr txBox="1"/>
            <p:nvPr/>
          </p:nvSpPr>
          <p:spPr>
            <a:xfrm>
              <a:off x="1622642" y="2017454"/>
              <a:ext cx="430488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Listening To Jesus Will Help Us Address The Evil In Our Hearts, </a:t>
              </a:r>
              <a:b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&amp; The Actions In Our Lives.</a:t>
              </a:r>
            </a:p>
          </p:txBody>
        </p:sp>
        <p:pic>
          <p:nvPicPr>
            <p:cNvPr id="14" name="Graphic 13" descr="Circle with left arrow outline">
              <a:extLst>
                <a:ext uri="{FF2B5EF4-FFF2-40B4-BE49-F238E27FC236}">
                  <a16:creationId xmlns:a16="http://schemas.microsoft.com/office/drawing/2014/main" id="{E46E0B7E-9B21-ABA4-2F57-0830D432501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</p:grpSp>
      <p:pic>
        <p:nvPicPr>
          <p:cNvPr id="8" name="Picture 7" descr="A book with a heart shape on it&#10;&#10;Description automatically generated">
            <a:extLst>
              <a:ext uri="{FF2B5EF4-FFF2-40B4-BE49-F238E27FC236}">
                <a16:creationId xmlns:a16="http://schemas.microsoft.com/office/drawing/2014/main" id="{E94D58E7-FD16-1819-0541-1FF0CE6FDA9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2551" r="35213"/>
          <a:stretch/>
        </p:blipFill>
        <p:spPr>
          <a:xfrm>
            <a:off x="5606814" y="0"/>
            <a:ext cx="3537186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283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0E049-A35D-9D5B-50C0-0537E9474BE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Jesus Legalism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0BCF10-0C74-0A69-8BC1-C42CD09D308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blue and white background with white text&#10;&#10;Description automatically generated">
            <a:extLst>
              <a:ext uri="{FF2B5EF4-FFF2-40B4-BE49-F238E27FC236}">
                <a16:creationId xmlns:a16="http://schemas.microsoft.com/office/drawing/2014/main" id="{ECC90107-25B2-F006-09C6-0F58CA714D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50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gavel on a wood surface&#10;&#10;Description automatically generated">
            <a:extLst>
              <a:ext uri="{FF2B5EF4-FFF2-40B4-BE49-F238E27FC236}">
                <a16:creationId xmlns:a16="http://schemas.microsoft.com/office/drawing/2014/main" id="{FB274989-B9E9-3030-BF87-469E30415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312" r="9007"/>
          <a:stretch/>
        </p:blipFill>
        <p:spPr>
          <a:xfrm>
            <a:off x="5891751" y="0"/>
            <a:ext cx="3252249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BE64F-8000-03EB-628D-A96A1AE53B6C}"/>
              </a:ext>
            </a:extLst>
          </p:cNvPr>
          <p:cNvSpPr txBox="1"/>
          <p:nvPr/>
        </p:nvSpPr>
        <p:spPr>
          <a:xfrm>
            <a:off x="211840" y="462601"/>
            <a:ext cx="56101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God Made Us For </a:t>
            </a:r>
            <a:b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Than Checking Boxes…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11E6EDA-4B38-372C-8FBF-BD86912F1CCD}"/>
              </a:ext>
            </a:extLst>
          </p:cNvPr>
          <p:cNvGrpSpPr/>
          <p:nvPr/>
        </p:nvGrpSpPr>
        <p:grpSpPr>
          <a:xfrm>
            <a:off x="116636" y="1916830"/>
            <a:ext cx="3669563" cy="2741196"/>
            <a:chOff x="116636" y="1916830"/>
            <a:chExt cx="3669563" cy="27411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39AC9C-5133-40A3-78BA-515533D0A686}"/>
                </a:ext>
              </a:extLst>
            </p:cNvPr>
            <p:cNvSpPr txBox="1"/>
            <p:nvPr/>
          </p:nvSpPr>
          <p:spPr>
            <a:xfrm>
              <a:off x="116636" y="1916830"/>
              <a:ext cx="272114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MARRIAGE IS MORE…</a:t>
              </a: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1DF5103-0C20-B08C-EB62-778121EF071D}"/>
                </a:ext>
              </a:extLst>
            </p:cNvPr>
            <p:cNvGrpSpPr/>
            <p:nvPr/>
          </p:nvGrpSpPr>
          <p:grpSpPr>
            <a:xfrm>
              <a:off x="372819" y="2439157"/>
              <a:ext cx="499332" cy="484094"/>
              <a:chOff x="1922929" y="3767866"/>
              <a:chExt cx="499332" cy="484094"/>
            </a:xfrm>
          </p:grpSpPr>
          <p:pic>
            <p:nvPicPr>
              <p:cNvPr id="3" name="Picture 2" descr="A white check mark on a black background&#10;&#10;Description automatically generated">
                <a:extLst>
                  <a:ext uri="{FF2B5EF4-FFF2-40B4-BE49-F238E27FC236}">
                    <a16:creationId xmlns:a16="http://schemas.microsoft.com/office/drawing/2014/main" id="{CD127739-4A35-64D4-E7CF-912A27C41F2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803282E5-EF33-90C1-D9ED-1D74DBA64E9F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DF64FCE-D942-6ED0-46A7-0A262605DF66}"/>
                </a:ext>
              </a:extLst>
            </p:cNvPr>
            <p:cNvSpPr txBox="1"/>
            <p:nvPr/>
          </p:nvSpPr>
          <p:spPr>
            <a:xfrm>
              <a:off x="916081" y="2529121"/>
              <a:ext cx="19236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No Adultery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5F2DB70-6A8C-7BBB-569E-C6410CC6A3C6}"/>
                </a:ext>
              </a:extLst>
            </p:cNvPr>
            <p:cNvGrpSpPr/>
            <p:nvPr/>
          </p:nvGrpSpPr>
          <p:grpSpPr>
            <a:xfrm>
              <a:off x="372819" y="3014691"/>
              <a:ext cx="499332" cy="484094"/>
              <a:chOff x="1922929" y="3767866"/>
              <a:chExt cx="499332" cy="484094"/>
            </a:xfrm>
          </p:grpSpPr>
          <p:pic>
            <p:nvPicPr>
              <p:cNvPr id="18" name="Picture 17" descr="A white check mark on a black background&#10;&#10;Description automatically generated">
                <a:extLst>
                  <a:ext uri="{FF2B5EF4-FFF2-40B4-BE49-F238E27FC236}">
                    <a16:creationId xmlns:a16="http://schemas.microsoft.com/office/drawing/2014/main" id="{7334075F-A5B5-78CA-76E2-F8093FCC18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7D9E2087-4E04-713D-C517-6431BA823730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B998C81-BD46-DF9B-0BB7-D7F03AFADEB7}"/>
                </a:ext>
              </a:extLst>
            </p:cNvPr>
            <p:cNvSpPr txBox="1"/>
            <p:nvPr/>
          </p:nvSpPr>
          <p:spPr>
            <a:xfrm>
              <a:off x="916081" y="3104655"/>
              <a:ext cx="2293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Do the Chores</a:t>
              </a:r>
            </a:p>
          </p:txBody>
        </p: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C2AF9BAB-838D-EB52-8749-24F07CD4E190}"/>
                </a:ext>
              </a:extLst>
            </p:cNvPr>
            <p:cNvGrpSpPr/>
            <p:nvPr/>
          </p:nvGrpSpPr>
          <p:grpSpPr>
            <a:xfrm>
              <a:off x="370891" y="3574831"/>
              <a:ext cx="499332" cy="484094"/>
              <a:chOff x="1922929" y="3767866"/>
              <a:chExt cx="499332" cy="484094"/>
            </a:xfrm>
          </p:grpSpPr>
          <p:pic>
            <p:nvPicPr>
              <p:cNvPr id="25" name="Picture 24" descr="A white check mark on a black background&#10;&#10;Description automatically generated">
                <a:extLst>
                  <a:ext uri="{FF2B5EF4-FFF2-40B4-BE49-F238E27FC236}">
                    <a16:creationId xmlns:a16="http://schemas.microsoft.com/office/drawing/2014/main" id="{7BFFAD73-A63D-25F1-533E-99F5F354B2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DB3598A7-AF78-9886-1CC6-DA53514B3843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3EEAA3C-B41C-3472-D9A5-2D175BABDEF2}"/>
                </a:ext>
              </a:extLst>
            </p:cNvPr>
            <p:cNvSpPr txBox="1"/>
            <p:nvPr/>
          </p:nvSpPr>
          <p:spPr>
            <a:xfrm>
              <a:off x="914153" y="3664795"/>
              <a:ext cx="28720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Pay the Bills</a:t>
              </a:r>
            </a:p>
          </p:txBody>
        </p: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E2CB299E-252D-0E1D-FB25-031376773176}"/>
                </a:ext>
              </a:extLst>
            </p:cNvPr>
            <p:cNvGrpSpPr/>
            <p:nvPr/>
          </p:nvGrpSpPr>
          <p:grpSpPr>
            <a:xfrm>
              <a:off x="370891" y="4148329"/>
              <a:ext cx="499332" cy="484094"/>
              <a:chOff x="1922929" y="3829202"/>
              <a:chExt cx="499332" cy="484094"/>
            </a:xfrm>
          </p:grpSpPr>
          <p:pic>
            <p:nvPicPr>
              <p:cNvPr id="29" name="Picture 28" descr="A white check mark on a black background&#10;&#10;Description automatically generated">
                <a:extLst>
                  <a:ext uri="{FF2B5EF4-FFF2-40B4-BE49-F238E27FC236}">
                    <a16:creationId xmlns:a16="http://schemas.microsoft.com/office/drawing/2014/main" id="{D5A509BC-C73D-A199-358A-F444714EB1E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829202"/>
                <a:ext cx="455402" cy="457200"/>
              </a:xfrm>
              <a:prstGeom prst="rect">
                <a:avLst/>
              </a:prstGeom>
            </p:spPr>
          </p:pic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B7FEE559-1FD3-F582-D733-1F50D4EF1C75}"/>
                  </a:ext>
                </a:extLst>
              </p:cNvPr>
              <p:cNvSpPr/>
              <p:nvPr/>
            </p:nvSpPr>
            <p:spPr>
              <a:xfrm>
                <a:off x="1922929" y="3947536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A3EE78A-58EA-CAAD-ECC7-15179C0A6547}"/>
                </a:ext>
              </a:extLst>
            </p:cNvPr>
            <p:cNvSpPr txBox="1"/>
            <p:nvPr/>
          </p:nvSpPr>
          <p:spPr>
            <a:xfrm>
              <a:off x="914153" y="4227139"/>
              <a:ext cx="19236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Kind Speech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02C410-D733-2F90-B779-7B4E1A9FEB1D}"/>
              </a:ext>
            </a:extLst>
          </p:cNvPr>
          <p:cNvGrpSpPr/>
          <p:nvPr/>
        </p:nvGrpSpPr>
        <p:grpSpPr>
          <a:xfrm>
            <a:off x="2903857" y="1916830"/>
            <a:ext cx="3741481" cy="2730046"/>
            <a:chOff x="2903857" y="1916830"/>
            <a:chExt cx="3741481" cy="2730046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75B44DD-6390-2523-88D3-B4873C126F6A}"/>
                </a:ext>
              </a:extLst>
            </p:cNvPr>
            <p:cNvSpPr txBox="1"/>
            <p:nvPr/>
          </p:nvSpPr>
          <p:spPr>
            <a:xfrm>
              <a:off x="2903857" y="1916830"/>
              <a:ext cx="30927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CHRISTIANITY IS MORE…</a:t>
              </a:r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1FD831AD-D7D2-C95C-2529-5B28C6306A8A}"/>
                </a:ext>
              </a:extLst>
            </p:cNvPr>
            <p:cNvGrpSpPr/>
            <p:nvPr/>
          </p:nvGrpSpPr>
          <p:grpSpPr>
            <a:xfrm>
              <a:off x="3231958" y="2439157"/>
              <a:ext cx="499332" cy="484094"/>
              <a:chOff x="1922929" y="3767866"/>
              <a:chExt cx="499332" cy="484094"/>
            </a:xfrm>
          </p:grpSpPr>
          <p:pic>
            <p:nvPicPr>
              <p:cNvPr id="34" name="Picture 33" descr="A white check mark on a black background&#10;&#10;Description automatically generated">
                <a:extLst>
                  <a:ext uri="{FF2B5EF4-FFF2-40B4-BE49-F238E27FC236}">
                    <a16:creationId xmlns:a16="http://schemas.microsoft.com/office/drawing/2014/main" id="{21A76EBD-7D6C-75BF-D11E-F348DE6A73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2F644029-BE75-5F8E-EB1B-C7FEE9051F17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F52EF93-ADFD-C051-23DE-645E6BB22875}"/>
                </a:ext>
              </a:extLst>
            </p:cNvPr>
            <p:cNvSpPr txBox="1"/>
            <p:nvPr/>
          </p:nvSpPr>
          <p:spPr>
            <a:xfrm>
              <a:off x="3775220" y="2529121"/>
              <a:ext cx="19236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Avoid Sin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8E85FB9-C16F-80D6-634D-3F4D81B77389}"/>
                </a:ext>
              </a:extLst>
            </p:cNvPr>
            <p:cNvGrpSpPr/>
            <p:nvPr/>
          </p:nvGrpSpPr>
          <p:grpSpPr>
            <a:xfrm>
              <a:off x="3231958" y="3014691"/>
              <a:ext cx="499332" cy="484094"/>
              <a:chOff x="1922929" y="3767866"/>
              <a:chExt cx="499332" cy="484094"/>
            </a:xfrm>
          </p:grpSpPr>
          <p:pic>
            <p:nvPicPr>
              <p:cNvPr id="38" name="Picture 37" descr="A white check mark on a black background&#10;&#10;Description automatically generated">
                <a:extLst>
                  <a:ext uri="{FF2B5EF4-FFF2-40B4-BE49-F238E27FC236}">
                    <a16:creationId xmlns:a16="http://schemas.microsoft.com/office/drawing/2014/main" id="{D52600C1-F7FC-76D4-F426-81A9A3126B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E61B92D7-F882-31D3-3F80-E8C6CAA84BCE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FFD9363-28AB-6DC4-09CE-D88F59C597F9}"/>
                </a:ext>
              </a:extLst>
            </p:cNvPr>
            <p:cNvSpPr txBox="1"/>
            <p:nvPr/>
          </p:nvSpPr>
          <p:spPr>
            <a:xfrm>
              <a:off x="3775220" y="3104655"/>
              <a:ext cx="229331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Come to Church</a:t>
              </a: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E6DA556D-850B-F42A-FEA5-9F96A41134A7}"/>
                </a:ext>
              </a:extLst>
            </p:cNvPr>
            <p:cNvGrpSpPr/>
            <p:nvPr/>
          </p:nvGrpSpPr>
          <p:grpSpPr>
            <a:xfrm>
              <a:off x="3230030" y="3574831"/>
              <a:ext cx="499332" cy="484094"/>
              <a:chOff x="1922929" y="3767866"/>
              <a:chExt cx="499332" cy="484094"/>
            </a:xfrm>
          </p:grpSpPr>
          <p:pic>
            <p:nvPicPr>
              <p:cNvPr id="42" name="Picture 41" descr="A white check mark on a black background&#10;&#10;Description automatically generated">
                <a:extLst>
                  <a:ext uri="{FF2B5EF4-FFF2-40B4-BE49-F238E27FC236}">
                    <a16:creationId xmlns:a16="http://schemas.microsoft.com/office/drawing/2014/main" id="{2395961B-9A8F-95E9-68B9-5BDCDBF63B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76786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D671C097-8C54-C8F1-BC4C-FA4F06B675B5}"/>
                  </a:ext>
                </a:extLst>
              </p:cNvPr>
              <p:cNvSpPr/>
              <p:nvPr/>
            </p:nvSpPr>
            <p:spPr>
              <a:xfrm>
                <a:off x="1922929" y="388620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A5C37B08-636B-7FD6-ED9C-425C67DC9E1B}"/>
                </a:ext>
              </a:extLst>
            </p:cNvPr>
            <p:cNvSpPr txBox="1"/>
            <p:nvPr/>
          </p:nvSpPr>
          <p:spPr>
            <a:xfrm>
              <a:off x="3773292" y="3664795"/>
              <a:ext cx="287204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Give Weekly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B331BC81-C745-BCF3-BCEE-60989A202FC9}"/>
                </a:ext>
              </a:extLst>
            </p:cNvPr>
            <p:cNvGrpSpPr/>
            <p:nvPr/>
          </p:nvGrpSpPr>
          <p:grpSpPr>
            <a:xfrm>
              <a:off x="3230030" y="4142753"/>
              <a:ext cx="499332" cy="484094"/>
              <a:chOff x="1922929" y="3823626"/>
              <a:chExt cx="499332" cy="484094"/>
            </a:xfrm>
          </p:grpSpPr>
          <p:pic>
            <p:nvPicPr>
              <p:cNvPr id="46" name="Picture 45" descr="A white check mark on a black background&#10;&#10;Description automatically generated">
                <a:extLst>
                  <a:ext uri="{FF2B5EF4-FFF2-40B4-BE49-F238E27FC236}">
                    <a16:creationId xmlns:a16="http://schemas.microsoft.com/office/drawing/2014/main" id="{92A1C243-2F04-208B-42F7-92A79338AB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859" y="3823626"/>
                <a:ext cx="455402" cy="457200"/>
              </a:xfrm>
              <a:prstGeom prst="rect">
                <a:avLst/>
              </a:prstGeom>
            </p:spPr>
          </p:pic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4A21252E-B4BB-7C91-8330-A43CC4088033}"/>
                  </a:ext>
                </a:extLst>
              </p:cNvPr>
              <p:cNvSpPr/>
              <p:nvPr/>
            </p:nvSpPr>
            <p:spPr>
              <a:xfrm>
                <a:off x="1922929" y="3941960"/>
                <a:ext cx="365760" cy="365760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2C29FF1E-BA8E-6D2B-83BF-FA3FD2E4BDB3}"/>
                </a:ext>
              </a:extLst>
            </p:cNvPr>
            <p:cNvSpPr txBox="1"/>
            <p:nvPr/>
          </p:nvSpPr>
          <p:spPr>
            <a:xfrm>
              <a:off x="3773291" y="4215989"/>
              <a:ext cx="205238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Say “I’m Fine…”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29996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gavel on a wood surface&#10;&#10;Description automatically generated">
            <a:extLst>
              <a:ext uri="{FF2B5EF4-FFF2-40B4-BE49-F238E27FC236}">
                <a16:creationId xmlns:a16="http://schemas.microsoft.com/office/drawing/2014/main" id="{FB274989-B9E9-3030-BF87-469E30415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312" r="9007"/>
          <a:stretch/>
        </p:blipFill>
        <p:spPr>
          <a:xfrm>
            <a:off x="5891751" y="0"/>
            <a:ext cx="3252249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BE64F-8000-03EB-628D-A96A1AE53B6C}"/>
              </a:ext>
            </a:extLst>
          </p:cNvPr>
          <p:cNvSpPr txBox="1"/>
          <p:nvPr/>
        </p:nvSpPr>
        <p:spPr>
          <a:xfrm>
            <a:off x="386498" y="462601"/>
            <a:ext cx="5250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Legalism Is The Issue In Many Conversations…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4A9FF2B-339C-8380-7830-C3667315D385}"/>
              </a:ext>
            </a:extLst>
          </p:cNvPr>
          <p:cNvGrpSpPr/>
          <p:nvPr/>
        </p:nvGrpSpPr>
        <p:grpSpPr>
          <a:xfrm>
            <a:off x="1009550" y="3866876"/>
            <a:ext cx="3872307" cy="551468"/>
            <a:chOff x="1009550" y="1991888"/>
            <a:chExt cx="3872307" cy="551468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BCD466-5AED-0B18-E8FA-602E7CD1AB70}"/>
                </a:ext>
              </a:extLst>
            </p:cNvPr>
            <p:cNvSpPr txBox="1"/>
            <p:nvPr/>
          </p:nvSpPr>
          <p:spPr>
            <a:xfrm>
              <a:off x="1622643" y="2017454"/>
              <a:ext cx="325921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“That’s so legalistic…”</a:t>
              </a:r>
            </a:p>
          </p:txBody>
        </p:sp>
        <p:pic>
          <p:nvPicPr>
            <p:cNvPr id="9" name="Graphic 8" descr="Speech with solid fill">
              <a:extLst>
                <a:ext uri="{FF2B5EF4-FFF2-40B4-BE49-F238E27FC236}">
                  <a16:creationId xmlns:a16="http://schemas.microsoft.com/office/drawing/2014/main" id="{78CB0659-6826-E045-ECEC-79966114F9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9550" y="1991888"/>
              <a:ext cx="551468" cy="551468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CD525D6-9948-F869-93CA-AFE2BEC41A5B}"/>
              </a:ext>
            </a:extLst>
          </p:cNvPr>
          <p:cNvGrpSpPr/>
          <p:nvPr/>
        </p:nvGrpSpPr>
        <p:grpSpPr>
          <a:xfrm>
            <a:off x="1009550" y="1967704"/>
            <a:ext cx="3872307" cy="769441"/>
            <a:chOff x="1009550" y="2715193"/>
            <a:chExt cx="3872307" cy="76944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39AC9C-5133-40A3-78BA-515533D0A686}"/>
                </a:ext>
              </a:extLst>
            </p:cNvPr>
            <p:cNvSpPr txBox="1"/>
            <p:nvPr/>
          </p:nvSpPr>
          <p:spPr>
            <a:xfrm>
              <a:off x="1622643" y="2715193"/>
              <a:ext cx="3259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“You make a rule out </a:t>
              </a:r>
              <a:b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 everything…”</a:t>
              </a:r>
            </a:p>
          </p:txBody>
        </p:sp>
        <p:pic>
          <p:nvPicPr>
            <p:cNvPr id="11" name="Graphic 10" descr="Speech with solid fill">
              <a:extLst>
                <a:ext uri="{FF2B5EF4-FFF2-40B4-BE49-F238E27FC236}">
                  <a16:creationId xmlns:a16="http://schemas.microsoft.com/office/drawing/2014/main" id="{D54F96A1-9F81-4D84-4F84-059714194A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09550" y="2735927"/>
              <a:ext cx="551468" cy="551468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6F4A771-A197-10A3-816C-9D4FAE8AD22E}"/>
              </a:ext>
            </a:extLst>
          </p:cNvPr>
          <p:cNvGrpSpPr/>
          <p:nvPr/>
        </p:nvGrpSpPr>
        <p:grpSpPr>
          <a:xfrm>
            <a:off x="1009550" y="2876697"/>
            <a:ext cx="3872307" cy="769441"/>
            <a:chOff x="1009550" y="2017454"/>
            <a:chExt cx="3872307" cy="769441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1C1CD89-C871-CF28-ED6C-29B4150CF79D}"/>
                </a:ext>
              </a:extLst>
            </p:cNvPr>
            <p:cNvSpPr txBox="1"/>
            <p:nvPr/>
          </p:nvSpPr>
          <p:spPr>
            <a:xfrm>
              <a:off x="1622643" y="2017454"/>
              <a:ext cx="3259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“You are trying to earn your salvation…”</a:t>
              </a:r>
            </a:p>
          </p:txBody>
        </p:sp>
        <p:pic>
          <p:nvPicPr>
            <p:cNvPr id="16" name="Graphic 15" descr="Speech with solid fill">
              <a:extLst>
                <a:ext uri="{FF2B5EF4-FFF2-40B4-BE49-F238E27FC236}">
                  <a16:creationId xmlns:a16="http://schemas.microsoft.com/office/drawing/2014/main" id="{2EAA5CA6-0096-D140-3F8C-7E8DD004F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9550" y="2038188"/>
              <a:ext cx="551468" cy="551468"/>
            </a:xfrm>
            <a:prstGeom prst="rect">
              <a:avLst/>
            </a:prstGeom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DE994F4A-87C7-087D-FC43-84F737D98350}"/>
              </a:ext>
            </a:extLst>
          </p:cNvPr>
          <p:cNvGrpSpPr/>
          <p:nvPr/>
        </p:nvGrpSpPr>
        <p:grpSpPr>
          <a:xfrm>
            <a:off x="1009550" y="4678516"/>
            <a:ext cx="3872307" cy="769441"/>
            <a:chOff x="1009550" y="2017454"/>
            <a:chExt cx="3872307" cy="76944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A55CEA6-2DB0-1C89-A76D-E3A904EE2CBD}"/>
                </a:ext>
              </a:extLst>
            </p:cNvPr>
            <p:cNvSpPr txBox="1"/>
            <p:nvPr/>
          </p:nvSpPr>
          <p:spPr>
            <a:xfrm>
              <a:off x="1622643" y="2017454"/>
              <a:ext cx="325921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“All you care about</a:t>
              </a:r>
              <a:b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is tradition…”</a:t>
              </a:r>
            </a:p>
          </p:txBody>
        </p:sp>
        <p:pic>
          <p:nvPicPr>
            <p:cNvPr id="24" name="Graphic 23" descr="Speech with solid fill">
              <a:extLst>
                <a:ext uri="{FF2B5EF4-FFF2-40B4-BE49-F238E27FC236}">
                  <a16:creationId xmlns:a16="http://schemas.microsoft.com/office/drawing/2014/main" id="{6F1B6E70-04EE-CC2E-A396-A3183D9C28B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009550" y="2038188"/>
              <a:ext cx="551468" cy="55146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60084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gavel on a wood surface&#10;&#10;Description automatically generated">
            <a:extLst>
              <a:ext uri="{FF2B5EF4-FFF2-40B4-BE49-F238E27FC236}">
                <a16:creationId xmlns:a16="http://schemas.microsoft.com/office/drawing/2014/main" id="{FB274989-B9E9-3030-BF87-469E30415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312" r="9007"/>
          <a:stretch/>
        </p:blipFill>
        <p:spPr>
          <a:xfrm>
            <a:off x="5891751" y="0"/>
            <a:ext cx="3252249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BE64F-8000-03EB-628D-A96A1AE53B6C}"/>
              </a:ext>
            </a:extLst>
          </p:cNvPr>
          <p:cNvSpPr txBox="1"/>
          <p:nvPr/>
        </p:nvSpPr>
        <p:spPr>
          <a:xfrm>
            <a:off x="386498" y="462601"/>
            <a:ext cx="4830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Exactly </a:t>
            </a:r>
            <a:b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Legalism?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152E633-98A8-ACBB-4323-0FD86E2A1E42}"/>
              </a:ext>
            </a:extLst>
          </p:cNvPr>
          <p:cNvGrpSpPr/>
          <p:nvPr/>
        </p:nvGrpSpPr>
        <p:grpSpPr>
          <a:xfrm>
            <a:off x="676390" y="1817173"/>
            <a:ext cx="4687458" cy="1609306"/>
            <a:chOff x="1034611" y="1986858"/>
            <a:chExt cx="4687458" cy="160930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8BCD466-5AED-0B18-E8FA-602E7CD1AB70}"/>
                </a:ext>
              </a:extLst>
            </p:cNvPr>
            <p:cNvSpPr txBox="1"/>
            <p:nvPr/>
          </p:nvSpPr>
          <p:spPr>
            <a:xfrm>
              <a:off x="1622642" y="2017454"/>
              <a:ext cx="40994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“Legalism” Is NOT A Bible Word.</a:t>
              </a:r>
            </a:p>
          </p:txBody>
        </p:sp>
        <p:pic>
          <p:nvPicPr>
            <p:cNvPr id="2" name="Graphic 1" descr="Circle with left arrow outline">
              <a:extLst>
                <a:ext uri="{FF2B5EF4-FFF2-40B4-BE49-F238E27FC236}">
                  <a16:creationId xmlns:a16="http://schemas.microsoft.com/office/drawing/2014/main" id="{F58B53C4-9358-E297-DB0A-7437C697D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ED5F77E-FB1D-89DE-8E4D-2E43DE64ADEC}"/>
                </a:ext>
              </a:extLst>
            </p:cNvPr>
            <p:cNvSpPr txBox="1"/>
            <p:nvPr/>
          </p:nvSpPr>
          <p:spPr>
            <a:xfrm>
              <a:off x="1743959" y="2395835"/>
              <a:ext cx="3831295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This is a term to describe a broad range of religious errors. It is based on related </a:t>
              </a:r>
              <a:r>
                <a:rPr lang="en-US" sz="1800" i="1" u="sng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concepts</a:t>
              </a:r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 found in both Testaments.</a:t>
              </a: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324A3E2-92CD-86A7-D2D6-DEF52C234751}"/>
              </a:ext>
            </a:extLst>
          </p:cNvPr>
          <p:cNvGrpSpPr/>
          <p:nvPr/>
        </p:nvGrpSpPr>
        <p:grpSpPr>
          <a:xfrm>
            <a:off x="698419" y="3264345"/>
            <a:ext cx="4967090" cy="2532629"/>
            <a:chOff x="1034611" y="1986858"/>
            <a:chExt cx="4967090" cy="2532629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0EB7FB-D93D-B834-6565-300ACB1065D9}"/>
                </a:ext>
              </a:extLst>
            </p:cNvPr>
            <p:cNvSpPr txBox="1"/>
            <p:nvPr/>
          </p:nvSpPr>
          <p:spPr>
            <a:xfrm>
              <a:off x="1622642" y="2017454"/>
              <a:ext cx="437905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Legalism CAN Describe Serious Sins…</a:t>
              </a:r>
            </a:p>
          </p:txBody>
        </p:sp>
        <p:pic>
          <p:nvPicPr>
            <p:cNvPr id="21" name="Graphic 20" descr="Circle with left arrow outline">
              <a:extLst>
                <a:ext uri="{FF2B5EF4-FFF2-40B4-BE49-F238E27FC236}">
                  <a16:creationId xmlns:a16="http://schemas.microsoft.com/office/drawing/2014/main" id="{38F0EB70-53B5-980D-460B-7CDC10C2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581775-9D23-A30F-C225-16A1AC18DD76}"/>
                </a:ext>
              </a:extLst>
            </p:cNvPr>
            <p:cNvSpPr txBox="1"/>
            <p:nvPr/>
          </p:nvSpPr>
          <p:spPr>
            <a:xfrm>
              <a:off x="1706250" y="2395829"/>
              <a:ext cx="4295451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“preoccupation with the form at the </a:t>
              </a:r>
              <a:b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expense of substance.” </a:t>
              </a:r>
              <a:b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(Baker Theological Dictionary of the Bible, pg. 478)</a:t>
              </a:r>
            </a:p>
            <a:p>
              <a:endParaRPr lang="en-US" sz="14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“Legalism is the attempt to reduce the will of God to a code, to a list of commandments”</a:t>
              </a:r>
            </a:p>
            <a:p>
              <a:r>
                <a:rPr lang="en-US" sz="1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(H.E. Phillips, Guardian of Truth, January, 1994)</a:t>
              </a:r>
            </a:p>
            <a:p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4125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ooden gavel on a wood surface&#10;&#10;Description automatically generated">
            <a:extLst>
              <a:ext uri="{FF2B5EF4-FFF2-40B4-BE49-F238E27FC236}">
                <a16:creationId xmlns:a16="http://schemas.microsoft.com/office/drawing/2014/main" id="{FB274989-B9E9-3030-BF87-469E30415CA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312" r="9007"/>
          <a:stretch/>
        </p:blipFill>
        <p:spPr>
          <a:xfrm>
            <a:off x="5891751" y="0"/>
            <a:ext cx="3252249" cy="5715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5BE64F-8000-03EB-628D-A96A1AE53B6C}"/>
              </a:ext>
            </a:extLst>
          </p:cNvPr>
          <p:cNvSpPr txBox="1"/>
          <p:nvPr/>
        </p:nvSpPr>
        <p:spPr>
          <a:xfrm>
            <a:off x="386498" y="462601"/>
            <a:ext cx="48305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Exactly </a:t>
            </a:r>
            <a:b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Legalism?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324A3E2-92CD-86A7-D2D6-DEF52C234751}"/>
              </a:ext>
            </a:extLst>
          </p:cNvPr>
          <p:cNvGrpSpPr/>
          <p:nvPr/>
        </p:nvGrpSpPr>
        <p:grpSpPr>
          <a:xfrm>
            <a:off x="698419" y="1823195"/>
            <a:ext cx="5112072" cy="3060856"/>
            <a:chOff x="1034611" y="1986858"/>
            <a:chExt cx="5112072" cy="306085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50EB7FB-D93D-B834-6565-300ACB1065D9}"/>
                </a:ext>
              </a:extLst>
            </p:cNvPr>
            <p:cNvSpPr txBox="1"/>
            <p:nvPr/>
          </p:nvSpPr>
          <p:spPr>
            <a:xfrm>
              <a:off x="1622642" y="2017454"/>
              <a:ext cx="452404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Sadly, “Legalism” Can ALSO Be Used As An Excuse To Rebel Against God.</a:t>
              </a:r>
            </a:p>
          </p:txBody>
        </p:sp>
        <p:pic>
          <p:nvPicPr>
            <p:cNvPr id="21" name="Graphic 20" descr="Circle with left arrow outline">
              <a:extLst>
                <a:ext uri="{FF2B5EF4-FFF2-40B4-BE49-F238E27FC236}">
                  <a16:creationId xmlns:a16="http://schemas.microsoft.com/office/drawing/2014/main" id="{38F0EB70-53B5-980D-460B-7CDC10C2C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034611" y="1986858"/>
              <a:ext cx="548640" cy="548640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1581775-9D23-A30F-C225-16A1AC18DD76}"/>
                </a:ext>
              </a:extLst>
            </p:cNvPr>
            <p:cNvSpPr txBox="1"/>
            <p:nvPr/>
          </p:nvSpPr>
          <p:spPr>
            <a:xfrm>
              <a:off x="1706250" y="2800945"/>
              <a:ext cx="4295451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“thousands are restless and dissatisfied…”</a:t>
              </a:r>
            </a:p>
            <a:p>
              <a:b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“boredom and dissatisfaction of bright young minds with the…straight and narrow way of Christ.”</a:t>
              </a:r>
              <a:endPara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endParaRPr>
            </a:p>
            <a:p>
              <a:b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“…arbitrary requirements revealed by God.”</a:t>
              </a:r>
              <a:br>
                <a:rPr lang="en-US" sz="18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en-US" sz="1400" i="1" dirty="0">
                  <a:solidFill>
                    <a:schemeClr val="bg1"/>
                  </a:solidFill>
                  <a:latin typeface="Calibri Light" panose="020F0302020204030204" pitchFamily="34" charset="0"/>
                  <a:cs typeface="Calibri Light" panose="020F0302020204030204" pitchFamily="34" charset="0"/>
                </a:rPr>
                <a:t>(H.E. Phillips, Guardian of Truth, January, 1994)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61558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4DC2AD-D466-1580-2594-FC604516B3E0}"/>
              </a:ext>
            </a:extLst>
          </p:cNvPr>
          <p:cNvSpPr txBox="1"/>
          <p:nvPr/>
        </p:nvSpPr>
        <p:spPr>
          <a:xfrm>
            <a:off x="4791916" y="888342"/>
            <a:ext cx="41071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Has A BETTER WAY For Us…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180E9DD-4F75-3204-9028-5CFC1B4648ED}"/>
              </a:ext>
            </a:extLst>
          </p:cNvPr>
          <p:cNvSpPr txBox="1"/>
          <p:nvPr/>
        </p:nvSpPr>
        <p:spPr>
          <a:xfrm>
            <a:off x="4791916" y="2434136"/>
            <a:ext cx="4107151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“For I say to you that unless your righteousness surpasses that of the scribes and Pharisees, you will not enter the kingdom of heaven.” </a:t>
            </a:r>
            <a:br>
              <a:rPr lang="en-U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Matthew 5:20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8A6ECFB-1A38-867E-0A54-357932E5306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169" r="22403"/>
          <a:stretch/>
        </p:blipFill>
        <p:spPr>
          <a:xfrm>
            <a:off x="0" y="0"/>
            <a:ext cx="45948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2317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CB4154-82A9-E903-0614-EA84C1D1F913}"/>
              </a:ext>
            </a:extLst>
          </p:cNvPr>
          <p:cNvSpPr txBox="1"/>
          <p:nvPr/>
        </p:nvSpPr>
        <p:spPr>
          <a:xfrm>
            <a:off x="966950" y="1160185"/>
            <a:ext cx="723111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Does Not Require His Disciples To Follow Jewish Traditions.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D4958C61-702E-8AF6-E8A9-A88C0C4BCBE4}"/>
              </a:ext>
            </a:extLst>
          </p:cNvPr>
          <p:cNvSpPr/>
          <p:nvPr/>
        </p:nvSpPr>
        <p:spPr>
          <a:xfrm>
            <a:off x="3135977" y="733715"/>
            <a:ext cx="2872045" cy="342008"/>
          </a:xfrm>
          <a:prstGeom prst="parallelogram">
            <a:avLst>
              <a:gd name="adj" fmla="val 43838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 7:1-5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BAC15A9B-CE91-3AAC-14D7-677E0B3B1285}"/>
              </a:ext>
            </a:extLst>
          </p:cNvPr>
          <p:cNvGrpSpPr/>
          <p:nvPr/>
        </p:nvGrpSpPr>
        <p:grpSpPr>
          <a:xfrm>
            <a:off x="735248" y="3730081"/>
            <a:ext cx="6993533" cy="461665"/>
            <a:chOff x="735248" y="3805237"/>
            <a:chExt cx="6993533" cy="46166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2CDFC0-97C7-54A8-85AE-338D28BC9037}"/>
                </a:ext>
              </a:extLst>
            </p:cNvPr>
            <p:cNvSpPr txBox="1"/>
            <p:nvPr/>
          </p:nvSpPr>
          <p:spPr>
            <a:xfrm>
              <a:off x="1415216" y="3805237"/>
              <a:ext cx="63135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Legalism Stirs Up Unfair &amp; Unnecessary Conflict.</a:t>
              </a:r>
            </a:p>
          </p:txBody>
        </p:sp>
        <p:pic>
          <p:nvPicPr>
            <p:cNvPr id="7" name="Picture 6" descr="A white arrow pointing to the left&#10;&#10;Description automatically generated">
              <a:extLst>
                <a:ext uri="{FF2B5EF4-FFF2-40B4-BE49-F238E27FC236}">
                  <a16:creationId xmlns:a16="http://schemas.microsoft.com/office/drawing/2014/main" id="{EC0A1F02-517C-08E7-05C8-B760442812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784125" y="3824892"/>
              <a:ext cx="388801" cy="48655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5C726C13-D041-906C-EEAD-F1F787CA9251}"/>
              </a:ext>
            </a:extLst>
          </p:cNvPr>
          <p:cNvGrpSpPr/>
          <p:nvPr/>
        </p:nvGrpSpPr>
        <p:grpSpPr>
          <a:xfrm>
            <a:off x="860818" y="2602843"/>
            <a:ext cx="6867962" cy="830997"/>
            <a:chOff x="860818" y="2602843"/>
            <a:chExt cx="6867962" cy="830997"/>
          </a:xfrm>
        </p:grpSpPr>
        <p:pic>
          <p:nvPicPr>
            <p:cNvPr id="5" name="Picture 4" descr="A white arrow pointing to the left&#10;&#10;Description automatically generated">
              <a:extLst>
                <a:ext uri="{FF2B5EF4-FFF2-40B4-BE49-F238E27FC236}">
                  <a16:creationId xmlns:a16="http://schemas.microsoft.com/office/drawing/2014/main" id="{9178D9DF-5EE6-6703-A607-F06AB3945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909695" y="2614222"/>
              <a:ext cx="388801" cy="486556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4FD57D1-7339-EBF9-5EB6-360AA89B8C28}"/>
                </a:ext>
              </a:extLst>
            </p:cNvPr>
            <p:cNvSpPr txBox="1"/>
            <p:nvPr/>
          </p:nvSpPr>
          <p:spPr>
            <a:xfrm>
              <a:off x="1415215" y="2602843"/>
              <a:ext cx="631356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Good Intentions Often Lead To Good Traditions, But These Must Not Be Viewed As </a:t>
              </a:r>
              <a:r>
                <a:rPr lang="en-US" sz="2400" i="1" u="sng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Requirements</a:t>
              </a:r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C8AC211-DEC6-08BE-06D5-910BDB67665B}"/>
              </a:ext>
            </a:extLst>
          </p:cNvPr>
          <p:cNvGrpSpPr/>
          <p:nvPr/>
        </p:nvGrpSpPr>
        <p:grpSpPr>
          <a:xfrm>
            <a:off x="926789" y="4599100"/>
            <a:ext cx="6789105" cy="461665"/>
            <a:chOff x="926789" y="4536470"/>
            <a:chExt cx="6789105" cy="46166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04CDA38-ED7F-CD1F-91AD-CA5353BE0962}"/>
                </a:ext>
              </a:extLst>
            </p:cNvPr>
            <p:cNvSpPr txBox="1"/>
            <p:nvPr/>
          </p:nvSpPr>
          <p:spPr>
            <a:xfrm>
              <a:off x="1504444" y="4536470"/>
              <a:ext cx="621145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i="1" dirty="0">
                  <a:solidFill>
                    <a:schemeClr val="bg1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Legalism Gives People Excuses To Hide Behind.</a:t>
              </a:r>
            </a:p>
          </p:txBody>
        </p:sp>
        <p:pic>
          <p:nvPicPr>
            <p:cNvPr id="25" name="Picture 24" descr="A white arrow pointing to the left&#10;&#10;Description automatically generated">
              <a:extLst>
                <a:ext uri="{FF2B5EF4-FFF2-40B4-BE49-F238E27FC236}">
                  <a16:creationId xmlns:a16="http://schemas.microsoft.com/office/drawing/2014/main" id="{769A4EED-790B-5E39-1880-F4A513603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8369251">
              <a:off x="975666" y="4535599"/>
              <a:ext cx="388801" cy="4865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937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CB4154-82A9-E903-0614-EA84C1D1F913}"/>
              </a:ext>
            </a:extLst>
          </p:cNvPr>
          <p:cNvSpPr txBox="1"/>
          <p:nvPr/>
        </p:nvSpPr>
        <p:spPr>
          <a:xfrm>
            <a:off x="691816" y="1160185"/>
            <a:ext cx="7760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Points To The Prophets To Show The Importance of Our Heart &amp; Actions.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04CDA38-ED7F-CD1F-91AD-CA5353BE0962}"/>
              </a:ext>
            </a:extLst>
          </p:cNvPr>
          <p:cNvSpPr txBox="1"/>
          <p:nvPr/>
        </p:nvSpPr>
        <p:spPr>
          <a:xfrm>
            <a:off x="1114804" y="4010831"/>
            <a:ext cx="69143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Micah Corrected The Nation of Judah – Micah 6:6-8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D4958C61-702E-8AF6-E8A9-A88C0C4BCBE4}"/>
              </a:ext>
            </a:extLst>
          </p:cNvPr>
          <p:cNvSpPr/>
          <p:nvPr/>
        </p:nvSpPr>
        <p:spPr>
          <a:xfrm>
            <a:off x="3135977" y="733715"/>
            <a:ext cx="2872045" cy="342008"/>
          </a:xfrm>
          <a:prstGeom prst="parallelogram">
            <a:avLst>
              <a:gd name="adj" fmla="val 43838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 7:6-8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2CDFC0-97C7-54A8-85AE-338D28BC9037}"/>
              </a:ext>
            </a:extLst>
          </p:cNvPr>
          <p:cNvSpPr txBox="1"/>
          <p:nvPr/>
        </p:nvSpPr>
        <p:spPr>
          <a:xfrm>
            <a:off x="811776" y="3306837"/>
            <a:ext cx="7520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Isaiah Corrected The People of Jerusalem – Isaiah 1:10-17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D57D1-7339-EBF9-5EB6-360AA89B8C28}"/>
              </a:ext>
            </a:extLst>
          </p:cNvPr>
          <p:cNvSpPr txBox="1"/>
          <p:nvPr/>
        </p:nvSpPr>
        <p:spPr>
          <a:xfrm>
            <a:off x="1415215" y="2602843"/>
            <a:ext cx="6313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Samuel Corrected King Saul – 1 Samuel 15:22-24</a:t>
            </a:r>
          </a:p>
        </p:txBody>
      </p:sp>
    </p:spTree>
    <p:extLst>
      <p:ext uri="{BB962C8B-B14F-4D97-AF65-F5344CB8AC3E}">
        <p14:creationId xmlns:p14="http://schemas.microsoft.com/office/powerpoint/2010/main" val="175177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5CB4154-82A9-E903-0614-EA84C1D1F913}"/>
              </a:ext>
            </a:extLst>
          </p:cNvPr>
          <p:cNvSpPr txBox="1"/>
          <p:nvPr/>
        </p:nvSpPr>
        <p:spPr>
          <a:xfrm>
            <a:off x="691816" y="1160185"/>
            <a:ext cx="77603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Jesus Rebukes The Pharisees’ </a:t>
            </a:r>
            <a:b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Hypocrisy &amp; Disobedience To God.</a:t>
            </a:r>
          </a:p>
        </p:txBody>
      </p:sp>
      <p:sp>
        <p:nvSpPr>
          <p:cNvPr id="24" name="Parallelogram 23">
            <a:extLst>
              <a:ext uri="{FF2B5EF4-FFF2-40B4-BE49-F238E27FC236}">
                <a16:creationId xmlns:a16="http://schemas.microsoft.com/office/drawing/2014/main" id="{D4958C61-702E-8AF6-E8A9-A88C0C4BCBE4}"/>
              </a:ext>
            </a:extLst>
          </p:cNvPr>
          <p:cNvSpPr/>
          <p:nvPr/>
        </p:nvSpPr>
        <p:spPr>
          <a:xfrm>
            <a:off x="3135977" y="733715"/>
            <a:ext cx="2872045" cy="342008"/>
          </a:xfrm>
          <a:prstGeom prst="parallelogram">
            <a:avLst>
              <a:gd name="adj" fmla="val 43838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MARK 7:9-13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FD57D1-7339-EBF9-5EB6-360AA89B8C28}"/>
              </a:ext>
            </a:extLst>
          </p:cNvPr>
          <p:cNvSpPr txBox="1"/>
          <p:nvPr/>
        </p:nvSpPr>
        <p:spPr>
          <a:xfrm>
            <a:off x="1415215" y="2602843"/>
            <a:ext cx="631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“You are experts at setting aside the commandment of God…” (vs. 9)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F746AE-D588-9286-FE1A-9F3442A860B3}"/>
              </a:ext>
            </a:extLst>
          </p:cNvPr>
          <p:cNvSpPr txBox="1"/>
          <p:nvPr/>
        </p:nvSpPr>
        <p:spPr>
          <a:xfrm>
            <a:off x="1415215" y="3542320"/>
            <a:ext cx="6313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“…invalidating the word of God by your tradition which you have handed down…” (vs. 13)</a:t>
            </a:r>
          </a:p>
        </p:txBody>
      </p:sp>
    </p:spTree>
    <p:extLst>
      <p:ext uri="{BB962C8B-B14F-4D97-AF65-F5344CB8AC3E}">
        <p14:creationId xmlns:p14="http://schemas.microsoft.com/office/powerpoint/2010/main" val="2938261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1464</TotalTime>
  <Words>1317</Words>
  <Application>Microsoft Macintosh PowerPoint</Application>
  <PresentationFormat>On-screen Show (16:10)</PresentationFormat>
  <Paragraphs>143</Paragraphs>
  <Slides>12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Aptos</vt:lpstr>
      <vt:lpstr>Aptos Display</vt:lpstr>
      <vt:lpstr>Arial</vt:lpstr>
      <vt:lpstr>Calibri</vt:lpstr>
      <vt:lpstr>Calibri Light</vt:lpstr>
      <vt:lpstr>Helvetica</vt:lpstr>
      <vt:lpstr>Merriweather Light</vt:lpstr>
      <vt:lpstr>Wingdings</vt:lpstr>
      <vt:lpstr>Office Theme</vt:lpstr>
      <vt:lpstr>Jesus Legalism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 Legalism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Jesus Legalism</dc:title>
  <dc:creator>Phillip Shumake</dc:creator>
  <cp:lastModifiedBy>Phillip Shumake</cp:lastModifiedBy>
  <cp:revision>62</cp:revision>
  <dcterms:created xsi:type="dcterms:W3CDTF">2024-04-18T15:18:32Z</dcterms:created>
  <dcterms:modified xsi:type="dcterms:W3CDTF">2024-04-19T20:17:52Z</dcterms:modified>
</cp:coreProperties>
</file>